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48"/>
  </p:notesMasterIdLst>
  <p:handoutMasterIdLst>
    <p:handoutMasterId r:id="rId149"/>
  </p:handoutMasterIdLst>
  <p:sldIdLst>
    <p:sldId id="309" r:id="rId5"/>
    <p:sldId id="460" r:id="rId6"/>
    <p:sldId id="464" r:id="rId7"/>
    <p:sldId id="697" r:id="rId8"/>
    <p:sldId id="602" r:id="rId9"/>
    <p:sldId id="717" r:id="rId10"/>
    <p:sldId id="476" r:id="rId11"/>
    <p:sldId id="719" r:id="rId12"/>
    <p:sldId id="479" r:id="rId13"/>
    <p:sldId id="481" r:id="rId14"/>
    <p:sldId id="681" r:id="rId15"/>
    <p:sldId id="482" r:id="rId16"/>
    <p:sldId id="483" r:id="rId17"/>
    <p:sldId id="682" r:id="rId18"/>
    <p:sldId id="683" r:id="rId19"/>
    <p:sldId id="485" r:id="rId20"/>
    <p:sldId id="487" r:id="rId21"/>
    <p:sldId id="698" r:id="rId22"/>
    <p:sldId id="680" r:id="rId23"/>
    <p:sldId id="488" r:id="rId24"/>
    <p:sldId id="684" r:id="rId25"/>
    <p:sldId id="685" r:id="rId26"/>
    <p:sldId id="493" r:id="rId27"/>
    <p:sldId id="496" r:id="rId28"/>
    <p:sldId id="498" r:id="rId29"/>
    <p:sldId id="699" r:id="rId30"/>
    <p:sldId id="686" r:id="rId31"/>
    <p:sldId id="700" r:id="rId32"/>
    <p:sldId id="500" r:id="rId33"/>
    <p:sldId id="502" r:id="rId34"/>
    <p:sldId id="687" r:id="rId35"/>
    <p:sldId id="726" r:id="rId36"/>
    <p:sldId id="688" r:id="rId37"/>
    <p:sldId id="605" r:id="rId38"/>
    <p:sldId id="508" r:id="rId39"/>
    <p:sldId id="505" r:id="rId40"/>
    <p:sldId id="507" r:id="rId41"/>
    <p:sldId id="511" r:id="rId42"/>
    <p:sldId id="513" r:id="rId43"/>
    <p:sldId id="689" r:id="rId44"/>
    <p:sldId id="515" r:id="rId45"/>
    <p:sldId id="606" r:id="rId46"/>
    <p:sldId id="720" r:id="rId47"/>
    <p:sldId id="516" r:id="rId48"/>
    <p:sldId id="518" r:id="rId49"/>
    <p:sldId id="608" r:id="rId50"/>
    <p:sldId id="611" r:id="rId51"/>
    <p:sldId id="620" r:id="rId52"/>
    <p:sldId id="662" r:id="rId53"/>
    <p:sldId id="702" r:id="rId54"/>
    <p:sldId id="678" r:id="rId55"/>
    <p:sldId id="703" r:id="rId56"/>
    <p:sldId id="665" r:id="rId57"/>
    <p:sldId id="704" r:id="rId58"/>
    <p:sldId id="660" r:id="rId59"/>
    <p:sldId id="664" r:id="rId60"/>
    <p:sldId id="705" r:id="rId61"/>
    <p:sldId id="666" r:id="rId62"/>
    <p:sldId id="667" r:id="rId63"/>
    <p:sldId id="651" r:id="rId64"/>
    <p:sldId id="652" r:id="rId65"/>
    <p:sldId id="625" r:id="rId66"/>
    <p:sldId id="709" r:id="rId67"/>
    <p:sldId id="626" r:id="rId68"/>
    <p:sldId id="710" r:id="rId69"/>
    <p:sldId id="627" r:id="rId70"/>
    <p:sldId id="690" r:id="rId71"/>
    <p:sldId id="612" r:id="rId72"/>
    <p:sldId id="613" r:id="rId73"/>
    <p:sldId id="706" r:id="rId74"/>
    <p:sldId id="692" r:id="rId75"/>
    <p:sldId id="707" r:id="rId76"/>
    <p:sldId id="615" r:id="rId77"/>
    <p:sldId id="616" r:id="rId78"/>
    <p:sldId id="639" r:id="rId79"/>
    <p:sldId id="640" r:id="rId80"/>
    <p:sldId id="641" r:id="rId81"/>
    <p:sldId id="670" r:id="rId82"/>
    <p:sldId id="725" r:id="rId83"/>
    <p:sldId id="671" r:id="rId84"/>
    <p:sldId id="708" r:id="rId85"/>
    <p:sldId id="672" r:id="rId86"/>
    <p:sldId id="673" r:id="rId87"/>
    <p:sldId id="674" r:id="rId88"/>
    <p:sldId id="675" r:id="rId89"/>
    <p:sldId id="676" r:id="rId90"/>
    <p:sldId id="677" r:id="rId91"/>
    <p:sldId id="522" r:id="rId92"/>
    <p:sldId id="711" r:id="rId93"/>
    <p:sldId id="552" r:id="rId94"/>
    <p:sldId id="553" r:id="rId95"/>
    <p:sldId id="554" r:id="rId96"/>
    <p:sldId id="555" r:id="rId97"/>
    <p:sldId id="556" r:id="rId98"/>
    <p:sldId id="557" r:id="rId99"/>
    <p:sldId id="712" r:id="rId100"/>
    <p:sldId id="558" r:id="rId101"/>
    <p:sldId id="559" r:id="rId102"/>
    <p:sldId id="693" r:id="rId103"/>
    <p:sldId id="571" r:id="rId104"/>
    <p:sldId id="573" r:id="rId105"/>
    <p:sldId id="574" r:id="rId106"/>
    <p:sldId id="575" r:id="rId107"/>
    <p:sldId id="721" r:id="rId108"/>
    <p:sldId id="578" r:id="rId109"/>
    <p:sldId id="579" r:id="rId110"/>
    <p:sldId id="580" r:id="rId111"/>
    <p:sldId id="713" r:id="rId112"/>
    <p:sldId id="581" r:id="rId113"/>
    <p:sldId id="582" r:id="rId114"/>
    <p:sldId id="584" r:id="rId115"/>
    <p:sldId id="585" r:id="rId116"/>
    <p:sldId id="586" r:id="rId117"/>
    <p:sldId id="714" r:id="rId118"/>
    <p:sldId id="594" r:id="rId119"/>
    <p:sldId id="653" r:id="rId120"/>
    <p:sldId id="654" r:id="rId121"/>
    <p:sldId id="655" r:id="rId122"/>
    <p:sldId id="694" r:id="rId123"/>
    <p:sldId id="695" r:id="rId124"/>
    <p:sldId id="696" r:id="rId125"/>
    <p:sldId id="595" r:id="rId126"/>
    <p:sldId id="597" r:id="rId127"/>
    <p:sldId id="598" r:id="rId128"/>
    <p:sldId id="599" r:id="rId129"/>
    <p:sldId id="600" r:id="rId130"/>
    <p:sldId id="601" r:id="rId131"/>
    <p:sldId id="656" r:id="rId132"/>
    <p:sldId id="715" r:id="rId133"/>
    <p:sldId id="301" r:id="rId134"/>
    <p:sldId id="723" r:id="rId135"/>
    <p:sldId id="722" r:id="rId136"/>
    <p:sldId id="727" r:id="rId137"/>
    <p:sldId id="728" r:id="rId138"/>
    <p:sldId id="729" r:id="rId139"/>
    <p:sldId id="730" r:id="rId140"/>
    <p:sldId id="731" r:id="rId141"/>
    <p:sldId id="732" r:id="rId142"/>
    <p:sldId id="733" r:id="rId143"/>
    <p:sldId id="734" r:id="rId144"/>
    <p:sldId id="735" r:id="rId145"/>
    <p:sldId id="724" r:id="rId146"/>
    <p:sldId id="448" r:id="rId147"/>
  </p:sldIdLst>
  <p:sldSz cx="9144000" cy="6858000" type="screen4x3"/>
  <p:notesSz cx="9144000" cy="6858000"/>
  <p:defaultTextStyle>
    <a:defPPr>
      <a:defRPr lang="en-US"/>
    </a:defPPr>
    <a:lvl1pPr algn="ctr" rtl="0" eaLnBrk="0" fontAlgn="base" hangingPunct="0">
      <a:spcBef>
        <a:spcPct val="0"/>
      </a:spcBef>
      <a:spcAft>
        <a:spcPct val="0"/>
      </a:spcAft>
      <a:defRPr sz="2400" b="1" kern="1200">
        <a:solidFill>
          <a:schemeClr val="tx1"/>
        </a:solidFill>
        <a:latin typeface="Verdana" pitchFamily="34" charset="0"/>
        <a:ea typeface="+mn-ea"/>
        <a:cs typeface="+mn-cs"/>
      </a:defRPr>
    </a:lvl1pPr>
    <a:lvl2pPr marL="457200" algn="ctr" rtl="0" eaLnBrk="0" fontAlgn="base" hangingPunct="0">
      <a:spcBef>
        <a:spcPct val="0"/>
      </a:spcBef>
      <a:spcAft>
        <a:spcPct val="0"/>
      </a:spcAft>
      <a:defRPr sz="2400" b="1" kern="1200">
        <a:solidFill>
          <a:schemeClr val="tx1"/>
        </a:solidFill>
        <a:latin typeface="Verdana" pitchFamily="34" charset="0"/>
        <a:ea typeface="+mn-ea"/>
        <a:cs typeface="+mn-cs"/>
      </a:defRPr>
    </a:lvl2pPr>
    <a:lvl3pPr marL="914400" algn="ctr" rtl="0" eaLnBrk="0" fontAlgn="base" hangingPunct="0">
      <a:spcBef>
        <a:spcPct val="0"/>
      </a:spcBef>
      <a:spcAft>
        <a:spcPct val="0"/>
      </a:spcAft>
      <a:defRPr sz="2400" b="1" kern="1200">
        <a:solidFill>
          <a:schemeClr val="tx1"/>
        </a:solidFill>
        <a:latin typeface="Verdana" pitchFamily="34" charset="0"/>
        <a:ea typeface="+mn-ea"/>
        <a:cs typeface="+mn-cs"/>
      </a:defRPr>
    </a:lvl3pPr>
    <a:lvl4pPr marL="1371600" algn="ctr" rtl="0" eaLnBrk="0" fontAlgn="base" hangingPunct="0">
      <a:spcBef>
        <a:spcPct val="0"/>
      </a:spcBef>
      <a:spcAft>
        <a:spcPct val="0"/>
      </a:spcAft>
      <a:defRPr sz="2400" b="1" kern="1200">
        <a:solidFill>
          <a:schemeClr val="tx1"/>
        </a:solidFill>
        <a:latin typeface="Verdana" pitchFamily="34" charset="0"/>
        <a:ea typeface="+mn-ea"/>
        <a:cs typeface="+mn-cs"/>
      </a:defRPr>
    </a:lvl4pPr>
    <a:lvl5pPr marL="1828800" algn="ctr" rtl="0" eaLnBrk="0" fontAlgn="base" hangingPunct="0">
      <a:spcBef>
        <a:spcPct val="0"/>
      </a:spcBef>
      <a:spcAft>
        <a:spcPct val="0"/>
      </a:spcAft>
      <a:defRPr sz="2400" b="1" kern="1200">
        <a:solidFill>
          <a:schemeClr val="tx1"/>
        </a:solidFill>
        <a:latin typeface="Verdana" pitchFamily="34" charset="0"/>
        <a:ea typeface="+mn-ea"/>
        <a:cs typeface="+mn-cs"/>
      </a:defRPr>
    </a:lvl5pPr>
    <a:lvl6pPr marL="2286000" algn="l" defTabSz="914400" rtl="0" eaLnBrk="1" latinLnBrk="0" hangingPunct="1">
      <a:defRPr sz="2400" b="1" kern="1200">
        <a:solidFill>
          <a:schemeClr val="tx1"/>
        </a:solidFill>
        <a:latin typeface="Verdana" pitchFamily="34" charset="0"/>
        <a:ea typeface="+mn-ea"/>
        <a:cs typeface="+mn-cs"/>
      </a:defRPr>
    </a:lvl6pPr>
    <a:lvl7pPr marL="2743200" algn="l" defTabSz="914400" rtl="0" eaLnBrk="1" latinLnBrk="0" hangingPunct="1">
      <a:defRPr sz="2400" b="1" kern="1200">
        <a:solidFill>
          <a:schemeClr val="tx1"/>
        </a:solidFill>
        <a:latin typeface="Verdana" pitchFamily="34" charset="0"/>
        <a:ea typeface="+mn-ea"/>
        <a:cs typeface="+mn-cs"/>
      </a:defRPr>
    </a:lvl7pPr>
    <a:lvl8pPr marL="3200400" algn="l" defTabSz="914400" rtl="0" eaLnBrk="1" latinLnBrk="0" hangingPunct="1">
      <a:defRPr sz="2400" b="1" kern="1200">
        <a:solidFill>
          <a:schemeClr val="tx1"/>
        </a:solidFill>
        <a:latin typeface="Verdana" pitchFamily="34" charset="0"/>
        <a:ea typeface="+mn-ea"/>
        <a:cs typeface="+mn-cs"/>
      </a:defRPr>
    </a:lvl8pPr>
    <a:lvl9pPr marL="3657600" algn="l" defTabSz="914400" rtl="0" eaLnBrk="1" latinLnBrk="0" hangingPunct="1">
      <a:defRPr sz="2400" b="1" kern="1200">
        <a:solidFill>
          <a:schemeClr val="tx1"/>
        </a:solidFill>
        <a:latin typeface="Verdana" pitchFamily="34" charset="0"/>
        <a:ea typeface="+mn-ea"/>
        <a:cs typeface="+mn-cs"/>
      </a:defRPr>
    </a:lvl9pPr>
  </p:defaultTextStyle>
  <p:modifyVerifier cryptProviderType="rsaFull" cryptAlgorithmClass="hash" cryptAlgorithmType="typeAny" cryptAlgorithmSid="4" spinCount="100000" saltData="bFT4Nqknx0NXXIUYb0Pj1w==" hashData="o+bOH0TF7FIMl8AR3dmBGM1oG0s="/>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255673" initials="2" lastIdx="129" clrIdx="0"/>
  <p:cmAuthor id="1" name="159841" initials="1"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E1F4FF"/>
    <a:srgbClr val="0000CC"/>
    <a:srgbClr val="DEE6DE"/>
    <a:srgbClr val="BBDBBE"/>
    <a:srgbClr val="CCFFFF"/>
    <a:srgbClr val="99CCFF"/>
    <a:srgbClr val="0000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29" autoAdjust="0"/>
    <p:restoredTop sz="89785" autoAdjust="0"/>
  </p:normalViewPr>
  <p:slideViewPr>
    <p:cSldViewPr>
      <p:cViewPr varScale="1">
        <p:scale>
          <a:sx n="97" d="100"/>
          <a:sy n="97" d="100"/>
        </p:scale>
        <p:origin x="-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5058"/>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notesMaster" Target="notesMasters/notesMaster1.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096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atin typeface="Arial" charset="0"/>
              </a:defRPr>
            </a:lvl1pPr>
          </a:lstStyle>
          <a:p>
            <a:pPr>
              <a:defRPr/>
            </a:pPr>
            <a:endParaRPr lang="en-US"/>
          </a:p>
        </p:txBody>
      </p:sp>
      <p:sp>
        <p:nvSpPr>
          <p:cNvPr id="680963" name="Rectangle 3"/>
          <p:cNvSpPr>
            <a:spLocks noGrp="1" noChangeArrowheads="1"/>
          </p:cNvSpPr>
          <p:nvPr>
            <p:ph type="dt" sz="quarter"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680964" name="Rectangle 4"/>
          <p:cNvSpPr>
            <a:spLocks noGrp="1" noChangeArrowheads="1"/>
          </p:cNvSpPr>
          <p:nvPr>
            <p:ph type="ftr" sz="quarter" idx="2"/>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atin typeface="Arial" charset="0"/>
              </a:defRPr>
            </a:lvl1pPr>
          </a:lstStyle>
          <a:p>
            <a:pPr>
              <a:defRPr/>
            </a:pPr>
            <a:endParaRPr lang="en-US"/>
          </a:p>
        </p:txBody>
      </p:sp>
      <p:sp>
        <p:nvSpPr>
          <p:cNvPr id="680965" name="Rectangle 5"/>
          <p:cNvSpPr>
            <a:spLocks noGrp="1" noChangeArrowheads="1"/>
          </p:cNvSpPr>
          <p:nvPr>
            <p:ph type="sldNum" sz="quarter" idx="3"/>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pPr>
              <a:defRPr/>
            </a:pPr>
            <a:fld id="{9C88EB62-BDD0-4310-8B34-059828405E5B}" type="slidenum">
              <a:rPr lang="en-US"/>
              <a:pPr>
                <a:defRPr/>
              </a:pPr>
              <a:t>‹#›</a:t>
            </a:fld>
            <a:endParaRPr lang="en-US" dirty="0"/>
          </a:p>
        </p:txBody>
      </p:sp>
    </p:spTree>
    <p:extLst>
      <p:ext uri="{BB962C8B-B14F-4D97-AF65-F5344CB8AC3E}">
        <p14:creationId xmlns:p14="http://schemas.microsoft.com/office/powerpoint/2010/main" val="3320171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atin typeface="Arial" charset="0"/>
              </a:defRPr>
            </a:lvl1pPr>
          </a:lstStyle>
          <a:p>
            <a:pPr>
              <a:defRPr/>
            </a:pPr>
            <a:endParaRPr lang="en-US"/>
          </a:p>
        </p:txBody>
      </p:sp>
      <p:sp>
        <p:nvSpPr>
          <p:cNvPr id="45059" name="Rectangle 3"/>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142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45061"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5062"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atin typeface="Arial" charset="0"/>
              </a:defRPr>
            </a:lvl1pPr>
          </a:lstStyle>
          <a:p>
            <a:pPr>
              <a:defRPr/>
            </a:pPr>
            <a:endParaRPr lang="en-US"/>
          </a:p>
        </p:txBody>
      </p:sp>
      <p:sp>
        <p:nvSpPr>
          <p:cNvPr id="45063"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pPr>
              <a:defRPr/>
            </a:pPr>
            <a:fld id="{B4B1FC29-7B99-4700-BA76-457073AC4B74}" type="slidenum">
              <a:rPr lang="en-US"/>
              <a:pPr>
                <a:defRPr/>
              </a:pPr>
              <a:t>‹#›</a:t>
            </a:fld>
            <a:endParaRPr lang="en-US" dirty="0"/>
          </a:p>
        </p:txBody>
      </p:sp>
    </p:spTree>
    <p:extLst>
      <p:ext uri="{BB962C8B-B14F-4D97-AF65-F5344CB8AC3E}">
        <p14:creationId xmlns:p14="http://schemas.microsoft.com/office/powerpoint/2010/main" val="17496857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548BCC1-6B1E-4B63-9D8D-2E4A5728BC26}" type="slidenum">
              <a:rPr lang="en-US" smtClean="0">
                <a:latin typeface="Arial" pitchFamily="34" charset="0"/>
              </a:rPr>
              <a:pPr/>
              <a:t>1</a:t>
            </a:fld>
            <a:endParaRPr lang="en-US" smtClean="0">
              <a:latin typeface="Arial"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marL="228600" indent="-228600" eaLnBrk="1" hangingPunct="1">
              <a:buFontTx/>
              <a:buAutoNum type="arabicPeriod"/>
            </a:pPr>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C401A84E-F869-4009-B308-873F6834B906}" type="slidenum">
              <a:rPr lang="en-US" smtClean="0">
                <a:latin typeface="Arial" pitchFamily="34" charset="0"/>
              </a:rPr>
              <a:pPr/>
              <a:t>12</a:t>
            </a:fld>
            <a:endParaRPr lang="en-US" smtClean="0">
              <a:latin typeface="Arial"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r>
              <a:rPr lang="en-US" smtClean="0">
                <a:latin typeface="Arial" pitchFamily="34" charset="0"/>
              </a:rPr>
              <a:t>Good data assists testing, rather than hinders it.</a:t>
            </a:r>
          </a:p>
        </p:txBody>
      </p:sp>
      <p:sp>
        <p:nvSpPr>
          <p:cNvPr id="244740" name="Slide Number Placeholder 3"/>
          <p:cNvSpPr>
            <a:spLocks noGrp="1"/>
          </p:cNvSpPr>
          <p:nvPr>
            <p:ph type="sldNum" sz="quarter" idx="5"/>
          </p:nvPr>
        </p:nvSpPr>
        <p:spPr>
          <a:noFill/>
        </p:spPr>
        <p:txBody>
          <a:bodyPr/>
          <a:lstStyle/>
          <a:p>
            <a:fld id="{4E70F1B6-86C1-41AE-A6B2-5EF7E415F5C1}" type="slidenum">
              <a:rPr lang="en-US" smtClean="0">
                <a:latin typeface="Arial" pitchFamily="34" charset="0"/>
              </a:rPr>
              <a:pPr/>
              <a:t>110</a:t>
            </a:fld>
            <a:endParaRPr lang="en-US" smtClean="0">
              <a:latin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With regard to the leave management system described above, below will be examples for each category of test data:</a:t>
            </a:r>
          </a:p>
          <a:p>
            <a:pPr>
              <a:defRPr/>
            </a:pPr>
            <a:endParaRPr lang="en-US" dirty="0" smtClean="0"/>
          </a:p>
          <a:p>
            <a:pPr>
              <a:defRPr/>
            </a:pPr>
            <a:r>
              <a:rPr lang="en-US" dirty="0" smtClean="0"/>
              <a:t>Environmental data: Current system date, since leave accrual is calculated until the current date during which a user applies for leave</a:t>
            </a:r>
          </a:p>
          <a:p>
            <a:pPr>
              <a:defRPr/>
            </a:pPr>
            <a:r>
              <a:rPr lang="en-US" dirty="0" smtClean="0"/>
              <a:t>Setup data:</a:t>
            </a:r>
          </a:p>
          <a:p>
            <a:pPr marL="228600" indent="-228600">
              <a:buFontTx/>
              <a:buAutoNum type="alphaLcPeriod"/>
              <a:defRPr/>
            </a:pPr>
            <a:r>
              <a:rPr lang="en-US" dirty="0" smtClean="0"/>
              <a:t>Master Data: List of type of leaves handled by the system - vacation leave, sick leave, compensatory off and loss of pay. There are hardly any changes made to this data during the lifetime of the application.</a:t>
            </a:r>
          </a:p>
          <a:p>
            <a:pPr marL="228600" indent="-228600">
              <a:buFontTx/>
              <a:buAutoNum type="alphaLcPeriod"/>
              <a:defRPr/>
            </a:pPr>
            <a:r>
              <a:rPr lang="en-US" dirty="0" smtClean="0"/>
              <a:t>Transactional data: The records of leave taken by the user and the available balance. These data change whenever a leave transaction or a leave accrual happens.</a:t>
            </a:r>
          </a:p>
          <a:p>
            <a:pPr marL="228600" indent="-228600">
              <a:defRPr/>
            </a:pPr>
            <a:r>
              <a:rPr lang="en-US" dirty="0" smtClean="0"/>
              <a:t>Input data: From date, To date and type of leave entered by the user while applying for leave.</a:t>
            </a:r>
          </a:p>
        </p:txBody>
      </p:sp>
      <p:sp>
        <p:nvSpPr>
          <p:cNvPr id="245764" name="Slide Number Placeholder 3"/>
          <p:cNvSpPr>
            <a:spLocks noGrp="1"/>
          </p:cNvSpPr>
          <p:nvPr>
            <p:ph type="sldNum" sz="quarter" idx="5"/>
          </p:nvPr>
        </p:nvSpPr>
        <p:spPr>
          <a:noFill/>
        </p:spPr>
        <p:txBody>
          <a:bodyPr/>
          <a:lstStyle/>
          <a:p>
            <a:fld id="{CA5629A5-F728-4EC0-9056-164392BCA0AA}" type="slidenum">
              <a:rPr lang="en-US" smtClean="0">
                <a:latin typeface="Arial" pitchFamily="34" charset="0"/>
              </a:rPr>
              <a:pPr/>
              <a:t>112</a:t>
            </a:fld>
            <a:endParaRPr lang="en-US" smtClean="0">
              <a:latin typeface="Arial"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r>
              <a:rPr lang="en-US" smtClean="0">
                <a:latin typeface="Arial" pitchFamily="34" charset="0"/>
              </a:rPr>
              <a:t>Examples (contd.):</a:t>
            </a:r>
          </a:p>
          <a:p>
            <a:endParaRPr lang="en-US" smtClean="0">
              <a:latin typeface="Arial" pitchFamily="34" charset="0"/>
            </a:endParaRPr>
          </a:p>
          <a:p>
            <a:r>
              <a:rPr lang="en-US" smtClean="0">
                <a:latin typeface="Arial" pitchFamily="34" charset="0"/>
              </a:rPr>
              <a:t>Transitional data: Total days of leave taken so far by the user to calculate the available balance. This information is not stored anywhere but calculated from the leave records, stored in temporary variable and deleted after available balance is obtained.</a:t>
            </a:r>
          </a:p>
          <a:p>
            <a:r>
              <a:rPr lang="en-US" smtClean="0">
                <a:latin typeface="Arial" pitchFamily="34" charset="0"/>
              </a:rPr>
              <a:t>Output data: Available balance for each type of leave at the end of accrual calculation.</a:t>
            </a:r>
          </a:p>
        </p:txBody>
      </p:sp>
      <p:sp>
        <p:nvSpPr>
          <p:cNvPr id="246788" name="Slide Number Placeholder 3"/>
          <p:cNvSpPr>
            <a:spLocks noGrp="1"/>
          </p:cNvSpPr>
          <p:nvPr>
            <p:ph type="sldNum" sz="quarter" idx="5"/>
          </p:nvPr>
        </p:nvSpPr>
        <p:spPr>
          <a:noFill/>
        </p:spPr>
        <p:txBody>
          <a:bodyPr/>
          <a:lstStyle/>
          <a:p>
            <a:fld id="{A6C4A5E3-D2BE-49B8-B0FC-234569A24089}" type="slidenum">
              <a:rPr lang="en-US" smtClean="0">
                <a:latin typeface="Arial" pitchFamily="34" charset="0"/>
              </a:rPr>
              <a:pPr/>
              <a:t>113</a:t>
            </a:fld>
            <a:endParaRPr lang="en-US"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p:spPr>
        <p:txBody>
          <a:bodyPr/>
          <a:lstStyle/>
          <a:p>
            <a:r>
              <a:rPr lang="en-US" smtClean="0">
                <a:latin typeface="Arial" pitchFamily="34" charset="0"/>
              </a:rPr>
              <a:t>Examples (contd.):</a:t>
            </a:r>
          </a:p>
          <a:p>
            <a:endParaRPr lang="en-US" smtClean="0">
              <a:latin typeface="Arial" pitchFamily="34" charset="0"/>
            </a:endParaRPr>
          </a:p>
          <a:p>
            <a:r>
              <a:rPr lang="en-US" smtClean="0">
                <a:latin typeface="Arial" pitchFamily="34" charset="0"/>
              </a:rPr>
              <a:t>Transitional data: Total days of leave taken so far by the user to calculate the available balance. This information is not stored anywhere but calculated from the leave records, stored in temporary variable and deleted after available balance is obtained.</a:t>
            </a:r>
          </a:p>
          <a:p>
            <a:r>
              <a:rPr lang="en-US" smtClean="0">
                <a:latin typeface="Arial" pitchFamily="34" charset="0"/>
              </a:rPr>
              <a:t>Output data: Available balance for each type of leave at the end of accrual calculation.</a:t>
            </a:r>
          </a:p>
        </p:txBody>
      </p:sp>
      <p:sp>
        <p:nvSpPr>
          <p:cNvPr id="247812" name="Slide Number Placeholder 3"/>
          <p:cNvSpPr>
            <a:spLocks noGrp="1"/>
          </p:cNvSpPr>
          <p:nvPr>
            <p:ph type="sldNum" sz="quarter" idx="5"/>
          </p:nvPr>
        </p:nvSpPr>
        <p:spPr>
          <a:noFill/>
        </p:spPr>
        <p:txBody>
          <a:bodyPr/>
          <a:lstStyle/>
          <a:p>
            <a:fld id="{73FB5AA6-E207-45CF-82CB-EDF5113655A8}" type="slidenum">
              <a:rPr lang="en-US" smtClean="0">
                <a:latin typeface="Arial" pitchFamily="34" charset="0"/>
              </a:rPr>
              <a:pPr/>
              <a:t>114</a:t>
            </a:fld>
            <a:endParaRPr lang="en-US" smtClean="0">
              <a:latin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2FDCFB76-9F2F-4DCF-BA98-DFCA3081C2CC}" type="slidenum">
              <a:rPr lang="en-US" smtClean="0">
                <a:latin typeface="Arial" pitchFamily="34" charset="0"/>
              </a:rPr>
              <a:pPr/>
              <a:t>115</a:t>
            </a:fld>
            <a:endParaRPr lang="en-US" smtClean="0">
              <a:latin typeface="Arial" pitchFamily="34"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D898EAC8-5A05-41D2-84B5-A14143501AA5}" type="slidenum">
              <a:rPr lang="en-US" smtClean="0">
                <a:latin typeface="Arial" pitchFamily="34" charset="0"/>
              </a:rPr>
              <a:pPr/>
              <a:t>116</a:t>
            </a:fld>
            <a:endParaRPr lang="en-US" smtClean="0">
              <a:latin typeface="Arial" pitchFamily="34"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6123EE8B-3853-401E-AA03-48D4FBC02DC3}" type="slidenum">
              <a:rPr lang="en-US" smtClean="0">
                <a:latin typeface="Arial" pitchFamily="34" charset="0"/>
              </a:rPr>
              <a:pPr/>
              <a:t>117</a:t>
            </a:fld>
            <a:endParaRPr lang="en-US" smtClean="0">
              <a:latin typeface="Arial" pitchFamily="34"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66D1589D-2605-429A-B662-A29448E61CAD}" type="slidenum">
              <a:rPr lang="en-US" smtClean="0">
                <a:latin typeface="Arial" pitchFamily="34" charset="0"/>
              </a:rPr>
              <a:pPr/>
              <a:t>118</a:t>
            </a:fld>
            <a:endParaRPr lang="en-US" smtClean="0">
              <a:latin typeface="Arial" pitchFamily="34"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571BA3DD-36E5-445E-891C-F78200CA6025}" type="slidenum">
              <a:rPr lang="en-US" smtClean="0">
                <a:latin typeface="Arial" pitchFamily="34" charset="0"/>
              </a:rPr>
              <a:pPr/>
              <a:t>119</a:t>
            </a:fld>
            <a:endParaRPr lang="en-US" smtClean="0">
              <a:latin typeface="Arial" pitchFamily="34"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BBDB4262-EE4C-45EE-AFAB-855B2338BF0F}" type="slidenum">
              <a:rPr lang="en-US" smtClean="0">
                <a:latin typeface="Arial" pitchFamily="34" charset="0"/>
              </a:rPr>
              <a:pPr/>
              <a:t>120</a:t>
            </a:fld>
            <a:endParaRPr lang="en-US" smtClean="0">
              <a:latin typeface="Arial" pitchFamily="34"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E615A143-930C-4A3D-80A0-D27043CA5D79}" type="slidenum">
              <a:rPr lang="en-US" smtClean="0">
                <a:latin typeface="Arial" pitchFamily="34" charset="0"/>
              </a:rPr>
              <a:pPr/>
              <a:t>13</a:t>
            </a:fld>
            <a:endParaRPr lang="en-US" smtClean="0">
              <a:latin typeface="Arial"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6D067CB7-3B4F-44E6-A0C3-E5BEEEC6B89A}" type="slidenum">
              <a:rPr lang="en-US" smtClean="0">
                <a:latin typeface="Arial" pitchFamily="34" charset="0"/>
              </a:rPr>
              <a:pPr/>
              <a:t>121</a:t>
            </a:fld>
            <a:endParaRPr lang="en-US" smtClean="0">
              <a:latin typeface="Arial" pitchFamily="34"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EF05B5E7-762F-48FC-9B4C-1EB8C5334E9B}" type="slidenum">
              <a:rPr lang="en-US" smtClean="0">
                <a:latin typeface="Arial" pitchFamily="34" charset="0"/>
              </a:rPr>
              <a:pPr/>
              <a:t>122</a:t>
            </a:fld>
            <a:endParaRPr lang="en-US" smtClean="0">
              <a:latin typeface="Arial" pitchFamily="34"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algn="just">
              <a:lnSpc>
                <a:spcPct val="80000"/>
              </a:lnSpc>
            </a:pPr>
            <a:r>
              <a:rPr lang="en-US" smtClean="0">
                <a:latin typeface="Times New Roman" pitchFamily="18" charset="0"/>
                <a:cs typeface="Times New Roman" pitchFamily="18" charset="0"/>
              </a:rPr>
              <a:t>Test Runs:</a:t>
            </a:r>
          </a:p>
          <a:p>
            <a:pPr algn="just">
              <a:lnSpc>
                <a:spcPct val="80000"/>
              </a:lnSpc>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Defining test execution flow.</a:t>
            </a:r>
          </a:p>
          <a:p>
            <a:pPr lvl="1" algn="just">
              <a:lnSpc>
                <a:spcPct val="80000"/>
              </a:lnSpc>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Setting the test properties.</a:t>
            </a:r>
          </a:p>
          <a:p>
            <a:pPr lvl="1" algn="just">
              <a:lnSpc>
                <a:spcPct val="80000"/>
              </a:lnSpc>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Defining the hierarchy of test cases</a:t>
            </a:r>
          </a:p>
          <a:p>
            <a:pPr eaLnBrk="1" hangingPunct="1"/>
            <a:endParaRPr lang="en-US" smtClean="0">
              <a:latin typeface="Arial"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5348E947-FFA1-47A6-BF29-B843E3B6E24E}" type="slidenum">
              <a:rPr lang="en-US" smtClean="0">
                <a:latin typeface="Arial" pitchFamily="34" charset="0"/>
              </a:rPr>
              <a:pPr/>
              <a:t>123</a:t>
            </a:fld>
            <a:endParaRPr lang="en-US" smtClean="0">
              <a:latin typeface="Arial" pitchFamily="34"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algn="just">
              <a:lnSpc>
                <a:spcPct val="80000"/>
              </a:lnSpc>
            </a:pPr>
            <a:r>
              <a:rPr lang="en-US" smtClean="0">
                <a:latin typeface="Times New Roman" pitchFamily="18" charset="0"/>
                <a:cs typeface="Times New Roman" pitchFamily="18" charset="0"/>
              </a:rPr>
              <a:t>The grouping of test cases to create the test runs are based on various factors, mentioned below:</a:t>
            </a:r>
          </a:p>
          <a:p>
            <a:pPr algn="just">
              <a:lnSpc>
                <a:spcPct val="80000"/>
              </a:lnSpc>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Functionalities that are being tested in a build.</a:t>
            </a:r>
          </a:p>
          <a:p>
            <a:pPr lvl="1" algn="just">
              <a:lnSpc>
                <a:spcPct val="80000"/>
              </a:lnSpc>
              <a:buFontTx/>
              <a:buChar char="•"/>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Dependencies between test cases ( for instance, if a test case is dependent on the results of another, then each of them are grouped to different Test cycles).</a:t>
            </a:r>
          </a:p>
          <a:p>
            <a:pPr lvl="1" algn="just">
              <a:lnSpc>
                <a:spcPct val="80000"/>
              </a:lnSpc>
              <a:buFontTx/>
              <a:buChar char="•"/>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Grouping of similar functionality based on the Test Scenarios (for instance, if there are a number of test cases, that are derived from a single test scenario, these can be grouped to a test run.</a:t>
            </a:r>
          </a:p>
          <a:p>
            <a:pPr lvl="1" algn="just">
              <a:lnSpc>
                <a:spcPct val="80000"/>
              </a:lnSpc>
              <a:buFontTx/>
              <a:buChar char="•"/>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Prioritization of test cases.</a:t>
            </a:r>
          </a:p>
          <a:p>
            <a:pPr lvl="1" algn="just">
              <a:lnSpc>
                <a:spcPct val="80000"/>
              </a:lnSpc>
            </a:pPr>
            <a:endParaRPr lang="en-US" smtClean="0">
              <a:latin typeface="Times New Roman" pitchFamily="18" charset="0"/>
              <a:cs typeface="Times New Roman" pitchFamily="18" charset="0"/>
            </a:endParaRPr>
          </a:p>
          <a:p>
            <a:pPr algn="just">
              <a:lnSpc>
                <a:spcPct val="80000"/>
              </a:lnSpc>
            </a:pPr>
            <a:r>
              <a:rPr lang="en-US" smtClean="0">
                <a:latin typeface="Times New Roman" pitchFamily="18" charset="0"/>
                <a:cs typeface="Times New Roman" pitchFamily="18" charset="0"/>
              </a:rPr>
              <a:t>The test data is also embedded with the test cases and also test results can be stored in the Test runs.</a:t>
            </a:r>
          </a:p>
          <a:p>
            <a:pPr eaLnBrk="1" hangingPunct="1"/>
            <a:endParaRPr lang="en-US" smtClean="0">
              <a:latin typeface="Arial"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0EF3A5EA-86EB-424D-B5E2-9EB77C0D3AA2}" type="slidenum">
              <a:rPr lang="en-US" smtClean="0">
                <a:latin typeface="Arial" pitchFamily="34" charset="0"/>
              </a:rPr>
              <a:pPr/>
              <a:t>124</a:t>
            </a:fld>
            <a:endParaRPr lang="en-US" smtClean="0">
              <a:latin typeface="Arial" pitchFamily="34"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9B138EF1-F004-4967-AD4A-7FCD5D519DDE}" type="slidenum">
              <a:rPr lang="en-US" smtClean="0">
                <a:latin typeface="Arial" pitchFamily="34" charset="0"/>
              </a:rPr>
              <a:pPr/>
              <a:t>125</a:t>
            </a:fld>
            <a:endParaRPr lang="en-US" smtClean="0">
              <a:latin typeface="Arial" pitchFamily="34"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algn="just">
              <a:lnSpc>
                <a:spcPct val="80000"/>
              </a:lnSpc>
            </a:pPr>
            <a:r>
              <a:rPr lang="en-US" smtClean="0">
                <a:latin typeface="Arial" pitchFamily="34" charset="0"/>
              </a:rPr>
              <a:t>Creation of Test Sets:</a:t>
            </a:r>
          </a:p>
          <a:p>
            <a:pPr algn="just">
              <a:lnSpc>
                <a:spcPct val="80000"/>
              </a:lnSpc>
            </a:pPr>
            <a:endParaRPr lang="en-US" b="1"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A test set is a group of tests in a Quality Center project designed for achieving some particular testing objectives.</a:t>
            </a:r>
          </a:p>
          <a:p>
            <a:pPr lvl="1" algn="just">
              <a:lnSpc>
                <a:spcPct val="80000"/>
              </a:lnSpc>
              <a:buFontTx/>
              <a:buChar char="•"/>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The process begins with the identification of all the end-to-end scenarios, followed by creation of individual test Sets for every such end-to-end scenario.</a:t>
            </a:r>
          </a:p>
          <a:p>
            <a:pPr lvl="1" algn="just">
              <a:lnSpc>
                <a:spcPct val="80000"/>
              </a:lnSpc>
              <a:buFontTx/>
              <a:buChar char="•"/>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After creating the test sets, tests set folders are created and assigned to development and QA cycles based on the project timeline.</a:t>
            </a:r>
          </a:p>
          <a:p>
            <a:pPr eaLnBrk="1" hangingPunct="1">
              <a:buFontTx/>
              <a:buChar char="•"/>
            </a:pPr>
            <a:endParaRPr lang="en-US" smtClean="0">
              <a:latin typeface="Arial"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EED14FD-962B-48EC-B16D-691C8FE17533}" type="slidenum">
              <a:rPr lang="en-US" smtClean="0">
                <a:latin typeface="Arial" pitchFamily="34" charset="0"/>
              </a:rPr>
              <a:pPr/>
              <a:t>126</a:t>
            </a:fld>
            <a:endParaRPr lang="en-US" smtClean="0">
              <a:latin typeface="Arial" pitchFamily="34"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r>
              <a:rPr lang="en-US" smtClean="0">
                <a:latin typeface="Arial" pitchFamily="34" charset="0"/>
              </a:rPr>
              <a:t>Scheduling Test Runs:</a:t>
            </a:r>
          </a:p>
          <a:p>
            <a:pPr eaLnBrk="1" hangingPunct="1"/>
            <a:endParaRPr lang="en-US" b="1" smtClean="0">
              <a:latin typeface="Arial" pitchFamily="34" charset="0"/>
            </a:endParaRPr>
          </a:p>
          <a:p>
            <a:pPr eaLnBrk="1" hangingPunct="1">
              <a:buFontTx/>
              <a:buChar char="•"/>
            </a:pPr>
            <a:r>
              <a:rPr lang="en-US" smtClean="0">
                <a:latin typeface="Arial" pitchFamily="34" charset="0"/>
              </a:rPr>
              <a:t> Quality Center enables us to control the execution of tests in a test set. </a:t>
            </a:r>
          </a:p>
          <a:p>
            <a:pPr eaLnBrk="1" hangingPunct="1"/>
            <a:endParaRPr lang="en-US" smtClean="0">
              <a:latin typeface="Arial" pitchFamily="34" charset="0"/>
            </a:endParaRPr>
          </a:p>
          <a:p>
            <a:pPr eaLnBrk="1" hangingPunct="1">
              <a:buFontTx/>
              <a:buChar char="•"/>
            </a:pPr>
            <a:r>
              <a:rPr lang="en-US" smtClean="0">
                <a:latin typeface="Arial" pitchFamily="34" charset="0"/>
              </a:rPr>
              <a:t> We can set conditions, and schedule the date and time for executing our tests.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We can define the sequence in which to execute the tests. For example, we can define to run "test2" only when "test1" has finished, and run "test3" only if "test1" has passed.</a:t>
            </a:r>
          </a:p>
          <a:p>
            <a:pPr eaLnBrk="1" hangingPunct="1"/>
            <a:endParaRPr lang="en-US" smtClean="0">
              <a:latin typeface="Arial"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B2CD91B0-0356-4ADD-9270-F000A3C3144E}" type="slidenum">
              <a:rPr lang="en-US" smtClean="0">
                <a:latin typeface="Arial" pitchFamily="34" charset="0"/>
              </a:rPr>
              <a:pPr/>
              <a:t>127</a:t>
            </a:fld>
            <a:endParaRPr lang="en-US" smtClean="0">
              <a:latin typeface="Arial" pitchFamily="34" charset="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p:spPr>
        <p:txBody>
          <a:bodyPr/>
          <a:lstStyle/>
          <a:p>
            <a:endParaRPr lang="en-US" smtClean="0">
              <a:latin typeface="Arial" pitchFamily="34" charset="0"/>
            </a:endParaRPr>
          </a:p>
        </p:txBody>
      </p:sp>
      <p:sp>
        <p:nvSpPr>
          <p:cNvPr id="262148" name="Slide Number Placeholder 3"/>
          <p:cNvSpPr>
            <a:spLocks noGrp="1"/>
          </p:cNvSpPr>
          <p:nvPr>
            <p:ph type="sldNum" sz="quarter" idx="5"/>
          </p:nvPr>
        </p:nvSpPr>
        <p:spPr>
          <a:noFill/>
        </p:spPr>
        <p:txBody>
          <a:bodyPr/>
          <a:lstStyle/>
          <a:p>
            <a:fld id="{36BEA94B-A2E4-40B3-B061-FA74CCACCB1C}" type="slidenum">
              <a:rPr lang="en-US" smtClean="0">
                <a:latin typeface="Arial" pitchFamily="34" charset="0"/>
              </a:rPr>
              <a:pPr/>
              <a:t>128</a:t>
            </a:fld>
            <a:endParaRPr lang="en-US" smtClean="0">
              <a:latin typeface="Arial"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p:spPr>
        <p:txBody>
          <a:bodyPr/>
          <a:lstStyle/>
          <a:p>
            <a:endParaRPr lang="en-US" smtClean="0">
              <a:latin typeface="Arial" pitchFamily="34" charset="0"/>
            </a:endParaRPr>
          </a:p>
        </p:txBody>
      </p:sp>
      <p:sp>
        <p:nvSpPr>
          <p:cNvPr id="263172" name="Slide Number Placeholder 3"/>
          <p:cNvSpPr>
            <a:spLocks noGrp="1"/>
          </p:cNvSpPr>
          <p:nvPr>
            <p:ph type="sldNum" sz="quarter" idx="5"/>
          </p:nvPr>
        </p:nvSpPr>
        <p:spPr>
          <a:noFill/>
        </p:spPr>
        <p:txBody>
          <a:bodyPr/>
          <a:lstStyle/>
          <a:p>
            <a:fld id="{966A1BBC-DD4B-4E90-B65A-E46FFC07296B}" type="slidenum">
              <a:rPr lang="en-US" smtClean="0">
                <a:latin typeface="Arial" pitchFamily="34" charset="0"/>
              </a:rPr>
              <a:pPr/>
              <a:t>129</a:t>
            </a:fld>
            <a:endParaRPr lang="en-US" smtClean="0">
              <a:latin typeface="Arial"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13C22FF9-4CE1-40D9-839B-70DE3DA54338}" type="slidenum">
              <a:rPr lang="en-US" smtClean="0">
                <a:latin typeface="Arial" pitchFamily="34" charset="0"/>
              </a:rPr>
              <a:pPr/>
              <a:t>130</a:t>
            </a:fld>
            <a:endParaRPr lang="en-US" smtClean="0">
              <a:latin typeface="Arial" pitchFamily="34" charset="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p:spPr>
        <p:txBody>
          <a:bodyPr/>
          <a:lstStyle/>
          <a:p>
            <a:endParaRPr lang="en-US" smtClean="0">
              <a:latin typeface="Arial" pitchFamily="34" charset="0"/>
            </a:endParaRPr>
          </a:p>
        </p:txBody>
      </p:sp>
      <p:sp>
        <p:nvSpPr>
          <p:cNvPr id="154628" name="Slide Number Placeholder 3"/>
          <p:cNvSpPr>
            <a:spLocks noGrp="1"/>
          </p:cNvSpPr>
          <p:nvPr>
            <p:ph type="sldNum" sz="quarter" idx="5"/>
          </p:nvPr>
        </p:nvSpPr>
        <p:spPr>
          <a:noFill/>
        </p:spPr>
        <p:txBody>
          <a:bodyPr/>
          <a:lstStyle/>
          <a:p>
            <a:fld id="{60181042-0D60-40E4-89C4-933324021ABB}" type="slidenum">
              <a:rPr lang="en-US" smtClean="0">
                <a:latin typeface="Arial" pitchFamily="34" charset="0"/>
              </a:rPr>
              <a:pPr/>
              <a:t>14</a:t>
            </a:fld>
            <a:endParaRPr lang="en-US" smtClean="0">
              <a:latin typeface="Arial"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59E9FE7D-51FE-41FF-88C0-3000FDE905E2}" type="slidenum">
              <a:rPr lang="en-US" smtClean="0">
                <a:latin typeface="Arial" pitchFamily="34" charset="0"/>
              </a:rPr>
              <a:pPr/>
              <a:t>131</a:t>
            </a:fld>
            <a:endParaRPr lang="en-US" smtClean="0">
              <a:latin typeface="Arial" pitchFamily="34" charset="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132</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133</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buFontTx/>
              <a:buChar char="•"/>
            </a:pPr>
            <a:endParaRPr lang="en-US" dirty="0" smtClean="0">
              <a:latin typeface="Arial"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134</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buFontTx/>
              <a:buChar char="•"/>
            </a:pPr>
            <a:endParaRPr lang="en-US" dirty="0" smtClean="0">
              <a:latin typeface="Arial"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135</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136</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137</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138</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139</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140</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r>
              <a:rPr lang="en-US" smtClean="0">
                <a:latin typeface="Arial" pitchFamily="34" charset="0"/>
              </a:rPr>
              <a:t>This slide lists the summary of the various point covered in the Module. </a:t>
            </a:r>
            <a:r>
              <a:rPr lang="en-US" b="1" smtClean="0">
                <a:latin typeface="Arial" pitchFamily="34" charset="0"/>
              </a:rPr>
              <a:t>This slide also presents you the opportunity to clarify learners questions.</a:t>
            </a:r>
            <a:endParaRPr lang="en-US" smtClean="0">
              <a:latin typeface="Arial" pitchFamily="34" charset="0"/>
            </a:endParaRPr>
          </a:p>
          <a:p>
            <a:pPr eaLnBrk="1" hangingPunct="1"/>
            <a:endParaRPr lang="en-US" smtClean="0">
              <a:latin typeface="Arial" pitchFamily="34" charset="0"/>
            </a:endParaRPr>
          </a:p>
          <a:p>
            <a:pPr eaLnBrk="1" hangingPunct="1"/>
            <a:r>
              <a:rPr lang="en-US" b="1" smtClean="0">
                <a:latin typeface="Arial" pitchFamily="34" charset="0"/>
              </a:rPr>
              <a:t>Dos:</a:t>
            </a:r>
          </a:p>
          <a:p>
            <a:pPr eaLnBrk="1" hangingPunct="1">
              <a:buFontTx/>
              <a:buChar char="•"/>
            </a:pPr>
            <a:r>
              <a:rPr lang="en-US" smtClean="0">
                <a:latin typeface="Arial" pitchFamily="34" charset="0"/>
              </a:rPr>
              <a:t>List the main points presented in the module.</a:t>
            </a:r>
          </a:p>
          <a:p>
            <a:pPr eaLnBrk="1" hangingPunct="1">
              <a:buFontTx/>
              <a:buChar char="•"/>
            </a:pPr>
            <a:r>
              <a:rPr lang="en-US" smtClean="0">
                <a:latin typeface="Arial" pitchFamily="34" charset="0"/>
              </a:rPr>
              <a:t>Restate Objective and Importance of the Module.</a:t>
            </a:r>
          </a:p>
          <a:p>
            <a:pPr eaLnBrk="1" hangingPunct="1">
              <a:buFontTx/>
              <a:buChar char="•"/>
            </a:pPr>
            <a:r>
              <a:rPr lang="en-US" smtClean="0">
                <a:latin typeface="Arial" pitchFamily="34" charset="0"/>
              </a:rPr>
              <a:t>If any scenario was used in the overview, conclude the scenario in the summary slide.</a:t>
            </a:r>
          </a:p>
          <a:p>
            <a:pPr eaLnBrk="1" hangingPunct="1">
              <a:buFontTx/>
              <a:buChar char="•"/>
            </a:pPr>
            <a:endParaRPr lang="en-US" smtClean="0">
              <a:latin typeface="Arial" pitchFamily="34" charset="0"/>
            </a:endParaRPr>
          </a:p>
          <a:p>
            <a:pPr eaLnBrk="1" hangingPunct="1"/>
            <a:r>
              <a:rPr lang="en-US" b="1" smtClean="0">
                <a:latin typeface="Arial" pitchFamily="34" charset="0"/>
              </a:rPr>
              <a:t>Don’ts:</a:t>
            </a:r>
          </a:p>
          <a:p>
            <a:pPr eaLnBrk="1" hangingPunct="1">
              <a:buFontTx/>
              <a:buChar char="•"/>
            </a:pPr>
            <a:r>
              <a:rPr lang="en-US" smtClean="0">
                <a:latin typeface="Arial" pitchFamily="34" charset="0"/>
              </a:rPr>
              <a:t>Try to keep the text count to 100 words</a:t>
            </a:r>
          </a:p>
          <a:p>
            <a:pPr eaLnBrk="1" hangingPunct="1"/>
            <a:endParaRPr lang="en-US" b="1"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EA63E7D8-2CB5-4FA2-8C34-9DAFC8EE37F8}" type="slidenum">
              <a:rPr lang="en-US" smtClean="0">
                <a:latin typeface="Arial" pitchFamily="34" charset="0"/>
              </a:rPr>
              <a:pPr/>
              <a:t>15</a:t>
            </a:fld>
            <a:endParaRPr lang="en-US" smtClean="0">
              <a:latin typeface="Arial"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B1222BBB-464F-4491-9733-F2C972CC0B5B}" type="slidenum">
              <a:rPr lang="en-US" smtClean="0">
                <a:latin typeface="Arial" pitchFamily="34" charset="0"/>
              </a:rPr>
              <a:pPr/>
              <a:t>141</a:t>
            </a:fld>
            <a:endParaRPr lang="en-US" smtClean="0">
              <a:latin typeface="Arial" pitchFamily="34" charset="0"/>
            </a:endParaRPr>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buFontTx/>
              <a:buChar char="•"/>
            </a:pPr>
            <a:endParaRPr lang="en-US" dirty="0" smtClean="0">
              <a:latin typeface="Arial"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2541F1FC-E676-44DE-B6B0-510E6FC3D280}" type="slidenum">
              <a:rPr lang="en-US" smtClean="0">
                <a:latin typeface="Arial" pitchFamily="34" charset="0"/>
              </a:rPr>
              <a:pPr/>
              <a:t>142</a:t>
            </a:fld>
            <a:endParaRPr lang="en-US" smtClean="0">
              <a:latin typeface="Arial" pitchFamily="34" charset="0"/>
            </a:endParaRPr>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440A8A9F-205F-4BB8-BE3B-B50CCD3B40D5}" type="slidenum">
              <a:rPr lang="en-US" smtClean="0">
                <a:latin typeface="Arial" pitchFamily="34" charset="0"/>
              </a:rPr>
              <a:pPr/>
              <a:t>143</a:t>
            </a:fld>
            <a:endParaRPr lang="en-US" smtClean="0">
              <a:latin typeface="Arial" pitchFamily="34" charset="0"/>
            </a:endParaRPr>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pPr marL="228600" indent="-228600" eaLnBrk="1" hangingPunct="1">
              <a:buFontTx/>
              <a:buAutoNum type="arabicPeriod"/>
            </a:pPr>
            <a:r>
              <a:rPr lang="en-US" smtClean="0">
                <a:latin typeface="Arial" pitchFamily="34" charset="0"/>
              </a:rPr>
              <a:t>Enter the course title.</a:t>
            </a:r>
          </a:p>
          <a:p>
            <a:pPr marL="228600" indent="-228600" eaLnBrk="1" hangingPunct="1">
              <a:buFontTx/>
              <a:buAutoNum type="arabicPeriod"/>
            </a:pPr>
            <a:r>
              <a:rPr lang="en-US" smtClean="0">
                <a:latin typeface="Arial" pitchFamily="34" charset="0"/>
              </a:rPr>
              <a:t>Enter the knowledge level that will be addressed through this course.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CFA5E654-CCE2-4F0A-90A5-3527DA455E94}" type="slidenum">
              <a:rPr lang="en-US" smtClean="0">
                <a:latin typeface="Arial" pitchFamily="34" charset="0"/>
              </a:rPr>
              <a:pPr/>
              <a:t>16</a:t>
            </a:fld>
            <a:endParaRPr lang="en-US" smtClean="0">
              <a:latin typeface="Arial" pitchFamily="3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3795B365-9B76-4478-BE6B-8E632649AC31}" type="slidenum">
              <a:rPr lang="en-US" smtClean="0">
                <a:latin typeface="Arial" pitchFamily="34" charset="0"/>
              </a:rPr>
              <a:pPr/>
              <a:t>17</a:t>
            </a:fld>
            <a:endParaRPr lang="en-US" smtClean="0">
              <a:latin typeface="Arial" pitchFamily="3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DBF1ACC-B959-4BE5-BB10-6761C935AED6}" type="slidenum">
              <a:rPr lang="en-US" smtClean="0">
                <a:latin typeface="Arial" pitchFamily="34" charset="0"/>
              </a:rPr>
              <a:pPr/>
              <a:t>18</a:t>
            </a:fld>
            <a:endParaRPr lang="en-US" smtClean="0">
              <a:latin typeface="Arial"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16178D6C-F7C3-4311-A74F-B5CA3047127A}" type="slidenum">
              <a:rPr lang="en-US" smtClean="0">
                <a:latin typeface="Arial" pitchFamily="34" charset="0"/>
              </a:rPr>
              <a:pPr/>
              <a:t>19</a:t>
            </a:fld>
            <a:endParaRPr lang="en-US" smtClean="0">
              <a:latin typeface="Arial"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CA44AE2D-5204-443B-B277-F2B9587B3A88}" type="slidenum">
              <a:rPr lang="en-US" smtClean="0">
                <a:latin typeface="Arial" pitchFamily="34" charset="0"/>
              </a:rPr>
              <a:pPr/>
              <a:t>21</a:t>
            </a:fld>
            <a:endParaRPr lang="en-US" smtClean="0">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099C5CE6-27DB-4FBA-9CF0-38B7CF21C6EE}" type="slidenum">
              <a:rPr lang="en-US" smtClean="0">
                <a:latin typeface="Arial" pitchFamily="34" charset="0"/>
              </a:rPr>
              <a:pPr/>
              <a:t>23</a:t>
            </a:fld>
            <a:endParaRPr lang="en-US" smtClean="0">
              <a:latin typeface="Arial"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1E3BD95-DC0A-4C4A-9064-D170E44803A3}" type="slidenum">
              <a:rPr lang="en-US" smtClean="0">
                <a:latin typeface="Arial" pitchFamily="34" charset="0"/>
              </a:rPr>
              <a:pPr/>
              <a:t>2</a:t>
            </a:fld>
            <a:endParaRPr lang="en-US" smtClean="0">
              <a:latin typeface="Arial"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lvl="1" eaLnBrk="1" hangingPunct="1"/>
            <a:endParaRPr lang="en-US" dirty="0"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4DFE6F6A-BBFD-45EA-8742-4C2295E248D6}" type="slidenum">
              <a:rPr lang="en-US" smtClean="0">
                <a:latin typeface="Arial" pitchFamily="34" charset="0"/>
              </a:rPr>
              <a:pPr/>
              <a:t>24</a:t>
            </a:fld>
            <a:endParaRPr lang="en-US" smtClean="0">
              <a:latin typeface="Arial"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F9715C9B-7E6A-4D1A-91BF-D4AFBBFE6F1F}" type="slidenum">
              <a:rPr lang="en-US" smtClean="0">
                <a:latin typeface="Arial" pitchFamily="34" charset="0"/>
              </a:rPr>
              <a:pPr/>
              <a:t>25</a:t>
            </a:fld>
            <a:endParaRPr lang="en-US" smtClean="0">
              <a:latin typeface="Arial"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A79A579A-1D34-40BC-AB7F-B10700ACB0F7}" type="slidenum">
              <a:rPr lang="en-US" smtClean="0">
                <a:latin typeface="Arial" pitchFamily="34" charset="0"/>
              </a:rPr>
              <a:pPr/>
              <a:t>26</a:t>
            </a:fld>
            <a:endParaRPr lang="en-US" smtClean="0">
              <a:latin typeface="Arial"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E6FA7B6-8D74-4509-83EE-DC2B85BE1781}" type="slidenum">
              <a:rPr lang="en-US" smtClean="0">
                <a:latin typeface="Arial" pitchFamily="34" charset="0"/>
              </a:rPr>
              <a:pPr/>
              <a:t>27</a:t>
            </a:fld>
            <a:endParaRPr lang="en-US" smtClean="0">
              <a:latin typeface="Arial"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E71E3152-851F-4DC5-9276-284C851A0654}" type="slidenum">
              <a:rPr lang="en-US" smtClean="0">
                <a:latin typeface="Arial" pitchFamily="34" charset="0"/>
              </a:rPr>
              <a:pPr/>
              <a:t>28</a:t>
            </a:fld>
            <a:endParaRPr lang="en-US" smtClean="0">
              <a:latin typeface="Arial"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DC7F78FF-6EA4-479F-8286-DF905AF6B616}" type="slidenum">
              <a:rPr lang="en-US" smtClean="0">
                <a:latin typeface="Arial" pitchFamily="34" charset="0"/>
              </a:rPr>
              <a:pPr/>
              <a:t>29</a:t>
            </a:fld>
            <a:endParaRPr lang="en-US" smtClean="0">
              <a:latin typeface="Arial" pitchFamily="3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F64D7C52-EC7B-4BA8-8EF7-13C4C0901DDF}" type="slidenum">
              <a:rPr lang="en-US" smtClean="0">
                <a:latin typeface="Arial" pitchFamily="34" charset="0"/>
              </a:rPr>
              <a:pPr/>
              <a:t>30</a:t>
            </a:fld>
            <a:endParaRPr lang="en-US" smtClean="0">
              <a:latin typeface="Arial"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FBCE4582-BBC4-4A7B-8F7A-6506AF2E487C}" type="slidenum">
              <a:rPr lang="en-US" smtClean="0">
                <a:latin typeface="Arial" pitchFamily="34" charset="0"/>
              </a:rPr>
              <a:pPr/>
              <a:t>31</a:t>
            </a:fld>
            <a:endParaRPr lang="en-US" smtClean="0">
              <a:latin typeface="Arial"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EC65A7A3-0750-41A3-B9C2-3D6374F9DB4A}" type="slidenum">
              <a:rPr lang="en-US" smtClean="0">
                <a:latin typeface="Arial" pitchFamily="34" charset="0"/>
              </a:rPr>
              <a:pPr/>
              <a:t>32</a:t>
            </a:fld>
            <a:endParaRPr lang="en-US" smtClean="0">
              <a:latin typeface="Arial"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05C94DFB-94B4-4CCA-9B96-67E748F89A0B}" type="slidenum">
              <a:rPr lang="en-US" smtClean="0">
                <a:latin typeface="Arial" pitchFamily="34" charset="0"/>
              </a:rPr>
              <a:pPr/>
              <a:t>34</a:t>
            </a:fld>
            <a:endParaRPr lang="en-US" smtClean="0">
              <a:latin typeface="Arial"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57C62C1-FC66-4E49-9480-454EDA84C862}" type="slidenum">
              <a:rPr lang="en-US" smtClean="0">
                <a:latin typeface="Arial" pitchFamily="34" charset="0"/>
              </a:rPr>
              <a:pPr/>
              <a:t>4</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BEE9AFDA-5038-4A0A-B7B4-783867285957}" type="slidenum">
              <a:rPr lang="en-US" smtClean="0">
                <a:latin typeface="Arial" pitchFamily="34" charset="0"/>
              </a:rPr>
              <a:pPr/>
              <a:t>35</a:t>
            </a:fld>
            <a:endParaRPr lang="en-US" smtClean="0">
              <a:latin typeface="Arial" pitchFamily="34"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E7BFFA57-E2BD-45EF-9238-F20F91F1B563}" type="slidenum">
              <a:rPr lang="en-US" smtClean="0">
                <a:latin typeface="Arial" pitchFamily="34" charset="0"/>
              </a:rPr>
              <a:pPr/>
              <a:t>36</a:t>
            </a:fld>
            <a:endParaRPr lang="en-US" smtClean="0">
              <a:latin typeface="Arial" pitchFamily="3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B15553D4-BD69-4C25-A145-300190F56D9C}" type="slidenum">
              <a:rPr lang="en-US" smtClean="0">
                <a:latin typeface="Arial" pitchFamily="34" charset="0"/>
              </a:rPr>
              <a:pPr/>
              <a:t>37</a:t>
            </a:fld>
            <a:endParaRPr lang="en-US" smtClean="0">
              <a:latin typeface="Arial"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7D6836A2-876F-49BA-8D6A-5E7BA2470DF2}" type="slidenum">
              <a:rPr lang="en-US" smtClean="0">
                <a:latin typeface="Arial" pitchFamily="34" charset="0"/>
              </a:rPr>
              <a:pPr/>
              <a:t>38</a:t>
            </a:fld>
            <a:endParaRPr lang="en-US" smtClean="0">
              <a:latin typeface="Arial"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3892CC5-91BF-4345-8CFD-E15134AFE4C6}" type="slidenum">
              <a:rPr lang="en-US" smtClean="0">
                <a:latin typeface="Arial" pitchFamily="34" charset="0"/>
              </a:rPr>
              <a:pPr/>
              <a:t>39</a:t>
            </a:fld>
            <a:endParaRPr lang="en-US" smtClean="0">
              <a:latin typeface="Arial" pitchFamily="3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B5ED6E7A-E352-46A0-803B-CAB495F8275F}" type="slidenum">
              <a:rPr lang="en-US" smtClean="0">
                <a:latin typeface="Arial" pitchFamily="34" charset="0"/>
              </a:rPr>
              <a:pPr/>
              <a:t>40</a:t>
            </a:fld>
            <a:endParaRPr lang="en-US"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1C77FA09-9C45-4718-AFB9-7C58394EF7E7}" type="slidenum">
              <a:rPr lang="en-US" smtClean="0">
                <a:latin typeface="Arial" pitchFamily="34" charset="0"/>
              </a:rPr>
              <a:pPr/>
              <a:t>41</a:t>
            </a:fld>
            <a:endParaRPr lang="en-US" smtClean="0">
              <a:latin typeface="Arial" pitchFamily="3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C3AA7F60-539D-4239-A71E-9A96093677E0}" type="slidenum">
              <a:rPr lang="en-US" smtClean="0">
                <a:latin typeface="Arial" pitchFamily="34" charset="0"/>
              </a:rPr>
              <a:pPr/>
              <a:t>42</a:t>
            </a:fld>
            <a:endParaRPr lang="en-US" smtClean="0">
              <a:latin typeface="Arial" pitchFamily="3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C5977DC5-07FC-46DB-95B9-AAEC7DC73787}" type="slidenum">
              <a:rPr lang="en-US" smtClean="0">
                <a:latin typeface="Arial" pitchFamily="34" charset="0"/>
              </a:rPr>
              <a:pPr/>
              <a:t>43</a:t>
            </a:fld>
            <a:endParaRPr lang="en-US" smtClean="0">
              <a:latin typeface="Arial" pitchFamily="34"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marL="228600" indent="-228600" eaLnBrk="1" hangingPunct="1">
              <a:buFontTx/>
              <a:buAutoNum type="arabicPeriod"/>
            </a:pPr>
            <a:r>
              <a:rPr lang="en-US" smtClean="0">
                <a:latin typeface="Arial" pitchFamily="34" charset="0"/>
              </a:rPr>
              <a:t>Enter the course title.</a:t>
            </a:r>
          </a:p>
          <a:p>
            <a:pPr marL="228600" indent="-228600" eaLnBrk="1" hangingPunct="1">
              <a:buFontTx/>
              <a:buAutoNum type="arabicPeriod"/>
            </a:pPr>
            <a:r>
              <a:rPr lang="en-US" smtClean="0">
                <a:latin typeface="Arial" pitchFamily="34" charset="0"/>
              </a:rPr>
              <a:t>Enter the knowledge level that will be addressed through this course.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CE37B122-EFBC-4367-BF76-3109B06CD20B}" type="slidenum">
              <a:rPr lang="en-US" smtClean="0">
                <a:latin typeface="Arial" pitchFamily="34" charset="0"/>
              </a:rPr>
              <a:pPr/>
              <a:t>44</a:t>
            </a:fld>
            <a:endParaRPr lang="en-US" smtClean="0">
              <a:latin typeface="Arial"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E0614DD8-BA0F-4203-A127-7954C97B0692}" type="slidenum">
              <a:rPr lang="en-US" smtClean="0">
                <a:latin typeface="Arial" pitchFamily="34" charset="0"/>
              </a:rPr>
              <a:pPr/>
              <a:t>5</a:t>
            </a:fld>
            <a:endParaRPr lang="en-US" smtClean="0">
              <a:latin typeface="Arial"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3596BBCC-CAC4-4E88-A08D-7968E5B48BB2}" type="slidenum">
              <a:rPr lang="en-US" smtClean="0">
                <a:latin typeface="Arial" pitchFamily="34" charset="0"/>
              </a:rPr>
              <a:pPr/>
              <a:t>45</a:t>
            </a:fld>
            <a:endParaRPr lang="en-US" smtClean="0">
              <a:latin typeface="Arial" pitchFamily="3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r>
              <a:rPr lang="en-US" smtClean="0">
                <a:latin typeface="Arial" pitchFamily="34" charset="0"/>
              </a:rPr>
              <a:t>Overview of Test Case Development Process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p:spPr>
        <p:txBody>
          <a:bodyPr/>
          <a:lstStyle/>
          <a:p>
            <a:endParaRPr lang="en-US" smtClean="0">
              <a:latin typeface="Arial" pitchFamily="34" charset="0"/>
            </a:endParaRPr>
          </a:p>
        </p:txBody>
      </p:sp>
      <p:sp>
        <p:nvSpPr>
          <p:cNvPr id="184324" name="Slide Number Placeholder 3"/>
          <p:cNvSpPr>
            <a:spLocks noGrp="1"/>
          </p:cNvSpPr>
          <p:nvPr>
            <p:ph type="sldNum" sz="quarter" idx="5"/>
          </p:nvPr>
        </p:nvSpPr>
        <p:spPr>
          <a:noFill/>
        </p:spPr>
        <p:txBody>
          <a:bodyPr/>
          <a:lstStyle/>
          <a:p>
            <a:fld id="{4FAC57B6-377F-4C59-A86C-FD81C3CA91F9}" type="slidenum">
              <a:rPr lang="en-US" smtClean="0">
                <a:latin typeface="Arial" pitchFamily="34" charset="0"/>
              </a:rPr>
              <a:pPr/>
              <a:t>46</a:t>
            </a:fld>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pPr marL="228600" indent="-228600"/>
            <a:r>
              <a:rPr lang="en-US" smtClean="0">
                <a:latin typeface="Arial" pitchFamily="34" charset="0"/>
              </a:rPr>
              <a:t>To start with the preparation of test case, Test requirements and Test scenario document should be in place</a:t>
            </a:r>
          </a:p>
          <a:p>
            <a:pPr marL="228600" indent="-228600"/>
            <a:r>
              <a:rPr lang="en-US" smtClean="0">
                <a:latin typeface="Arial" pitchFamily="34" charset="0"/>
              </a:rPr>
              <a:t>Tester designs the test case based on the available documents.</a:t>
            </a:r>
          </a:p>
          <a:p>
            <a:pPr marL="228600" indent="-228600"/>
            <a:r>
              <a:rPr lang="en-US" smtClean="0">
                <a:latin typeface="Arial" pitchFamily="34" charset="0"/>
              </a:rPr>
              <a:t>The Exit criteria for test design phase will be “Test Case Document” and  “Requirement Traceability Matrix” updated</a:t>
            </a:r>
          </a:p>
        </p:txBody>
      </p:sp>
      <p:sp>
        <p:nvSpPr>
          <p:cNvPr id="185348" name="Slide Number Placeholder 3"/>
          <p:cNvSpPr>
            <a:spLocks noGrp="1"/>
          </p:cNvSpPr>
          <p:nvPr>
            <p:ph type="sldNum" sz="quarter" idx="5"/>
          </p:nvPr>
        </p:nvSpPr>
        <p:spPr>
          <a:noFill/>
        </p:spPr>
        <p:txBody>
          <a:bodyPr/>
          <a:lstStyle/>
          <a:p>
            <a:fld id="{43E8965A-2ED0-47DF-8086-D2DC8767889C}" type="slidenum">
              <a:rPr lang="en-US" smtClean="0">
                <a:latin typeface="Arial" pitchFamily="34" charset="0"/>
              </a:rPr>
              <a:pPr/>
              <a:t>47</a:t>
            </a:fld>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1FE82620-E861-4522-830B-87617ABA34B4}" type="slidenum">
              <a:rPr lang="en-US" smtClean="0">
                <a:latin typeface="Arial" pitchFamily="34" charset="0"/>
              </a:rPr>
              <a:pPr/>
              <a:t>49</a:t>
            </a:fld>
            <a:endParaRPr lang="en-US" smtClean="0">
              <a:latin typeface="Arial" pitchFamily="3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983653AA-D704-48E1-8964-6A0F569B3E6F}" type="slidenum">
              <a:rPr lang="en-US" smtClean="0">
                <a:latin typeface="Arial" pitchFamily="34" charset="0"/>
              </a:rPr>
              <a:pPr/>
              <a:t>50</a:t>
            </a:fld>
            <a:endParaRPr lang="en-US" smtClean="0">
              <a:latin typeface="Arial" pitchFamily="3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1CC4509A-2F54-419E-BDBF-E23850B6EB0A}" type="slidenum">
              <a:rPr lang="en-US" smtClean="0">
                <a:latin typeface="Arial" pitchFamily="34" charset="0"/>
              </a:rPr>
              <a:pPr/>
              <a:t>51</a:t>
            </a:fld>
            <a:endParaRPr lang="en-US" smtClean="0">
              <a:latin typeface="Arial" pitchFamily="3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2518A0D0-7AA8-444B-BD34-256927EA023B}" type="slidenum">
              <a:rPr lang="en-US" smtClean="0">
                <a:latin typeface="Arial" pitchFamily="34" charset="0"/>
              </a:rPr>
              <a:pPr/>
              <a:t>52</a:t>
            </a:fld>
            <a:endParaRPr lang="en-US" smtClean="0">
              <a:latin typeface="Arial" pitchFamily="34"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01AB76C7-79A7-4BAA-A6A9-141EFEFF9443}" type="slidenum">
              <a:rPr lang="en-US" smtClean="0">
                <a:latin typeface="Arial" pitchFamily="34" charset="0"/>
              </a:rPr>
              <a:pPr/>
              <a:t>53</a:t>
            </a:fld>
            <a:endParaRPr lang="en-US" smtClean="0">
              <a:latin typeface="Arial" pitchFamily="3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84793F5E-1C22-4F08-8340-977131F5A335}" type="slidenum">
              <a:rPr lang="en-US" smtClean="0">
                <a:latin typeface="Arial" pitchFamily="34" charset="0"/>
              </a:rPr>
              <a:pPr/>
              <a:t>54</a:t>
            </a:fld>
            <a:endParaRPr lang="en-US" smtClean="0">
              <a:latin typeface="Arial" pitchFamily="3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A19C81D7-A0B9-4E24-BC20-060E7C7DB317}" type="slidenum">
              <a:rPr lang="en-US" smtClean="0">
                <a:latin typeface="Arial" pitchFamily="34" charset="0"/>
              </a:rPr>
              <a:pPr/>
              <a:t>55</a:t>
            </a:fld>
            <a:endParaRPr lang="en-US" smtClean="0">
              <a:latin typeface="Arial" pitchFamily="3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64011F8E-27F6-4C3D-892F-6AB9443853CA}" type="slidenum">
              <a:rPr lang="en-US" smtClean="0">
                <a:latin typeface="Arial" pitchFamily="34" charset="0"/>
              </a:rPr>
              <a:pPr/>
              <a:t>7</a:t>
            </a:fld>
            <a:endParaRPr lang="en-US" smtClean="0">
              <a:latin typeface="Arial"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r>
              <a:rPr lang="en-US" u="sng" dirty="0" smtClean="0">
                <a:latin typeface="Arial" pitchFamily="34" charset="0"/>
              </a:rPr>
              <a:t>Test Basis:</a:t>
            </a:r>
          </a:p>
          <a:p>
            <a:r>
              <a:rPr lang="en-US" dirty="0" smtClean="0">
                <a:latin typeface="Arial" pitchFamily="34" charset="0"/>
              </a:rPr>
              <a:t>The test basis is the information needed in order to start the test analysis and create test cases. There may be a well written and detailed specification document that we can start with. Ideally we may get a document describing all use cases including their preconditions, basic flow and exceptions.</a:t>
            </a:r>
            <a:br>
              <a:rPr lang="en-US" dirty="0" smtClean="0">
                <a:latin typeface="Arial" pitchFamily="34" charset="0"/>
              </a:rPr>
            </a:br>
            <a:r>
              <a:rPr lang="en-US" dirty="0" smtClean="0">
                <a:latin typeface="Arial" pitchFamily="34" charset="0"/>
              </a:rPr>
              <a:t/>
            </a:r>
            <a:br>
              <a:rPr lang="en-US" dirty="0" smtClean="0">
                <a:latin typeface="Arial" pitchFamily="34" charset="0"/>
              </a:rPr>
            </a:br>
            <a:r>
              <a:rPr lang="en-US" dirty="0" smtClean="0">
                <a:latin typeface="Arial" pitchFamily="34" charset="0"/>
              </a:rPr>
              <a:t>But not always we will get these much documents. There might as well be lots of different documents, all contradicting each other. In some cases there's even no specification document at all. We might get only an old version of the application which need to be explored to learn the functionality.</a:t>
            </a:r>
            <a:br>
              <a:rPr lang="en-US" dirty="0" smtClean="0">
                <a:latin typeface="Arial" pitchFamily="34" charset="0"/>
              </a:rPr>
            </a:br>
            <a:r>
              <a:rPr lang="en-US" dirty="0" smtClean="0">
                <a:latin typeface="Arial" pitchFamily="34" charset="0"/>
              </a:rPr>
              <a:t/>
            </a:r>
            <a:br>
              <a:rPr lang="en-US" dirty="0" smtClean="0">
                <a:latin typeface="Arial" pitchFamily="34" charset="0"/>
              </a:rPr>
            </a:br>
            <a:r>
              <a:rPr lang="en-US" dirty="0" smtClean="0">
                <a:latin typeface="Arial" pitchFamily="34" charset="0"/>
              </a:rPr>
              <a:t>Possible test bas</a:t>
            </a:r>
            <a:r>
              <a:rPr lang="en-US" b="1" dirty="0" smtClean="0">
                <a:latin typeface="Arial" pitchFamily="34" charset="0"/>
              </a:rPr>
              <a:t>i</a:t>
            </a:r>
            <a:r>
              <a:rPr lang="en-US" dirty="0" smtClean="0">
                <a:latin typeface="Arial" pitchFamily="34" charset="0"/>
              </a:rPr>
              <a:t>s are:</a:t>
            </a:r>
            <a:br>
              <a:rPr lang="en-US" dirty="0" smtClean="0">
                <a:latin typeface="Arial" pitchFamily="34" charset="0"/>
              </a:rPr>
            </a:br>
            <a:r>
              <a:rPr lang="en-US" dirty="0" smtClean="0">
                <a:latin typeface="Arial" pitchFamily="34" charset="0"/>
              </a:rPr>
              <a:t>Requirements </a:t>
            </a:r>
          </a:p>
          <a:p>
            <a:r>
              <a:rPr lang="en-US" dirty="0" smtClean="0">
                <a:latin typeface="Arial" pitchFamily="34" charset="0"/>
              </a:rPr>
              <a:t>Functional design </a:t>
            </a:r>
          </a:p>
          <a:p>
            <a:r>
              <a:rPr lang="en-US" dirty="0" smtClean="0">
                <a:latin typeface="Arial" pitchFamily="34" charset="0"/>
              </a:rPr>
              <a:t>Technical design </a:t>
            </a:r>
          </a:p>
          <a:p>
            <a:r>
              <a:rPr lang="en-US" dirty="0" smtClean="0">
                <a:latin typeface="Arial" pitchFamily="34" charset="0"/>
              </a:rPr>
              <a:t>User manual </a:t>
            </a:r>
          </a:p>
          <a:p>
            <a:r>
              <a:rPr lang="en-US" dirty="0" smtClean="0">
                <a:latin typeface="Arial" pitchFamily="34" charset="0"/>
              </a:rPr>
              <a:t>Use cases </a:t>
            </a:r>
          </a:p>
          <a:p>
            <a:endParaRPr lang="en-US" dirty="0" smtClean="0">
              <a:latin typeface="Arial" pitchFamily="34" charset="0"/>
            </a:endParaRPr>
          </a:p>
          <a:p>
            <a:r>
              <a:rPr lang="en-US" u="sng" dirty="0" smtClean="0">
                <a:latin typeface="Arial" pitchFamily="34" charset="0"/>
              </a:rPr>
              <a:t>Functional Decomposition of Requirements:</a:t>
            </a:r>
          </a:p>
          <a:p>
            <a:r>
              <a:rPr lang="en-US" dirty="0" smtClean="0">
                <a:latin typeface="Arial" pitchFamily="34" charset="0"/>
                <a:ea typeface="Calibri" pitchFamily="34" charset="0"/>
                <a:cs typeface="Times New Roman" pitchFamily="18" charset="0"/>
              </a:rPr>
              <a:t>1. Decompose the Requirements into one or more statements indicating the conditions that need to be set up and tested.</a:t>
            </a:r>
          </a:p>
          <a:p>
            <a:r>
              <a:rPr lang="en-US" dirty="0" smtClean="0">
                <a:latin typeface="Arial" pitchFamily="34" charset="0"/>
                <a:ea typeface="Calibri" pitchFamily="34" charset="0"/>
                <a:cs typeface="Times New Roman" pitchFamily="18" charset="0"/>
              </a:rPr>
              <a:t>2. Setting up of conditions to account for the interaction between requirements.</a:t>
            </a:r>
          </a:p>
          <a:p>
            <a:endParaRPr lang="en-US" dirty="0" smtClean="0">
              <a:latin typeface="Arial" pitchFamily="34" charset="0"/>
              <a:ea typeface="Calibri" pitchFamily="34" charset="0"/>
              <a:cs typeface="Times New Roman" pitchFamily="18" charset="0"/>
            </a:endParaRPr>
          </a:p>
          <a:p>
            <a:r>
              <a:rPr lang="en-US" dirty="0" smtClean="0">
                <a:latin typeface="Arial" pitchFamily="34" charset="0"/>
                <a:ea typeface="Calibri" pitchFamily="34" charset="0"/>
                <a:cs typeface="Times New Roman" pitchFamily="18" charset="0"/>
              </a:rPr>
              <a:t>Performing the Functional Decomposition of the requirements into simple statements will be helpful for deriving Test Scenarios</a:t>
            </a:r>
          </a:p>
          <a:p>
            <a:endParaRPr lang="en-US" u="sng" dirty="0" smtClean="0">
              <a:latin typeface="Arial" pitchFamily="34" charset="0"/>
              <a:ea typeface="Calibri" pitchFamily="34" charset="0"/>
              <a:cs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535C491-1E84-47D5-95BA-5C8F1396CC8E}" type="slidenum">
              <a:rPr lang="en-US" smtClean="0">
                <a:latin typeface="Arial" pitchFamily="34" charset="0"/>
              </a:rPr>
              <a:pPr/>
              <a:t>56</a:t>
            </a:fld>
            <a:endParaRPr lang="en-US" smtClean="0">
              <a:latin typeface="Arial" pitchFamily="3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6C006928-F230-4CC5-9072-99938D473636}" type="slidenum">
              <a:rPr lang="en-US" smtClean="0">
                <a:latin typeface="Arial" pitchFamily="34" charset="0"/>
              </a:rPr>
              <a:pPr/>
              <a:t>57</a:t>
            </a:fld>
            <a:endParaRPr lang="en-US" smtClean="0">
              <a:latin typeface="Arial" pitchFamily="3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b="1" dirty="0" smtClean="0"/>
              <a:t>System testing:</a:t>
            </a:r>
          </a:p>
          <a:p>
            <a:pPr>
              <a:defRPr/>
            </a:pPr>
            <a:r>
              <a:rPr lang="en-US" dirty="0" smtClean="0">
                <a:latin typeface="Times New Roman" pitchFamily="18" charset="0"/>
                <a:cs typeface="Times New Roman" pitchFamily="18" charset="0"/>
              </a:rPr>
              <a:t>System testing is concerned with the behavior of a whole system/product as defined by the scope</a:t>
            </a:r>
          </a:p>
          <a:p>
            <a:pPr>
              <a:defRPr/>
            </a:pPr>
            <a:r>
              <a:rPr lang="en-US" dirty="0" smtClean="0">
                <a:latin typeface="Times New Roman" pitchFamily="18" charset="0"/>
                <a:cs typeface="Times New Roman" pitchFamily="18" charset="0"/>
              </a:rPr>
              <a:t>of a development project or programme.</a:t>
            </a:r>
          </a:p>
          <a:p>
            <a:pPr>
              <a:defRPr/>
            </a:pPr>
            <a:r>
              <a:rPr lang="en-US" dirty="0" smtClean="0">
                <a:latin typeface="Times New Roman" pitchFamily="18" charset="0"/>
                <a:cs typeface="Times New Roman" pitchFamily="18" charset="0"/>
              </a:rPr>
              <a:t>In system testing, the test environment should correspond to the final target or production</a:t>
            </a:r>
          </a:p>
          <a:p>
            <a:pPr>
              <a:defRPr/>
            </a:pPr>
            <a:r>
              <a:rPr lang="en-US" dirty="0" smtClean="0">
                <a:latin typeface="Times New Roman" pitchFamily="18" charset="0"/>
                <a:cs typeface="Times New Roman" pitchFamily="18" charset="0"/>
              </a:rPr>
              <a:t>environment as much as possible in order to minimize the risk of environment-specific failures not</a:t>
            </a:r>
          </a:p>
          <a:p>
            <a:pPr>
              <a:defRPr/>
            </a:pPr>
            <a:r>
              <a:rPr lang="en-US" dirty="0" smtClean="0">
                <a:latin typeface="Times New Roman" pitchFamily="18" charset="0"/>
                <a:cs typeface="Times New Roman" pitchFamily="18" charset="0"/>
              </a:rPr>
              <a:t>being found in testing.</a:t>
            </a:r>
          </a:p>
          <a:p>
            <a:pPr>
              <a:defRPr/>
            </a:pPr>
            <a:r>
              <a:rPr lang="en-US" dirty="0" smtClean="0">
                <a:latin typeface="Times New Roman" pitchFamily="18" charset="0"/>
                <a:cs typeface="Times New Roman" pitchFamily="18" charset="0"/>
              </a:rPr>
              <a:t>System testing may include tests based on risks and/or on requirements specifications, business</a:t>
            </a:r>
          </a:p>
          <a:p>
            <a:pPr>
              <a:defRPr/>
            </a:pPr>
            <a:r>
              <a:rPr lang="en-US" dirty="0" smtClean="0">
                <a:latin typeface="Times New Roman" pitchFamily="18" charset="0"/>
                <a:cs typeface="Times New Roman" pitchFamily="18" charset="0"/>
              </a:rPr>
              <a:t>processes, use cases, or other high level descriptions of system behavior, interactions with the</a:t>
            </a:r>
          </a:p>
          <a:p>
            <a:pPr>
              <a:defRPr/>
            </a:pPr>
            <a:r>
              <a:rPr lang="en-US" dirty="0" smtClean="0">
                <a:latin typeface="Times New Roman" pitchFamily="18" charset="0"/>
                <a:cs typeface="Times New Roman" pitchFamily="18" charset="0"/>
              </a:rPr>
              <a:t>operating system, and system resources.</a:t>
            </a:r>
          </a:p>
          <a:p>
            <a:pPr>
              <a:defRPr/>
            </a:pPr>
            <a:r>
              <a:rPr lang="en-US" dirty="0" smtClean="0">
                <a:latin typeface="Times New Roman" pitchFamily="18" charset="0"/>
                <a:cs typeface="Times New Roman" pitchFamily="18" charset="0"/>
              </a:rPr>
              <a:t>System testing should investigate both functional and non-functional requirements of the system.</a:t>
            </a:r>
          </a:p>
          <a:p>
            <a:pPr>
              <a:defRPr/>
            </a:pPr>
            <a:r>
              <a:rPr lang="en-US" dirty="0" smtClean="0">
                <a:latin typeface="Times New Roman" pitchFamily="18" charset="0"/>
                <a:cs typeface="Times New Roman" pitchFamily="18" charset="0"/>
              </a:rPr>
              <a:t>Requirements may exist as text and/or models. Testers also need to deal with incomplete or</a:t>
            </a:r>
          </a:p>
          <a:p>
            <a:pPr>
              <a:defRPr/>
            </a:pPr>
            <a:r>
              <a:rPr lang="en-US" dirty="0" smtClean="0">
                <a:latin typeface="Times New Roman" pitchFamily="18" charset="0"/>
                <a:cs typeface="Times New Roman" pitchFamily="18" charset="0"/>
              </a:rPr>
              <a:t>undocumented requirements. System testing of functional requirements starts by using the most</a:t>
            </a:r>
          </a:p>
          <a:p>
            <a:pPr>
              <a:defRPr/>
            </a:pPr>
            <a:r>
              <a:rPr lang="en-US" dirty="0" smtClean="0">
                <a:latin typeface="Times New Roman" pitchFamily="18" charset="0"/>
                <a:cs typeface="Times New Roman" pitchFamily="18" charset="0"/>
              </a:rPr>
              <a:t>appropriate specification-based (black-box) techniques for the aspect of the system to be tested.</a:t>
            </a:r>
          </a:p>
          <a:p>
            <a:pPr>
              <a:defRPr/>
            </a:pPr>
            <a:r>
              <a:rPr lang="en-US" dirty="0" smtClean="0">
                <a:latin typeface="Times New Roman" pitchFamily="18" charset="0"/>
                <a:cs typeface="Times New Roman" pitchFamily="18" charset="0"/>
              </a:rPr>
              <a:t>For example, a decision table may be created for combinations of effects described in business</a:t>
            </a:r>
          </a:p>
          <a:p>
            <a:pPr>
              <a:defRPr/>
            </a:pPr>
            <a:r>
              <a:rPr lang="en-US" dirty="0" smtClean="0">
                <a:latin typeface="Times New Roman" pitchFamily="18" charset="0"/>
                <a:cs typeface="Times New Roman" pitchFamily="18" charset="0"/>
              </a:rPr>
              <a:t>rules. Structure-based techniques (white-box) may then be used to assess the thoroughness of the</a:t>
            </a:r>
          </a:p>
          <a:p>
            <a:pPr>
              <a:defRPr/>
            </a:pPr>
            <a:r>
              <a:rPr lang="en-US" dirty="0" smtClean="0">
                <a:latin typeface="Times New Roman" pitchFamily="18" charset="0"/>
                <a:cs typeface="Times New Roman" pitchFamily="18" charset="0"/>
              </a:rPr>
              <a:t>testing with respect to a structural element, such as menu structure or web page navigation. </a:t>
            </a:r>
          </a:p>
          <a:p>
            <a:pPr>
              <a:defRPr/>
            </a:pPr>
            <a:r>
              <a:rPr lang="en-US" dirty="0" smtClean="0">
                <a:latin typeface="Times New Roman" pitchFamily="18" charset="0"/>
                <a:cs typeface="Times New Roman" pitchFamily="18" charset="0"/>
              </a:rPr>
              <a:t>An independent test team often carries out system testing.</a:t>
            </a:r>
          </a:p>
          <a:p>
            <a:pPr>
              <a:defRPr/>
            </a:pPr>
            <a:endParaRPr lang="en-US" dirty="0"/>
          </a:p>
        </p:txBody>
      </p:sp>
      <p:sp>
        <p:nvSpPr>
          <p:cNvPr id="195588" name="Slide Number Placeholder 3"/>
          <p:cNvSpPr>
            <a:spLocks noGrp="1"/>
          </p:cNvSpPr>
          <p:nvPr>
            <p:ph type="sldNum" sz="quarter" idx="5"/>
          </p:nvPr>
        </p:nvSpPr>
        <p:spPr>
          <a:noFill/>
        </p:spPr>
        <p:txBody>
          <a:bodyPr/>
          <a:lstStyle/>
          <a:p>
            <a:fld id="{92DE21B2-5A6D-46F7-A282-1768061702B0}" type="slidenum">
              <a:rPr lang="en-US" smtClean="0">
                <a:latin typeface="Arial" pitchFamily="34" charset="0"/>
              </a:rPr>
              <a:pPr/>
              <a:t>60</a:t>
            </a:fld>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buFont typeface="Wingdings" pitchFamily="2" charset="2"/>
              <a:buNone/>
              <a:defRPr/>
            </a:pPr>
            <a:r>
              <a:rPr lang="en-US" dirty="0" smtClean="0">
                <a:latin typeface="Times New Roman" pitchFamily="18" charset="0"/>
                <a:cs typeface="Times New Roman" pitchFamily="18" charset="0"/>
              </a:rPr>
              <a:t>Integration testing tests interfaces between components, interactions with different parts of a</a:t>
            </a:r>
          </a:p>
          <a:p>
            <a:pPr>
              <a:buFont typeface="Wingdings" pitchFamily="2" charset="2"/>
              <a:buNone/>
              <a:defRPr/>
            </a:pPr>
            <a:r>
              <a:rPr lang="en-US" dirty="0" smtClean="0">
                <a:latin typeface="Times New Roman" pitchFamily="18" charset="0"/>
                <a:cs typeface="Times New Roman" pitchFamily="18" charset="0"/>
              </a:rPr>
              <a:t>system, such as the operating system, file system, hardware, or interfaces between systems.</a:t>
            </a:r>
          </a:p>
          <a:p>
            <a:pPr>
              <a:buFont typeface="Wingdings" pitchFamily="2" charset="2"/>
              <a:buNone/>
              <a:defRPr/>
            </a:pPr>
            <a:r>
              <a:rPr lang="en-US" dirty="0" smtClean="0">
                <a:latin typeface="Times New Roman" pitchFamily="18" charset="0"/>
                <a:cs typeface="Times New Roman" pitchFamily="18" charset="0"/>
              </a:rPr>
              <a:t>	1. Component integration testing tests the interactions between software components and is done</a:t>
            </a:r>
          </a:p>
          <a:p>
            <a:pPr>
              <a:buFont typeface="Wingdings" pitchFamily="2" charset="2"/>
              <a:buNone/>
              <a:defRPr/>
            </a:pPr>
            <a:r>
              <a:rPr lang="en-US" dirty="0" smtClean="0">
                <a:latin typeface="Times New Roman" pitchFamily="18" charset="0"/>
                <a:cs typeface="Times New Roman" pitchFamily="18" charset="0"/>
              </a:rPr>
              <a:t>	after component testing;</a:t>
            </a:r>
          </a:p>
          <a:p>
            <a:pPr>
              <a:buFont typeface="Wingdings" pitchFamily="2" charset="2"/>
              <a:buNone/>
              <a:defRPr/>
            </a:pPr>
            <a:r>
              <a:rPr lang="en-US" dirty="0" smtClean="0">
                <a:latin typeface="Times New Roman" pitchFamily="18" charset="0"/>
                <a:cs typeface="Times New Roman" pitchFamily="18" charset="0"/>
              </a:rPr>
              <a:t>	2. System integration testing tests the interactions between different systems and may be done</a:t>
            </a:r>
          </a:p>
          <a:p>
            <a:pPr>
              <a:buFont typeface="Wingdings" pitchFamily="2" charset="2"/>
              <a:buNone/>
              <a:defRPr/>
            </a:pPr>
            <a:r>
              <a:rPr lang="en-US" dirty="0" smtClean="0">
                <a:latin typeface="Times New Roman" pitchFamily="18" charset="0"/>
                <a:cs typeface="Times New Roman" pitchFamily="18" charset="0"/>
              </a:rPr>
              <a:t>	after system testing. In this case, the developing organization may control only one side of the</a:t>
            </a:r>
          </a:p>
          <a:p>
            <a:pPr>
              <a:buFont typeface="Wingdings" pitchFamily="2" charset="2"/>
              <a:buNone/>
              <a:defRPr/>
            </a:pPr>
            <a:r>
              <a:rPr lang="en-US" dirty="0" smtClean="0">
                <a:latin typeface="Times New Roman" pitchFamily="18" charset="0"/>
                <a:cs typeface="Times New Roman" pitchFamily="18" charset="0"/>
              </a:rPr>
              <a:t>interface, so changes may be destabilizing. Business processes implemented as workflows</a:t>
            </a:r>
          </a:p>
          <a:p>
            <a:pPr>
              <a:buFont typeface="Wingdings" pitchFamily="2" charset="2"/>
              <a:buNone/>
              <a:defRPr/>
            </a:pPr>
            <a:r>
              <a:rPr lang="en-US" dirty="0" smtClean="0">
                <a:latin typeface="Times New Roman" pitchFamily="18" charset="0"/>
                <a:cs typeface="Times New Roman" pitchFamily="18" charset="0"/>
              </a:rPr>
              <a:t>may involve a series of systems. Cross-platform issues may be significant.</a:t>
            </a:r>
          </a:p>
          <a:p>
            <a:pPr>
              <a:buFont typeface="Wingdings" pitchFamily="2" charset="2"/>
              <a:buNone/>
              <a:defRPr/>
            </a:pPr>
            <a:r>
              <a:rPr lang="en-US" dirty="0" smtClean="0">
                <a:latin typeface="Times New Roman" pitchFamily="18" charset="0"/>
                <a:cs typeface="Times New Roman" pitchFamily="18" charset="0"/>
              </a:rPr>
              <a:t>The greater the scope of integration, the more difficult it becomes to isolate failures to a specific</a:t>
            </a:r>
          </a:p>
          <a:p>
            <a:pPr>
              <a:buFont typeface="Wingdings" pitchFamily="2" charset="2"/>
              <a:buNone/>
              <a:defRPr/>
            </a:pPr>
            <a:r>
              <a:rPr lang="en-US" dirty="0" smtClean="0">
                <a:latin typeface="Times New Roman" pitchFamily="18" charset="0"/>
                <a:cs typeface="Times New Roman" pitchFamily="18" charset="0"/>
              </a:rPr>
              <a:t>component or system, which may lead to increased risk.</a:t>
            </a:r>
          </a:p>
          <a:p>
            <a:pPr>
              <a:buFont typeface="Wingdings" pitchFamily="2" charset="2"/>
              <a:buNone/>
              <a:defRPr/>
            </a:pPr>
            <a:r>
              <a:rPr lang="en-US" dirty="0" smtClean="0">
                <a:latin typeface="Times New Roman" pitchFamily="18" charset="0"/>
                <a:cs typeface="Times New Roman" pitchFamily="18" charset="0"/>
              </a:rPr>
              <a:t>Systematic integration strategies may be based on the system architecture (such as top-down and</a:t>
            </a:r>
          </a:p>
          <a:p>
            <a:pPr>
              <a:buFont typeface="Wingdings" pitchFamily="2" charset="2"/>
              <a:buNone/>
              <a:defRPr/>
            </a:pPr>
            <a:r>
              <a:rPr lang="en-US" dirty="0" smtClean="0">
                <a:latin typeface="Times New Roman" pitchFamily="18" charset="0"/>
                <a:cs typeface="Times New Roman" pitchFamily="18" charset="0"/>
              </a:rPr>
              <a:t>bottom-up), functional tasks, transaction processing sequences, or some other aspect of the system</a:t>
            </a:r>
          </a:p>
          <a:p>
            <a:pPr>
              <a:buFont typeface="Wingdings" pitchFamily="2" charset="2"/>
              <a:buNone/>
              <a:defRPr/>
            </a:pPr>
            <a:r>
              <a:rPr lang="en-US" dirty="0" smtClean="0">
                <a:latin typeface="Times New Roman" pitchFamily="18" charset="0"/>
                <a:cs typeface="Times New Roman" pitchFamily="18" charset="0"/>
              </a:rPr>
              <a:t>or component. In order to reduce the risk of late defect discovery, integration should normally be</a:t>
            </a:r>
          </a:p>
          <a:p>
            <a:pPr>
              <a:buFont typeface="Wingdings" pitchFamily="2" charset="2"/>
              <a:buNone/>
              <a:defRPr/>
            </a:pPr>
            <a:r>
              <a:rPr lang="en-US" dirty="0" smtClean="0">
                <a:latin typeface="Times New Roman" pitchFamily="18" charset="0"/>
                <a:cs typeface="Times New Roman" pitchFamily="18" charset="0"/>
              </a:rPr>
              <a:t>incremental rather than “big bang”.</a:t>
            </a:r>
          </a:p>
          <a:p>
            <a:pPr>
              <a:buFont typeface="Wingdings" pitchFamily="2" charset="2"/>
              <a:buNone/>
              <a:defRPr/>
            </a:pPr>
            <a:r>
              <a:rPr lang="en-US" dirty="0" smtClean="0">
                <a:latin typeface="Times New Roman" pitchFamily="18" charset="0"/>
                <a:cs typeface="Times New Roman" pitchFamily="18" charset="0"/>
              </a:rPr>
              <a:t>Testing of specific non-functional characteristics (e.g. performance) may be included in integration</a:t>
            </a:r>
          </a:p>
          <a:p>
            <a:pPr>
              <a:buFont typeface="Wingdings" pitchFamily="2" charset="2"/>
              <a:buNone/>
              <a:defRPr/>
            </a:pPr>
            <a:r>
              <a:rPr lang="en-US" dirty="0" smtClean="0">
                <a:latin typeface="Times New Roman" pitchFamily="18" charset="0"/>
                <a:cs typeface="Times New Roman" pitchFamily="18" charset="0"/>
              </a:rPr>
              <a:t>testing.</a:t>
            </a:r>
          </a:p>
          <a:p>
            <a:pPr>
              <a:buFont typeface="Wingdings" pitchFamily="2" charset="2"/>
              <a:buNone/>
              <a:defRPr/>
            </a:pPr>
            <a:r>
              <a:rPr lang="en-US" dirty="0" smtClean="0">
                <a:latin typeface="Times New Roman" pitchFamily="18" charset="0"/>
                <a:cs typeface="Times New Roman" pitchFamily="18" charset="0"/>
              </a:rPr>
              <a:t>At each stage of integration, testers concentrate solely on the integration itself. For example, if they</a:t>
            </a:r>
          </a:p>
          <a:p>
            <a:pPr>
              <a:buFont typeface="Wingdings" pitchFamily="2" charset="2"/>
              <a:buNone/>
              <a:defRPr/>
            </a:pPr>
            <a:r>
              <a:rPr lang="en-US" dirty="0" smtClean="0">
                <a:latin typeface="Times New Roman" pitchFamily="18" charset="0"/>
                <a:cs typeface="Times New Roman" pitchFamily="18" charset="0"/>
              </a:rPr>
              <a:t>are integrating module A with module B they are interested in testing the communication between</a:t>
            </a:r>
          </a:p>
          <a:p>
            <a:pPr>
              <a:buFont typeface="Wingdings" pitchFamily="2" charset="2"/>
              <a:buNone/>
              <a:defRPr/>
            </a:pPr>
            <a:r>
              <a:rPr lang="en-US" dirty="0" smtClean="0">
                <a:latin typeface="Times New Roman" pitchFamily="18" charset="0"/>
                <a:cs typeface="Times New Roman" pitchFamily="18" charset="0"/>
              </a:rPr>
              <a:t>the modules, not the functionality of either module. Both functional and structural approaches may</a:t>
            </a:r>
          </a:p>
          <a:p>
            <a:pPr>
              <a:buFont typeface="Wingdings" pitchFamily="2" charset="2"/>
              <a:buNone/>
              <a:defRPr/>
            </a:pPr>
            <a:r>
              <a:rPr lang="en-US" dirty="0" smtClean="0">
                <a:latin typeface="Times New Roman" pitchFamily="18" charset="0"/>
                <a:cs typeface="Times New Roman" pitchFamily="18" charset="0"/>
              </a:rPr>
              <a:t>be used.</a:t>
            </a:r>
          </a:p>
          <a:p>
            <a:pPr>
              <a:buFont typeface="Wingdings" pitchFamily="2" charset="2"/>
              <a:buNone/>
              <a:defRPr/>
            </a:pPr>
            <a:r>
              <a:rPr lang="en-US" dirty="0" smtClean="0">
                <a:latin typeface="Times New Roman" pitchFamily="18" charset="0"/>
                <a:cs typeface="Times New Roman" pitchFamily="18" charset="0"/>
              </a:rPr>
              <a:t>Ideally, testers should understand the architecture and influence integration planning. If integration</a:t>
            </a:r>
          </a:p>
          <a:p>
            <a:pPr>
              <a:buFont typeface="Wingdings" pitchFamily="2" charset="2"/>
              <a:buNone/>
              <a:defRPr/>
            </a:pPr>
            <a:r>
              <a:rPr lang="en-US" dirty="0" smtClean="0">
                <a:latin typeface="Times New Roman" pitchFamily="18" charset="0"/>
                <a:cs typeface="Times New Roman" pitchFamily="18" charset="0"/>
              </a:rPr>
              <a:t>tests are planned before components or systems are built, they can be built in the order required for</a:t>
            </a:r>
          </a:p>
          <a:p>
            <a:pPr>
              <a:buFont typeface="Wingdings" pitchFamily="2" charset="2"/>
              <a:buNone/>
              <a:defRPr/>
            </a:pPr>
            <a:r>
              <a:rPr lang="en-US" dirty="0" smtClean="0">
                <a:latin typeface="Times New Roman" pitchFamily="18" charset="0"/>
                <a:cs typeface="Times New Roman" pitchFamily="18" charset="0"/>
              </a:rPr>
              <a:t>most efficient testing.</a:t>
            </a:r>
          </a:p>
          <a:p>
            <a:pPr>
              <a:defRPr/>
            </a:pPr>
            <a:endParaRPr lang="en-US" dirty="0"/>
          </a:p>
        </p:txBody>
      </p:sp>
      <p:sp>
        <p:nvSpPr>
          <p:cNvPr id="196612" name="Slide Number Placeholder 3"/>
          <p:cNvSpPr>
            <a:spLocks noGrp="1"/>
          </p:cNvSpPr>
          <p:nvPr>
            <p:ph type="sldNum" sz="quarter" idx="5"/>
          </p:nvPr>
        </p:nvSpPr>
        <p:spPr>
          <a:noFill/>
        </p:spPr>
        <p:txBody>
          <a:bodyPr/>
          <a:lstStyle/>
          <a:p>
            <a:fld id="{7C2D4D5F-8CD8-4F8C-BF75-CADDC2AB2249}" type="slidenum">
              <a:rPr lang="en-US" smtClean="0">
                <a:latin typeface="Arial" pitchFamily="34" charset="0"/>
              </a:rPr>
              <a:pPr/>
              <a:t>61</a:t>
            </a:fld>
            <a:endParaRPr lang="en-US"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197636" name="Slide Number Placeholder 3"/>
          <p:cNvSpPr>
            <a:spLocks noGrp="1"/>
          </p:cNvSpPr>
          <p:nvPr>
            <p:ph type="sldNum" sz="quarter" idx="5"/>
          </p:nvPr>
        </p:nvSpPr>
        <p:spPr>
          <a:noFill/>
        </p:spPr>
        <p:txBody>
          <a:bodyPr/>
          <a:lstStyle/>
          <a:p>
            <a:fld id="{26400A6C-9C43-48E2-806F-34183AB7E4BA}" type="slidenum">
              <a:rPr lang="en-US" smtClean="0">
                <a:latin typeface="Arial" pitchFamily="34" charset="0"/>
              </a:rPr>
              <a:pPr/>
              <a:t>62</a:t>
            </a:fld>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198660" name="Slide Number Placeholder 3"/>
          <p:cNvSpPr>
            <a:spLocks noGrp="1"/>
          </p:cNvSpPr>
          <p:nvPr>
            <p:ph type="sldNum" sz="quarter" idx="5"/>
          </p:nvPr>
        </p:nvSpPr>
        <p:spPr>
          <a:noFill/>
        </p:spPr>
        <p:txBody>
          <a:bodyPr/>
          <a:lstStyle/>
          <a:p>
            <a:fld id="{FBDA9102-7515-4E99-B629-66514B49B519}" type="slidenum">
              <a:rPr lang="en-US" smtClean="0">
                <a:latin typeface="Arial" pitchFamily="34" charset="0"/>
              </a:rPr>
              <a:pPr/>
              <a:t>63</a:t>
            </a:fld>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199684" name="Slide Number Placeholder 3"/>
          <p:cNvSpPr>
            <a:spLocks noGrp="1"/>
          </p:cNvSpPr>
          <p:nvPr>
            <p:ph type="sldNum" sz="quarter" idx="5"/>
          </p:nvPr>
        </p:nvSpPr>
        <p:spPr>
          <a:noFill/>
        </p:spPr>
        <p:txBody>
          <a:bodyPr/>
          <a:lstStyle/>
          <a:p>
            <a:fld id="{F6B8D495-EC0D-4FA5-A63F-FF92E7900DE4}" type="slidenum">
              <a:rPr lang="en-US" smtClean="0">
                <a:latin typeface="Arial" pitchFamily="34" charset="0"/>
              </a:rPr>
              <a:pPr/>
              <a:t>64</a:t>
            </a:fld>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200708" name="Slide Number Placeholder 3"/>
          <p:cNvSpPr>
            <a:spLocks noGrp="1"/>
          </p:cNvSpPr>
          <p:nvPr>
            <p:ph type="sldNum" sz="quarter" idx="5"/>
          </p:nvPr>
        </p:nvSpPr>
        <p:spPr>
          <a:noFill/>
        </p:spPr>
        <p:txBody>
          <a:bodyPr/>
          <a:lstStyle/>
          <a:p>
            <a:fld id="{D6514419-46EE-437D-A7E6-5B28E71786B7}" type="slidenum">
              <a:rPr lang="en-US" smtClean="0">
                <a:latin typeface="Arial" pitchFamily="34" charset="0"/>
              </a:rPr>
              <a:pPr/>
              <a:t>65</a:t>
            </a:fld>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dirty="0" smtClean="0"/>
              <a:t>- The decision table allows the iteration of all the combinations of values of the condition, thus it provides a “completeness check.”</a:t>
            </a:r>
          </a:p>
          <a:p>
            <a:pPr>
              <a:defRPr/>
            </a:pPr>
            <a:r>
              <a:rPr lang="en-US" dirty="0" smtClean="0"/>
              <a:t>- The conditions in the decision table may be interpreted as the inputs, and the actions may be thought of as outputs. OR conditions needs to be thought as inputs needed set the conditions, and actions can be processing</a:t>
            </a:r>
          </a:p>
          <a:p>
            <a:pPr>
              <a:defRPr/>
            </a:pPr>
            <a:endParaRPr lang="en-US" dirty="0" smtClean="0"/>
          </a:p>
          <a:p>
            <a:pPr>
              <a:defRPr/>
            </a:pPr>
            <a:endParaRPr lang="en-US" dirty="0"/>
          </a:p>
        </p:txBody>
      </p:sp>
      <p:sp>
        <p:nvSpPr>
          <p:cNvPr id="201732" name="Slide Number Placeholder 3"/>
          <p:cNvSpPr>
            <a:spLocks noGrp="1"/>
          </p:cNvSpPr>
          <p:nvPr>
            <p:ph type="sldNum" sz="quarter" idx="5"/>
          </p:nvPr>
        </p:nvSpPr>
        <p:spPr>
          <a:noFill/>
        </p:spPr>
        <p:txBody>
          <a:bodyPr/>
          <a:lstStyle/>
          <a:p>
            <a:fld id="{E13AC8AF-7740-435B-B675-F44D59D5BED1}" type="slidenum">
              <a:rPr lang="en-US" smtClean="0">
                <a:latin typeface="Arial" pitchFamily="34" charset="0"/>
              </a:rPr>
              <a:pPr/>
              <a:t>66</a:t>
            </a:fld>
            <a:endParaRPr lang="en-US"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sz="1000" dirty="0" smtClean="0">
                <a:latin typeface="Times New Roman" pitchFamily="18" charset="0"/>
                <a:cs typeface="Times New Roman" pitchFamily="18" charset="0"/>
              </a:rPr>
              <a:t>In this example we take three inputs, and from those inputs we perform conditional checks to calculate if it’s a triangle, if so then what type of triangle it is. The first 3 conditions we add must check whether all 3 sides constitute a triangle, as we don’t want to perform other checks if the answer is false.</a:t>
            </a:r>
          </a:p>
          <a:p>
            <a:pPr>
              <a:defRPr/>
            </a:pPr>
            <a:endParaRPr lang="en-US" sz="1000" dirty="0" smtClean="0">
              <a:latin typeface="Times New Roman" pitchFamily="18" charset="0"/>
              <a:cs typeface="Times New Roman" pitchFamily="18" charset="0"/>
            </a:endParaRPr>
          </a:p>
          <a:p>
            <a:pPr>
              <a:defRPr/>
            </a:pPr>
            <a:r>
              <a:rPr lang="en-US" sz="1000" dirty="0" smtClean="0">
                <a:latin typeface="Times New Roman" pitchFamily="18" charset="0"/>
                <a:cs typeface="Times New Roman" pitchFamily="18" charset="0"/>
              </a:rPr>
              <a:t>Then the remainder of the conditions will check whether the sides of the triangles are equal or not. As there are only three sides to a triangle means that we have three conditions when checking all of the sides.</a:t>
            </a:r>
          </a:p>
          <a:p>
            <a:pPr>
              <a:defRPr/>
            </a:pPr>
            <a:r>
              <a:rPr lang="en-US" sz="1000" dirty="0" smtClean="0">
                <a:latin typeface="Times New Roman" pitchFamily="18" charset="0"/>
                <a:cs typeface="Times New Roman" pitchFamily="18" charset="0"/>
              </a:rPr>
              <a:t>So the conditions for the table would be:</a:t>
            </a:r>
          </a:p>
          <a:p>
            <a:pPr>
              <a:defRPr/>
            </a:pPr>
            <a:r>
              <a:rPr lang="en-US" sz="1000" dirty="0" smtClean="0">
                <a:latin typeface="Times New Roman" pitchFamily="18" charset="0"/>
                <a:cs typeface="Times New Roman" pitchFamily="18" charset="0"/>
              </a:rPr>
              <a:t>1. a&lt;b+c</a:t>
            </a:r>
          </a:p>
          <a:p>
            <a:pPr>
              <a:defRPr/>
            </a:pPr>
            <a:r>
              <a:rPr lang="en-US" sz="1000" dirty="0" smtClean="0">
                <a:latin typeface="Times New Roman" pitchFamily="18" charset="0"/>
                <a:cs typeface="Times New Roman" pitchFamily="18" charset="0"/>
              </a:rPr>
              <a:t>2. b&lt;a+c</a:t>
            </a:r>
          </a:p>
          <a:p>
            <a:pPr>
              <a:defRPr/>
            </a:pPr>
            <a:r>
              <a:rPr lang="en-US" sz="1000" dirty="0" smtClean="0">
                <a:latin typeface="Times New Roman" pitchFamily="18" charset="0"/>
                <a:cs typeface="Times New Roman" pitchFamily="18" charset="0"/>
              </a:rPr>
              <a:t>3. C&lt;a+c</a:t>
            </a:r>
          </a:p>
          <a:p>
            <a:pPr>
              <a:defRPr/>
            </a:pPr>
            <a:r>
              <a:rPr lang="en-US" sz="1000" dirty="0" smtClean="0">
                <a:latin typeface="Times New Roman" pitchFamily="18" charset="0"/>
                <a:cs typeface="Times New Roman" pitchFamily="18" charset="0"/>
              </a:rPr>
              <a:t>[the above 3 conditions checks whether a, b, c form a triangle?]</a:t>
            </a:r>
          </a:p>
          <a:p>
            <a:pPr>
              <a:defRPr/>
            </a:pPr>
            <a:r>
              <a:rPr lang="en-US" sz="1000" dirty="0" smtClean="0">
                <a:latin typeface="Times New Roman" pitchFamily="18" charset="0"/>
                <a:cs typeface="Times New Roman" pitchFamily="18" charset="0"/>
              </a:rPr>
              <a:t>4. a = b?</a:t>
            </a:r>
          </a:p>
          <a:p>
            <a:pPr>
              <a:defRPr/>
            </a:pPr>
            <a:r>
              <a:rPr lang="en-US" sz="1000" dirty="0" smtClean="0">
                <a:latin typeface="Times New Roman" pitchFamily="18" charset="0"/>
                <a:cs typeface="Times New Roman" pitchFamily="18" charset="0"/>
              </a:rPr>
              <a:t>5. a = c?</a:t>
            </a:r>
          </a:p>
          <a:p>
            <a:pPr>
              <a:defRPr/>
            </a:pPr>
            <a:r>
              <a:rPr lang="en-US" sz="1000" dirty="0" smtClean="0">
                <a:latin typeface="Times New Roman" pitchFamily="18" charset="0"/>
                <a:cs typeface="Times New Roman" pitchFamily="18" charset="0"/>
              </a:rPr>
              <a:t>6. b = c?</a:t>
            </a:r>
          </a:p>
          <a:p>
            <a:pPr>
              <a:defRPr/>
            </a:pPr>
            <a:endParaRPr lang="en-US" dirty="0" smtClean="0"/>
          </a:p>
          <a:p>
            <a:pPr>
              <a:defRPr/>
            </a:pPr>
            <a:r>
              <a:rPr lang="en-US" dirty="0" smtClean="0"/>
              <a:t>The first 3 test conditions in the Decision table checks for the “invalid situation” - not a triangle</a:t>
            </a:r>
          </a:p>
          <a:p>
            <a:pPr marL="0" lvl="1">
              <a:defRPr/>
            </a:pPr>
            <a:r>
              <a:rPr lang="en-US" dirty="0" smtClean="0"/>
              <a:t>There are 3 types of valid; so there are 2</a:t>
            </a:r>
            <a:r>
              <a:rPr lang="en-US" baseline="30000" dirty="0" smtClean="0"/>
              <a:t>3</a:t>
            </a:r>
            <a:r>
              <a:rPr lang="en-US" dirty="0" smtClean="0"/>
              <a:t>  = 8 potential conditions</a:t>
            </a:r>
          </a:p>
          <a:p>
            <a:pPr marL="0" lvl="1">
              <a:defRPr/>
            </a:pPr>
            <a:r>
              <a:rPr lang="en-US" dirty="0" smtClean="0"/>
              <a:t>But there are 3 “impossible” situations in this 8 potential conditions</a:t>
            </a:r>
          </a:p>
          <a:p>
            <a:pPr marL="0" lvl="1">
              <a:defRPr/>
            </a:pPr>
            <a:endParaRPr lang="en-US" dirty="0" smtClean="0"/>
          </a:p>
          <a:p>
            <a:pPr marL="0" lvl="1">
              <a:defRPr/>
            </a:pPr>
            <a:r>
              <a:rPr lang="en-US" dirty="0" smtClean="0"/>
              <a:t>Also remember that:</a:t>
            </a:r>
          </a:p>
          <a:p>
            <a:pPr>
              <a:defRPr/>
            </a:pPr>
            <a:r>
              <a:rPr lang="en-US" sz="2000" dirty="0" smtClean="0">
                <a:latin typeface="Times-Roman"/>
              </a:rPr>
              <a:t>Number of Rules = 2</a:t>
            </a:r>
            <a:r>
              <a:rPr lang="en-US" sz="1000" baseline="30000" dirty="0" smtClean="0">
                <a:latin typeface="Times-Roman"/>
              </a:rPr>
              <a:t>Number of Conditions</a:t>
            </a:r>
            <a:endParaRPr lang="en-US" baseline="30000" dirty="0" smtClean="0"/>
          </a:p>
          <a:p>
            <a:pPr marL="0" lvl="1">
              <a:defRPr/>
            </a:pPr>
            <a:endParaRPr lang="en-US" dirty="0" smtClean="0"/>
          </a:p>
          <a:p>
            <a:pPr marL="0" lvl="1">
              <a:defRPr/>
            </a:pPr>
            <a:endParaRPr lang="en-US" dirty="0" smtClean="0"/>
          </a:p>
          <a:p>
            <a:pPr marL="0" lvl="1">
              <a:defRPr/>
            </a:pPr>
            <a:endParaRPr lang="en-US" dirty="0" smtClean="0"/>
          </a:p>
          <a:p>
            <a:pPr>
              <a:defRPr/>
            </a:pPr>
            <a:endParaRPr lang="en-US" dirty="0"/>
          </a:p>
        </p:txBody>
      </p:sp>
      <p:sp>
        <p:nvSpPr>
          <p:cNvPr id="202756" name="Slide Number Placeholder 3"/>
          <p:cNvSpPr>
            <a:spLocks noGrp="1"/>
          </p:cNvSpPr>
          <p:nvPr>
            <p:ph type="sldNum" sz="quarter" idx="5"/>
          </p:nvPr>
        </p:nvSpPr>
        <p:spPr>
          <a:noFill/>
        </p:spPr>
        <p:txBody>
          <a:bodyPr/>
          <a:lstStyle/>
          <a:p>
            <a:fld id="{0177A540-693C-4E6C-86A1-ADB9B83CE2D4}" type="slidenum">
              <a:rPr lang="en-US" smtClean="0">
                <a:latin typeface="Arial" pitchFamily="34" charset="0"/>
              </a:rPr>
              <a:pPr/>
              <a:t>67</a:t>
            </a:fld>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EDAC8F35-795A-488A-AF31-344416C7CF1E}" type="slidenum">
              <a:rPr lang="en-US" smtClean="0">
                <a:latin typeface="Arial" pitchFamily="34" charset="0"/>
              </a:rPr>
              <a:pPr/>
              <a:t>8</a:t>
            </a:fld>
            <a:endParaRPr lang="en-US" smtClean="0">
              <a:latin typeface="Arial"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marL="228600" indent="-228600" eaLnBrk="1" hangingPunct="1">
              <a:buFontTx/>
              <a:buAutoNum type="arabicPeriod"/>
            </a:pPr>
            <a:endParaRPr lang="en-US" dirty="0"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dirty="0" smtClean="0"/>
              <a:t>Components of a Test case:</a:t>
            </a:r>
          </a:p>
          <a:p>
            <a:pPr>
              <a:defRPr/>
            </a:pPr>
            <a:r>
              <a:rPr lang="en-US" dirty="0" smtClean="0"/>
              <a:t>Components are listed below with each section explained in brief:</a:t>
            </a:r>
          </a:p>
          <a:p>
            <a:pPr>
              <a:defRPr/>
            </a:pPr>
            <a:r>
              <a:rPr lang="en-US" b="1" dirty="0" smtClean="0">
                <a:latin typeface="Times New Roman" pitchFamily="18" charset="0"/>
                <a:cs typeface="Times New Roman" pitchFamily="18" charset="0"/>
              </a:rPr>
              <a:t>Test Case ID: </a:t>
            </a:r>
            <a:r>
              <a:rPr lang="en-US" dirty="0" smtClean="0">
                <a:latin typeface="Times New Roman" pitchFamily="18" charset="0"/>
                <a:cs typeface="Times New Roman" pitchFamily="18" charset="0"/>
              </a:rPr>
              <a:t>A unique ID to identify a test case. This can be as per the agreed naming standards as per the client</a:t>
            </a:r>
          </a:p>
          <a:p>
            <a:pPr>
              <a:defRPr/>
            </a:pPr>
            <a:r>
              <a:rPr lang="en-US" b="1" dirty="0" smtClean="0">
                <a:latin typeface="Times New Roman" pitchFamily="18" charset="0"/>
                <a:cs typeface="Times New Roman" pitchFamily="18" charset="0"/>
              </a:rPr>
              <a:t>Test Case: </a:t>
            </a:r>
            <a:r>
              <a:rPr lang="en-US" dirty="0" smtClean="0">
                <a:latin typeface="Times New Roman" pitchFamily="18" charset="0"/>
                <a:cs typeface="Times New Roman" pitchFamily="18" charset="0"/>
              </a:rPr>
              <a:t>This section describes the test case objective/ description of the what the test case is intended to test </a:t>
            </a:r>
          </a:p>
          <a:p>
            <a:pPr>
              <a:defRPr/>
            </a:pPr>
            <a:r>
              <a:rPr lang="en-US" b="1" dirty="0" smtClean="0">
                <a:latin typeface="Times New Roman" pitchFamily="18" charset="0"/>
                <a:cs typeface="Times New Roman" pitchFamily="18" charset="0"/>
              </a:rPr>
              <a:t>Pre-Requisites: </a:t>
            </a:r>
            <a:r>
              <a:rPr lang="en-US" dirty="0" smtClean="0">
                <a:latin typeface="Times New Roman" pitchFamily="18" charset="0"/>
                <a:cs typeface="Times New Roman" pitchFamily="18" charset="0"/>
              </a:rPr>
              <a:t>This section details the actions that are required beforehand i.e. a necessary action that is to be completed before start of the Test case</a:t>
            </a:r>
          </a:p>
          <a:p>
            <a:pPr>
              <a:defRPr/>
            </a:pPr>
            <a:r>
              <a:rPr lang="en-US" b="1" dirty="0" smtClean="0">
                <a:latin typeface="Times New Roman" pitchFamily="18" charset="0"/>
                <a:cs typeface="Times New Roman" pitchFamily="18" charset="0"/>
              </a:rPr>
              <a:t>Steps to Execute the Test case: </a:t>
            </a:r>
            <a:r>
              <a:rPr lang="en-US" dirty="0" smtClean="0">
                <a:latin typeface="Times New Roman" pitchFamily="18" charset="0"/>
                <a:cs typeface="Times New Roman" pitchFamily="18" charset="0"/>
              </a:rPr>
              <a:t>Describes the steps to execute the test and this includes the User actions to be performed, navigation flows to other screens, providing appropriate inputs, verification point, etc.,</a:t>
            </a:r>
          </a:p>
          <a:p>
            <a:pPr>
              <a:defRPr/>
            </a:pPr>
            <a:r>
              <a:rPr lang="en-US" b="1" dirty="0" smtClean="0">
                <a:latin typeface="Times New Roman" pitchFamily="18" charset="0"/>
                <a:cs typeface="Times New Roman" pitchFamily="18" charset="0"/>
              </a:rPr>
              <a:t>Test Data: </a:t>
            </a:r>
            <a:r>
              <a:rPr lang="en-US" dirty="0" smtClean="0">
                <a:latin typeface="Times New Roman" pitchFamily="18" charset="0"/>
                <a:cs typeface="Times New Roman" pitchFamily="18" charset="0"/>
              </a:rPr>
              <a:t>Test Data is an Optional column. It can be given as a part of steps to execute or at times given as a separate column in a test case</a:t>
            </a:r>
          </a:p>
          <a:p>
            <a:pPr>
              <a:defRPr/>
            </a:pPr>
            <a:r>
              <a:rPr lang="en-US" b="1" dirty="0" smtClean="0">
                <a:latin typeface="Times New Roman" pitchFamily="18" charset="0"/>
                <a:cs typeface="Times New Roman" pitchFamily="18" charset="0"/>
              </a:rPr>
              <a:t>Expected Results: </a:t>
            </a:r>
            <a:r>
              <a:rPr lang="en-US" dirty="0" smtClean="0">
                <a:latin typeface="Times New Roman" pitchFamily="18" charset="0"/>
                <a:cs typeface="Times New Roman" pitchFamily="18" charset="0"/>
              </a:rPr>
              <a:t>The outcome that is expected to happen when the “Steps to Execute” are performed is detailed in this section. </a:t>
            </a:r>
          </a:p>
          <a:p>
            <a:pPr>
              <a:defRPr/>
            </a:pPr>
            <a:r>
              <a:rPr lang="en-US" b="1" dirty="0" smtClean="0">
                <a:latin typeface="Times New Roman" pitchFamily="18" charset="0"/>
                <a:cs typeface="Times New Roman" pitchFamily="18" charset="0"/>
              </a:rPr>
              <a:t>Actual Results : </a:t>
            </a:r>
            <a:r>
              <a:rPr lang="en-US" dirty="0" smtClean="0">
                <a:latin typeface="Times New Roman" pitchFamily="18" charset="0"/>
                <a:cs typeface="Times New Roman" pitchFamily="18" charset="0"/>
              </a:rPr>
              <a:t>The outcome that happened as a result of executing the test steps will be entered in this section during the test execution phase</a:t>
            </a:r>
          </a:p>
          <a:p>
            <a:pPr>
              <a:defRPr/>
            </a:pPr>
            <a:r>
              <a:rPr lang="en-US" b="1" dirty="0" smtClean="0">
                <a:latin typeface="Times New Roman" pitchFamily="18" charset="0"/>
                <a:cs typeface="Times New Roman" pitchFamily="18" charset="0"/>
              </a:rPr>
              <a:t>PASS/FAIL : </a:t>
            </a:r>
            <a:r>
              <a:rPr lang="en-US" dirty="0" smtClean="0">
                <a:latin typeface="Times New Roman" pitchFamily="18" charset="0"/>
                <a:cs typeface="Times New Roman" pitchFamily="18" charset="0"/>
              </a:rPr>
              <a:t>The status of the test step is decided based on the expected result and actual result. When both results are the same the step is ‘PASS’ and when there is a deviation of Actual from Expected then the step is Failed</a:t>
            </a:r>
          </a:p>
          <a:p>
            <a:pPr>
              <a:defRPr/>
            </a:pPr>
            <a:r>
              <a:rPr lang="en-US" b="1" dirty="0" smtClean="0">
                <a:latin typeface="Times New Roman" pitchFamily="18" charset="0"/>
                <a:cs typeface="Times New Roman" pitchFamily="18" charset="0"/>
              </a:rPr>
              <a:t>Defect ID : </a:t>
            </a:r>
            <a:r>
              <a:rPr lang="en-US" dirty="0" smtClean="0">
                <a:latin typeface="Times New Roman" pitchFamily="18" charset="0"/>
                <a:cs typeface="Times New Roman" pitchFamily="18" charset="0"/>
              </a:rPr>
              <a:t>This section includes the Defect ID (unique number) that is raised against the failed test step for this test case. Same test case can be mapped to more defects and same defect ID can be mapped to more test cases</a:t>
            </a:r>
          </a:p>
          <a:p>
            <a:pPr>
              <a:defRPr/>
            </a:pPr>
            <a:r>
              <a:rPr lang="en-US" b="1" dirty="0" smtClean="0">
                <a:latin typeface="Times New Roman" pitchFamily="18" charset="0"/>
                <a:cs typeface="Times New Roman" pitchFamily="18" charset="0"/>
              </a:rPr>
              <a:t>Remarks : </a:t>
            </a:r>
            <a:r>
              <a:rPr lang="en-US" dirty="0" smtClean="0">
                <a:latin typeface="Times New Roman" pitchFamily="18" charset="0"/>
                <a:cs typeface="Times New Roman" pitchFamily="18" charset="0"/>
              </a:rPr>
              <a:t>Remarks or comments about the test case or test execution or any general remarks will be listed against the test case if any</a:t>
            </a:r>
          </a:p>
          <a:p>
            <a:pPr>
              <a:defRPr/>
            </a:pPr>
            <a:endParaRPr lang="en-US" b="1" dirty="0" smtClean="0"/>
          </a:p>
          <a:p>
            <a:pPr>
              <a:defRPr/>
            </a:pPr>
            <a:r>
              <a:rPr lang="en-US" dirty="0" smtClean="0"/>
              <a:t>The Template can be customized according to client to include /remove test case components. For example, Requirement, Test Scenario, Screen Name, Test data, Module Names can also be included as a part of the test case document</a:t>
            </a:r>
            <a:endParaRPr lang="en-US" dirty="0"/>
          </a:p>
        </p:txBody>
      </p:sp>
      <p:sp>
        <p:nvSpPr>
          <p:cNvPr id="203780" name="Slide Number Placeholder 3"/>
          <p:cNvSpPr>
            <a:spLocks noGrp="1"/>
          </p:cNvSpPr>
          <p:nvPr>
            <p:ph type="sldNum" sz="quarter" idx="5"/>
          </p:nvPr>
        </p:nvSpPr>
        <p:spPr>
          <a:noFill/>
        </p:spPr>
        <p:txBody>
          <a:bodyPr/>
          <a:lstStyle/>
          <a:p>
            <a:fld id="{F4DDB380-94D6-44C0-8ADB-3910C56B565E}" type="slidenum">
              <a:rPr lang="en-US" smtClean="0">
                <a:latin typeface="Arial" pitchFamily="34" charset="0"/>
              </a:rPr>
              <a:pPr/>
              <a:t>69</a:t>
            </a:fld>
            <a:endParaRPr 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dirty="0" smtClean="0"/>
              <a:t>Components of a Test case:</a:t>
            </a:r>
          </a:p>
          <a:p>
            <a:pPr>
              <a:defRPr/>
            </a:pPr>
            <a:r>
              <a:rPr lang="en-US" dirty="0" smtClean="0"/>
              <a:t>Components are listed below with each section explained in brief:</a:t>
            </a:r>
          </a:p>
          <a:p>
            <a:pPr>
              <a:defRPr/>
            </a:pPr>
            <a:r>
              <a:rPr lang="en-US" b="1" dirty="0" smtClean="0">
                <a:latin typeface="Times New Roman" pitchFamily="18" charset="0"/>
                <a:cs typeface="Times New Roman" pitchFamily="18" charset="0"/>
              </a:rPr>
              <a:t>Test Case ID: </a:t>
            </a:r>
            <a:r>
              <a:rPr lang="en-US" dirty="0" smtClean="0">
                <a:latin typeface="Times New Roman" pitchFamily="18" charset="0"/>
                <a:cs typeface="Times New Roman" pitchFamily="18" charset="0"/>
              </a:rPr>
              <a:t>A unique ID to identify a test case. This can be as per the agreed naming standards as per the client</a:t>
            </a:r>
          </a:p>
          <a:p>
            <a:pPr>
              <a:defRPr/>
            </a:pPr>
            <a:r>
              <a:rPr lang="en-US" b="1" dirty="0" smtClean="0">
                <a:latin typeface="Times New Roman" pitchFamily="18" charset="0"/>
                <a:cs typeface="Times New Roman" pitchFamily="18" charset="0"/>
              </a:rPr>
              <a:t>Test Case: </a:t>
            </a:r>
            <a:r>
              <a:rPr lang="en-US" dirty="0" smtClean="0">
                <a:latin typeface="Times New Roman" pitchFamily="18" charset="0"/>
                <a:cs typeface="Times New Roman" pitchFamily="18" charset="0"/>
              </a:rPr>
              <a:t>This section describes the test case objective/ description of the what the test case is intended to test </a:t>
            </a:r>
          </a:p>
          <a:p>
            <a:pPr>
              <a:defRPr/>
            </a:pPr>
            <a:r>
              <a:rPr lang="en-US" b="1" dirty="0" smtClean="0">
                <a:latin typeface="Times New Roman" pitchFamily="18" charset="0"/>
                <a:cs typeface="Times New Roman" pitchFamily="18" charset="0"/>
              </a:rPr>
              <a:t>Pre-Requisites: </a:t>
            </a:r>
            <a:r>
              <a:rPr lang="en-US" dirty="0" smtClean="0">
                <a:latin typeface="Times New Roman" pitchFamily="18" charset="0"/>
                <a:cs typeface="Times New Roman" pitchFamily="18" charset="0"/>
              </a:rPr>
              <a:t>This section details the actions that are required beforehand i.e. a necessary action that is to be completed before start of the Test case</a:t>
            </a:r>
          </a:p>
          <a:p>
            <a:pPr>
              <a:defRPr/>
            </a:pPr>
            <a:r>
              <a:rPr lang="en-US" b="1" dirty="0" smtClean="0">
                <a:latin typeface="Times New Roman" pitchFamily="18" charset="0"/>
                <a:cs typeface="Times New Roman" pitchFamily="18" charset="0"/>
              </a:rPr>
              <a:t>Steps to Execute the Test case: </a:t>
            </a:r>
            <a:r>
              <a:rPr lang="en-US" dirty="0" smtClean="0">
                <a:latin typeface="Times New Roman" pitchFamily="18" charset="0"/>
                <a:cs typeface="Times New Roman" pitchFamily="18" charset="0"/>
              </a:rPr>
              <a:t>Describes the steps to execute the test and this includes the User actions to be performed, navigation flows to other screens, providing appropriate inputs, verification point, etc.,</a:t>
            </a:r>
          </a:p>
          <a:p>
            <a:pPr>
              <a:defRPr/>
            </a:pPr>
            <a:r>
              <a:rPr lang="en-US" b="1" dirty="0" smtClean="0">
                <a:latin typeface="Times New Roman" pitchFamily="18" charset="0"/>
                <a:cs typeface="Times New Roman" pitchFamily="18" charset="0"/>
              </a:rPr>
              <a:t>Test Data: </a:t>
            </a:r>
            <a:r>
              <a:rPr lang="en-US" dirty="0" smtClean="0">
                <a:latin typeface="Times New Roman" pitchFamily="18" charset="0"/>
                <a:cs typeface="Times New Roman" pitchFamily="18" charset="0"/>
              </a:rPr>
              <a:t>Test Data is an Optional column. It can be given as a part of steps to execute or at times given as a separate column in a test case</a:t>
            </a:r>
          </a:p>
          <a:p>
            <a:pPr>
              <a:defRPr/>
            </a:pPr>
            <a:r>
              <a:rPr lang="en-US" b="1" dirty="0" smtClean="0">
                <a:latin typeface="Times New Roman" pitchFamily="18" charset="0"/>
                <a:cs typeface="Times New Roman" pitchFamily="18" charset="0"/>
              </a:rPr>
              <a:t>Expected Results: </a:t>
            </a:r>
            <a:r>
              <a:rPr lang="en-US" dirty="0" smtClean="0">
                <a:latin typeface="Times New Roman" pitchFamily="18" charset="0"/>
                <a:cs typeface="Times New Roman" pitchFamily="18" charset="0"/>
              </a:rPr>
              <a:t>The outcome that is expected to happen when the “Steps to Execute” are performed is detailed in this section. </a:t>
            </a:r>
          </a:p>
          <a:p>
            <a:pPr>
              <a:defRPr/>
            </a:pPr>
            <a:r>
              <a:rPr lang="en-US" b="1" dirty="0" smtClean="0">
                <a:latin typeface="Times New Roman" pitchFamily="18" charset="0"/>
                <a:cs typeface="Times New Roman" pitchFamily="18" charset="0"/>
              </a:rPr>
              <a:t>Actual Results : </a:t>
            </a:r>
            <a:r>
              <a:rPr lang="en-US" dirty="0" smtClean="0">
                <a:latin typeface="Times New Roman" pitchFamily="18" charset="0"/>
                <a:cs typeface="Times New Roman" pitchFamily="18" charset="0"/>
              </a:rPr>
              <a:t>The outcome that happened as a result of executing the test steps will be entered in this section during the test execution phase</a:t>
            </a:r>
          </a:p>
          <a:p>
            <a:pPr>
              <a:defRPr/>
            </a:pPr>
            <a:r>
              <a:rPr lang="en-US" b="1" dirty="0" smtClean="0">
                <a:latin typeface="Times New Roman" pitchFamily="18" charset="0"/>
                <a:cs typeface="Times New Roman" pitchFamily="18" charset="0"/>
              </a:rPr>
              <a:t>PASS/FAIL : </a:t>
            </a:r>
            <a:r>
              <a:rPr lang="en-US" dirty="0" smtClean="0">
                <a:latin typeface="Times New Roman" pitchFamily="18" charset="0"/>
                <a:cs typeface="Times New Roman" pitchFamily="18" charset="0"/>
              </a:rPr>
              <a:t>The status of the test step is decided based on the expected result and actual result. When both results are the same the step is ‘PASS’ and when there is a deviation of Actual from Expected then the step is Failed</a:t>
            </a:r>
          </a:p>
          <a:p>
            <a:pPr>
              <a:defRPr/>
            </a:pPr>
            <a:r>
              <a:rPr lang="en-US" b="1" dirty="0" smtClean="0">
                <a:latin typeface="Times New Roman" pitchFamily="18" charset="0"/>
                <a:cs typeface="Times New Roman" pitchFamily="18" charset="0"/>
              </a:rPr>
              <a:t>Defect ID : </a:t>
            </a:r>
            <a:r>
              <a:rPr lang="en-US" dirty="0" smtClean="0">
                <a:latin typeface="Times New Roman" pitchFamily="18" charset="0"/>
                <a:cs typeface="Times New Roman" pitchFamily="18" charset="0"/>
              </a:rPr>
              <a:t>This section includes the Defect ID (unique number) that is raised against the failed test step for this test case. Same test case can be mapped to more defects and same defect ID can be mapped to more test cases</a:t>
            </a:r>
          </a:p>
          <a:p>
            <a:pPr>
              <a:defRPr/>
            </a:pPr>
            <a:r>
              <a:rPr lang="en-US" b="1" dirty="0" smtClean="0">
                <a:latin typeface="Times New Roman" pitchFamily="18" charset="0"/>
                <a:cs typeface="Times New Roman" pitchFamily="18" charset="0"/>
              </a:rPr>
              <a:t>Remarks : </a:t>
            </a:r>
            <a:r>
              <a:rPr lang="en-US" dirty="0" smtClean="0">
                <a:latin typeface="Times New Roman" pitchFamily="18" charset="0"/>
                <a:cs typeface="Times New Roman" pitchFamily="18" charset="0"/>
              </a:rPr>
              <a:t>Remarks or comments about the test case or test execution or any general remarks will be listed against the test case if any</a:t>
            </a:r>
          </a:p>
          <a:p>
            <a:pPr>
              <a:defRPr/>
            </a:pPr>
            <a:endParaRPr lang="en-US" b="1" dirty="0" smtClean="0"/>
          </a:p>
          <a:p>
            <a:pPr>
              <a:defRPr/>
            </a:pPr>
            <a:r>
              <a:rPr lang="en-US" dirty="0" smtClean="0"/>
              <a:t>The Template can be customized according to client to include /remove test case components. For example, Requirement, Test Scenario, Screen Name, Test data, Module Names can also be included as a part of the test case document</a:t>
            </a:r>
            <a:endParaRPr lang="en-US" dirty="0"/>
          </a:p>
        </p:txBody>
      </p:sp>
      <p:sp>
        <p:nvSpPr>
          <p:cNvPr id="204804" name="Slide Number Placeholder 3"/>
          <p:cNvSpPr>
            <a:spLocks noGrp="1"/>
          </p:cNvSpPr>
          <p:nvPr>
            <p:ph type="sldNum" sz="quarter" idx="5"/>
          </p:nvPr>
        </p:nvSpPr>
        <p:spPr>
          <a:noFill/>
        </p:spPr>
        <p:txBody>
          <a:bodyPr/>
          <a:lstStyle/>
          <a:p>
            <a:fld id="{A2F5B57C-7549-4393-B812-7DF8E3C47FB1}" type="slidenum">
              <a:rPr lang="en-US" smtClean="0">
                <a:latin typeface="Arial" pitchFamily="34" charset="0"/>
              </a:rPr>
              <a:pPr/>
              <a:t>70</a:t>
            </a:fld>
            <a:endParaRPr 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p:spPr>
        <p:txBody>
          <a:bodyPr/>
          <a:lstStyle/>
          <a:p>
            <a:r>
              <a:rPr lang="en-US" smtClean="0">
                <a:latin typeface="Arial" pitchFamily="34" charset="0"/>
              </a:rPr>
              <a:t>The Test Case here is a type of Simple Test Case </a:t>
            </a:r>
          </a:p>
          <a:p>
            <a:r>
              <a:rPr lang="en-US" smtClean="0">
                <a:latin typeface="Arial" pitchFamily="34" charset="0"/>
              </a:rPr>
              <a:t>This is to Test the ‘Creation Of a User’ or ‘Add a new user’</a:t>
            </a:r>
          </a:p>
          <a:p>
            <a:endParaRPr lang="en-US" smtClean="0">
              <a:latin typeface="Arial" pitchFamily="34" charset="0"/>
            </a:endParaRPr>
          </a:p>
        </p:txBody>
      </p:sp>
      <p:sp>
        <p:nvSpPr>
          <p:cNvPr id="205828" name="Slide Number Placeholder 3"/>
          <p:cNvSpPr>
            <a:spLocks noGrp="1"/>
          </p:cNvSpPr>
          <p:nvPr>
            <p:ph type="sldNum" sz="quarter" idx="5"/>
          </p:nvPr>
        </p:nvSpPr>
        <p:spPr>
          <a:noFill/>
        </p:spPr>
        <p:txBody>
          <a:bodyPr/>
          <a:lstStyle/>
          <a:p>
            <a:fld id="{6C92676B-7CBF-4592-AF23-A9B05D1602CF}" type="slidenum">
              <a:rPr lang="en-US" smtClean="0">
                <a:latin typeface="Arial" pitchFamily="34" charset="0"/>
              </a:rPr>
              <a:pPr/>
              <a:t>71</a:t>
            </a:fld>
            <a:endParaRPr 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p:spPr>
        <p:txBody>
          <a:bodyPr/>
          <a:lstStyle/>
          <a:p>
            <a:r>
              <a:rPr lang="en-US" smtClean="0">
                <a:latin typeface="Arial" pitchFamily="34" charset="0"/>
              </a:rPr>
              <a:t>The Test Case here is a type of Simple Test Case </a:t>
            </a:r>
          </a:p>
          <a:p>
            <a:r>
              <a:rPr lang="en-US" smtClean="0">
                <a:latin typeface="Arial" pitchFamily="34" charset="0"/>
              </a:rPr>
              <a:t>This is to Test the ‘Creation Of a User’ or ‘Add a new user’</a:t>
            </a:r>
          </a:p>
          <a:p>
            <a:endParaRPr lang="en-US" smtClean="0">
              <a:latin typeface="Arial" pitchFamily="34" charset="0"/>
            </a:endParaRPr>
          </a:p>
        </p:txBody>
      </p:sp>
      <p:sp>
        <p:nvSpPr>
          <p:cNvPr id="206852" name="Slide Number Placeholder 3"/>
          <p:cNvSpPr>
            <a:spLocks noGrp="1"/>
          </p:cNvSpPr>
          <p:nvPr>
            <p:ph type="sldNum" sz="quarter" idx="5"/>
          </p:nvPr>
        </p:nvSpPr>
        <p:spPr>
          <a:noFill/>
        </p:spPr>
        <p:txBody>
          <a:bodyPr/>
          <a:lstStyle/>
          <a:p>
            <a:fld id="{76B8092C-8083-44BB-B626-C27C7DFFF812}" type="slidenum">
              <a:rPr lang="en-US" smtClean="0">
                <a:latin typeface="Arial" pitchFamily="34" charset="0"/>
              </a:rPr>
              <a:pPr/>
              <a:t>72</a:t>
            </a:fld>
            <a:endParaRPr lang="en-US"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p:spPr>
        <p:txBody>
          <a:bodyPr/>
          <a:lstStyle/>
          <a:p>
            <a:endParaRPr lang="en-US" smtClean="0">
              <a:latin typeface="Arial" pitchFamily="34" charset="0"/>
            </a:endParaRPr>
          </a:p>
        </p:txBody>
      </p:sp>
      <p:sp>
        <p:nvSpPr>
          <p:cNvPr id="207876" name="Slide Number Placeholder 3"/>
          <p:cNvSpPr>
            <a:spLocks noGrp="1"/>
          </p:cNvSpPr>
          <p:nvPr>
            <p:ph type="sldNum" sz="quarter" idx="5"/>
          </p:nvPr>
        </p:nvSpPr>
        <p:spPr>
          <a:noFill/>
        </p:spPr>
        <p:txBody>
          <a:bodyPr/>
          <a:lstStyle/>
          <a:p>
            <a:fld id="{167FC104-4710-4799-B47D-4A06EF43A923}" type="slidenum">
              <a:rPr lang="en-US" smtClean="0">
                <a:latin typeface="Arial" pitchFamily="34" charset="0"/>
              </a:rPr>
              <a:pPr/>
              <a:t>73</a:t>
            </a:fld>
            <a:endParaRPr lang="en-US"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p:spPr>
        <p:txBody>
          <a:bodyPr/>
          <a:lstStyle/>
          <a:p>
            <a:r>
              <a:rPr lang="en-US" smtClean="0">
                <a:latin typeface="Arial" pitchFamily="34" charset="0"/>
              </a:rPr>
              <a:t>Example 2-Sample Test case in a different template</a:t>
            </a:r>
          </a:p>
        </p:txBody>
      </p:sp>
      <p:sp>
        <p:nvSpPr>
          <p:cNvPr id="208900" name="Slide Number Placeholder 3"/>
          <p:cNvSpPr>
            <a:spLocks noGrp="1"/>
          </p:cNvSpPr>
          <p:nvPr>
            <p:ph type="sldNum" sz="quarter" idx="5"/>
          </p:nvPr>
        </p:nvSpPr>
        <p:spPr>
          <a:noFill/>
        </p:spPr>
        <p:txBody>
          <a:bodyPr/>
          <a:lstStyle/>
          <a:p>
            <a:fld id="{4E768C6D-F3FD-4409-B91C-1FCD14D171B9}" type="slidenum">
              <a:rPr lang="en-US" smtClean="0">
                <a:latin typeface="Arial" pitchFamily="34" charset="0"/>
              </a:rPr>
              <a:pPr/>
              <a:t>74</a:t>
            </a:fld>
            <a:endParaRPr 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p:spPr>
        <p:txBody>
          <a:bodyPr/>
          <a:lstStyle/>
          <a:p>
            <a:endParaRPr lang="en-US" smtClean="0">
              <a:latin typeface="Arial" pitchFamily="34" charset="0"/>
            </a:endParaRPr>
          </a:p>
        </p:txBody>
      </p:sp>
      <p:sp>
        <p:nvSpPr>
          <p:cNvPr id="209924" name="Slide Number Placeholder 3"/>
          <p:cNvSpPr>
            <a:spLocks noGrp="1"/>
          </p:cNvSpPr>
          <p:nvPr>
            <p:ph type="sldNum" sz="quarter" idx="5"/>
          </p:nvPr>
        </p:nvSpPr>
        <p:spPr>
          <a:noFill/>
        </p:spPr>
        <p:txBody>
          <a:bodyPr/>
          <a:lstStyle/>
          <a:p>
            <a:fld id="{2DF5CA88-056A-43A8-BE86-C283C61BE0DD}" type="slidenum">
              <a:rPr lang="en-US" smtClean="0">
                <a:latin typeface="Arial" pitchFamily="34" charset="0"/>
              </a:rPr>
              <a:pPr/>
              <a:t>75</a:t>
            </a:fld>
            <a:endParaRPr lang="en-US"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p:spPr>
        <p:txBody>
          <a:bodyPr/>
          <a:lstStyle/>
          <a:p>
            <a:endParaRPr lang="en-US" smtClean="0">
              <a:latin typeface="Arial" pitchFamily="34" charset="0"/>
            </a:endParaRPr>
          </a:p>
        </p:txBody>
      </p:sp>
      <p:sp>
        <p:nvSpPr>
          <p:cNvPr id="210948" name="Slide Number Placeholder 3"/>
          <p:cNvSpPr>
            <a:spLocks noGrp="1"/>
          </p:cNvSpPr>
          <p:nvPr>
            <p:ph type="sldNum" sz="quarter" idx="5"/>
          </p:nvPr>
        </p:nvSpPr>
        <p:spPr>
          <a:noFill/>
        </p:spPr>
        <p:txBody>
          <a:bodyPr/>
          <a:lstStyle/>
          <a:p>
            <a:fld id="{B7455599-D79B-4EF4-A61E-F660076DBCF5}" type="slidenum">
              <a:rPr lang="en-US" smtClean="0">
                <a:latin typeface="Arial" pitchFamily="34" charset="0"/>
              </a:rPr>
              <a:pPr/>
              <a:t>77</a:t>
            </a:fld>
            <a:endParaRPr lang="en-US"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smtClean="0"/>
              <a:t>Review Types:</a:t>
            </a:r>
            <a:endParaRPr lang="en-US" dirty="0" smtClean="0">
              <a:latin typeface="Times New Roman" pitchFamily="18" charset="0"/>
              <a:cs typeface="Times New Roman" pitchFamily="18" charset="0"/>
            </a:endParaRPr>
          </a:p>
          <a:p>
            <a:pPr>
              <a:defRPr/>
            </a:pPr>
            <a:r>
              <a:rPr lang="en-US" b="1" dirty="0" smtClean="0">
                <a:latin typeface="Times New Roman" pitchFamily="18" charset="0"/>
                <a:cs typeface="Times New Roman" pitchFamily="18" charset="0"/>
              </a:rPr>
              <a:t>Self Review: </a:t>
            </a:r>
            <a:r>
              <a:rPr lang="en-US" dirty="0" smtClean="0">
                <a:latin typeface="Times New Roman" pitchFamily="18" charset="0"/>
                <a:cs typeface="Times New Roman" pitchFamily="18" charset="0"/>
              </a:rPr>
              <a:t>Reviewed by the Author himself  based on the Review checklist and the review defects are fixed</a:t>
            </a:r>
          </a:p>
          <a:p>
            <a:pPr>
              <a:defRPr/>
            </a:pPr>
            <a:r>
              <a:rPr lang="en-US" b="1" dirty="0" smtClean="0">
                <a:latin typeface="Times New Roman" pitchFamily="18" charset="0"/>
                <a:cs typeface="Times New Roman" pitchFamily="18" charset="0"/>
              </a:rPr>
              <a:t>Peer Review: </a:t>
            </a:r>
            <a:r>
              <a:rPr lang="en-US" dirty="0" smtClean="0">
                <a:latin typeface="Times New Roman" pitchFamily="18" charset="0"/>
                <a:cs typeface="Times New Roman" pitchFamily="18" charset="0"/>
              </a:rPr>
              <a:t>Led by a Peer group or Subject matter experts. This can be done in two ways</a:t>
            </a:r>
          </a:p>
          <a:p>
            <a:pPr>
              <a:defRPr/>
            </a:pPr>
            <a:endParaRPr lang="en-US" dirty="0" smtClean="0"/>
          </a:p>
          <a:p>
            <a:pPr>
              <a:defRPr/>
            </a:pPr>
            <a:endParaRPr lang="en-US" dirty="0" smtClean="0"/>
          </a:p>
          <a:p>
            <a:pPr>
              <a:defRPr/>
            </a:pPr>
            <a:r>
              <a:rPr lang="en-US" b="1" dirty="0" smtClean="0"/>
              <a:t>Formal Review</a:t>
            </a:r>
          </a:p>
          <a:p>
            <a:pPr>
              <a:defRPr/>
            </a:pPr>
            <a:r>
              <a:rPr lang="en-US" dirty="0" smtClean="0"/>
              <a:t>Formal review is structured approach which will be conducted by subject matter experts in absence of the author. Artifact is examined for defects by individuals other than the person who produced it. Reviews help to uncover defects and to ensure product compliance to specifications, standards or regulations. There may be more than one reviewer in the formal review. Active and open participation of everyone in the review group, following traditions, customs, and written rules for review will be followed in this case. This review can be done either electronically or physically / manually. The review comments needs to be fixed by the author.</a:t>
            </a:r>
          </a:p>
          <a:p>
            <a:pPr>
              <a:defRPr/>
            </a:pPr>
            <a:r>
              <a:rPr lang="en-US" dirty="0" smtClean="0"/>
              <a:t> </a:t>
            </a:r>
          </a:p>
          <a:p>
            <a:pPr>
              <a:defRPr/>
            </a:pPr>
            <a:r>
              <a:rPr lang="en-US" dirty="0" smtClean="0"/>
              <a:t>In formal review, all participants will be fully responsible for the quality of the review and for the quality of the information in the written report. Formal reviews can be conducted during any point in the lifecycle.</a:t>
            </a:r>
          </a:p>
          <a:p>
            <a:pPr>
              <a:defRPr/>
            </a:pPr>
            <a:endParaRPr lang="en-US" dirty="0" smtClean="0"/>
          </a:p>
          <a:p>
            <a:pPr>
              <a:defRPr/>
            </a:pPr>
            <a:r>
              <a:rPr lang="en-US" b="1" dirty="0" smtClean="0"/>
              <a:t>Informal Review</a:t>
            </a:r>
          </a:p>
          <a:p>
            <a:pPr>
              <a:defRPr/>
            </a:pPr>
            <a:r>
              <a:rPr lang="en-US" dirty="0" smtClean="0"/>
              <a:t> </a:t>
            </a:r>
          </a:p>
          <a:p>
            <a:pPr>
              <a:defRPr/>
            </a:pPr>
            <a:r>
              <a:rPr lang="en-US" dirty="0" smtClean="0"/>
              <a:t>One or more reviewers may conduct the informal review, but the review results will not be reported in any format. Informal review is done to make the product ready for formal reviews. Typically used for screen designs, small routines that may not require a formal inspection or a walkthrough. The review comments needs to be fixed by the author.</a:t>
            </a:r>
          </a:p>
          <a:p>
            <a:pPr>
              <a:defRPr/>
            </a:pPr>
            <a:endParaRPr lang="en-US" dirty="0"/>
          </a:p>
        </p:txBody>
      </p:sp>
      <p:sp>
        <p:nvSpPr>
          <p:cNvPr id="211972" name="Slide Number Placeholder 3"/>
          <p:cNvSpPr>
            <a:spLocks noGrp="1"/>
          </p:cNvSpPr>
          <p:nvPr>
            <p:ph type="sldNum" sz="quarter" idx="5"/>
          </p:nvPr>
        </p:nvSpPr>
        <p:spPr>
          <a:noFill/>
        </p:spPr>
        <p:txBody>
          <a:bodyPr/>
          <a:lstStyle/>
          <a:p>
            <a:fld id="{2664F91A-E12C-438E-BE27-971F42D420A8}" type="slidenum">
              <a:rPr lang="en-US" smtClean="0">
                <a:latin typeface="Arial" pitchFamily="34" charset="0"/>
              </a:rPr>
              <a:pPr/>
              <a:t>78</a:t>
            </a:fld>
            <a:endParaRPr lang="en-US"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smtClean="0"/>
              <a:t>Review Types:</a:t>
            </a:r>
            <a:endParaRPr lang="en-US" dirty="0" smtClean="0">
              <a:latin typeface="Times New Roman" pitchFamily="18" charset="0"/>
              <a:cs typeface="Times New Roman" pitchFamily="18" charset="0"/>
            </a:endParaRPr>
          </a:p>
          <a:p>
            <a:pPr>
              <a:defRPr/>
            </a:pPr>
            <a:r>
              <a:rPr lang="en-US" b="1" dirty="0" smtClean="0">
                <a:latin typeface="Times New Roman" pitchFamily="18" charset="0"/>
                <a:cs typeface="Times New Roman" pitchFamily="18" charset="0"/>
              </a:rPr>
              <a:t>Self Review: </a:t>
            </a:r>
            <a:r>
              <a:rPr lang="en-US" dirty="0" smtClean="0">
                <a:latin typeface="Times New Roman" pitchFamily="18" charset="0"/>
                <a:cs typeface="Times New Roman" pitchFamily="18" charset="0"/>
              </a:rPr>
              <a:t>Reviewed by the Author himself  based on the Review checklist and the review defects are fixed</a:t>
            </a:r>
          </a:p>
          <a:p>
            <a:pPr>
              <a:defRPr/>
            </a:pPr>
            <a:r>
              <a:rPr lang="en-US" b="1" dirty="0" smtClean="0">
                <a:latin typeface="Times New Roman" pitchFamily="18" charset="0"/>
                <a:cs typeface="Times New Roman" pitchFamily="18" charset="0"/>
              </a:rPr>
              <a:t>Peer Review: </a:t>
            </a:r>
            <a:r>
              <a:rPr lang="en-US" dirty="0" smtClean="0">
                <a:latin typeface="Times New Roman" pitchFamily="18" charset="0"/>
                <a:cs typeface="Times New Roman" pitchFamily="18" charset="0"/>
              </a:rPr>
              <a:t>Led by a Peer group or Subject matter experts. This can be done in two ways</a:t>
            </a:r>
          </a:p>
          <a:p>
            <a:pPr>
              <a:defRPr/>
            </a:pPr>
            <a:endParaRPr lang="en-US" dirty="0" smtClean="0"/>
          </a:p>
          <a:p>
            <a:pPr>
              <a:defRPr/>
            </a:pPr>
            <a:endParaRPr lang="en-US" dirty="0" smtClean="0"/>
          </a:p>
          <a:p>
            <a:pPr>
              <a:defRPr/>
            </a:pPr>
            <a:r>
              <a:rPr lang="en-US" b="1" dirty="0" smtClean="0"/>
              <a:t>Formal Review</a:t>
            </a:r>
          </a:p>
          <a:p>
            <a:pPr>
              <a:defRPr/>
            </a:pPr>
            <a:r>
              <a:rPr lang="en-US" dirty="0" smtClean="0"/>
              <a:t>Formal review is structured approach which will be conducted by subject matter experts in absence of the author. Artifact is examined for defects by individuals other than the person who produced it. Reviews help to uncover defects and to ensure product compliance to specifications, standards or regulations. There may be more than one reviewer in the formal review. Active and open participation of everyone in the review group, following traditions, customs, and written rules for review will be followed in this case. This review can be done either electronically or physically / manually. The review comments needs to be fixed by the author.</a:t>
            </a:r>
          </a:p>
          <a:p>
            <a:pPr>
              <a:defRPr/>
            </a:pPr>
            <a:r>
              <a:rPr lang="en-US" dirty="0" smtClean="0"/>
              <a:t> </a:t>
            </a:r>
          </a:p>
          <a:p>
            <a:pPr>
              <a:defRPr/>
            </a:pPr>
            <a:r>
              <a:rPr lang="en-US" dirty="0" smtClean="0"/>
              <a:t>In formal review, all participants will be fully responsible for the quality of the review and for the quality of the information in the written report. Formal reviews can be conducted during any point in the lifecycle.</a:t>
            </a:r>
          </a:p>
          <a:p>
            <a:pPr>
              <a:defRPr/>
            </a:pPr>
            <a:endParaRPr lang="en-US" dirty="0" smtClean="0"/>
          </a:p>
          <a:p>
            <a:pPr>
              <a:defRPr/>
            </a:pPr>
            <a:r>
              <a:rPr lang="en-US" b="1" dirty="0" smtClean="0"/>
              <a:t>Informal Review</a:t>
            </a:r>
          </a:p>
          <a:p>
            <a:pPr>
              <a:defRPr/>
            </a:pPr>
            <a:r>
              <a:rPr lang="en-US" dirty="0" smtClean="0"/>
              <a:t> </a:t>
            </a:r>
          </a:p>
          <a:p>
            <a:pPr>
              <a:defRPr/>
            </a:pPr>
            <a:r>
              <a:rPr lang="en-US" dirty="0" smtClean="0"/>
              <a:t>One or more reviewers may conduct the informal review, but the review results will not be reported in any format. Informal review is done to make the product ready for formal reviews. Typically used for screen designs, small routines that may not require a formal inspection or a walkthrough. The review comments needs to be fixed by the author.</a:t>
            </a:r>
          </a:p>
          <a:p>
            <a:pPr>
              <a:defRPr/>
            </a:pPr>
            <a:endParaRPr lang="en-US" dirty="0"/>
          </a:p>
        </p:txBody>
      </p:sp>
      <p:sp>
        <p:nvSpPr>
          <p:cNvPr id="212996" name="Slide Number Placeholder 3"/>
          <p:cNvSpPr>
            <a:spLocks noGrp="1"/>
          </p:cNvSpPr>
          <p:nvPr>
            <p:ph type="sldNum" sz="quarter" idx="5"/>
          </p:nvPr>
        </p:nvSpPr>
        <p:spPr>
          <a:noFill/>
        </p:spPr>
        <p:txBody>
          <a:bodyPr/>
          <a:lstStyle/>
          <a:p>
            <a:fld id="{A088664A-8133-4C4A-A325-0FC5AC82016B}" type="slidenum">
              <a:rPr lang="en-US" smtClean="0">
                <a:latin typeface="Arial" pitchFamily="34" charset="0"/>
              </a:rPr>
              <a:pPr/>
              <a:t>79</a:t>
            </a:fld>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1B1767CC-3657-4A01-803B-5DF4E8821554}" type="slidenum">
              <a:rPr lang="en-US" smtClean="0">
                <a:latin typeface="Arial" pitchFamily="34" charset="0"/>
              </a:rPr>
              <a:pPr/>
              <a:t>9</a:t>
            </a:fld>
            <a:endParaRPr lang="en-US" smtClean="0">
              <a:latin typeface="Arial"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b="1" dirty="0" smtClean="0"/>
              <a:t>Review - Tasks</a:t>
            </a:r>
          </a:p>
          <a:p>
            <a:pPr>
              <a:defRPr/>
            </a:pPr>
            <a:r>
              <a:rPr lang="en-US" dirty="0" smtClean="0"/>
              <a:t>Below workflow needs to be followed for conducting formal reviews: </a:t>
            </a:r>
          </a:p>
          <a:p>
            <a:pPr>
              <a:defRPr/>
            </a:pPr>
            <a:r>
              <a:rPr lang="en-US" dirty="0" smtClean="0"/>
              <a:t>Define the scope and objective of review</a:t>
            </a:r>
          </a:p>
          <a:p>
            <a:pPr>
              <a:defRPr/>
            </a:pPr>
            <a:r>
              <a:rPr lang="en-US" dirty="0" smtClean="0"/>
              <a:t>Plan the logistics for review</a:t>
            </a:r>
          </a:p>
          <a:p>
            <a:pPr>
              <a:defRPr/>
            </a:pPr>
            <a:r>
              <a:rPr lang="en-US" dirty="0" smtClean="0"/>
              <a:t>Preparation of specific checklist for review (if required), or use the generic checklist available in QMS</a:t>
            </a:r>
          </a:p>
          <a:p>
            <a:pPr>
              <a:defRPr/>
            </a:pPr>
            <a:r>
              <a:rPr lang="en-US" dirty="0" smtClean="0"/>
              <a:t>Ensure expert members are part of the identified reviewers</a:t>
            </a:r>
          </a:p>
          <a:p>
            <a:pPr>
              <a:defRPr/>
            </a:pPr>
            <a:r>
              <a:rPr lang="en-US" dirty="0" smtClean="0"/>
              <a:t>Circulate the artifact or product</a:t>
            </a:r>
          </a:p>
          <a:p>
            <a:pPr>
              <a:defRPr/>
            </a:pPr>
            <a:r>
              <a:rPr lang="en-US" dirty="0" smtClean="0"/>
              <a:t>Consolidate the review comments</a:t>
            </a:r>
          </a:p>
          <a:p>
            <a:pPr>
              <a:defRPr/>
            </a:pPr>
            <a:r>
              <a:rPr lang="en-US" dirty="0" smtClean="0"/>
              <a:t>Prepare review report (either QMS format or any standard tool)</a:t>
            </a:r>
          </a:p>
          <a:p>
            <a:pPr>
              <a:defRPr/>
            </a:pPr>
            <a:r>
              <a:rPr lang="en-US" dirty="0" smtClean="0"/>
              <a:t>Author needs to evaluate the review comments / defects identified and assign defects for the authoring team (henceforth referred as team) to fix (as required)</a:t>
            </a:r>
          </a:p>
          <a:p>
            <a:pPr>
              <a:defRPr/>
            </a:pPr>
            <a:r>
              <a:rPr lang="en-US" dirty="0" smtClean="0"/>
              <a:t>Update the tool / review report for the action(s) taken</a:t>
            </a:r>
          </a:p>
          <a:p>
            <a:pPr>
              <a:defRPr/>
            </a:pPr>
            <a:r>
              <a:rPr lang="en-US" dirty="0" smtClean="0"/>
              <a:t>Submit the artifact or product for a re-review after the team reworks based on the review comments (as required)</a:t>
            </a:r>
          </a:p>
          <a:p>
            <a:pPr>
              <a:defRPr/>
            </a:pPr>
            <a:r>
              <a:rPr lang="en-US" dirty="0" smtClean="0"/>
              <a:t>Reviewer(s) check whether the follow up action has been taken by the team against all the review comments raised; and whether suitable remarks are given if the review comment or defect has not been fixed. On completing this, the reviewer(s) closes the review comment / defect in the report or tool.</a:t>
            </a:r>
          </a:p>
          <a:p>
            <a:pPr>
              <a:defRPr/>
            </a:pPr>
            <a:r>
              <a:rPr lang="en-US" dirty="0" smtClean="0"/>
              <a:t>The artifact or product can be sent for approval on closure of all comments, and getting the go-ahead from the review team.</a:t>
            </a:r>
          </a:p>
          <a:p>
            <a:pPr>
              <a:defRPr/>
            </a:pPr>
            <a:endParaRPr lang="en-US" dirty="0" smtClean="0"/>
          </a:p>
          <a:p>
            <a:pPr>
              <a:defRPr/>
            </a:pPr>
            <a:endParaRPr lang="en-US" dirty="0" smtClean="0"/>
          </a:p>
        </p:txBody>
      </p:sp>
      <p:sp>
        <p:nvSpPr>
          <p:cNvPr id="214020" name="Slide Number Placeholder 3"/>
          <p:cNvSpPr>
            <a:spLocks noGrp="1"/>
          </p:cNvSpPr>
          <p:nvPr>
            <p:ph type="sldNum" sz="quarter" idx="5"/>
          </p:nvPr>
        </p:nvSpPr>
        <p:spPr>
          <a:noFill/>
        </p:spPr>
        <p:txBody>
          <a:bodyPr/>
          <a:lstStyle/>
          <a:p>
            <a:fld id="{164D0C40-9C19-4D73-8A7C-F514B228F37D}" type="slidenum">
              <a:rPr lang="en-US" smtClean="0">
                <a:latin typeface="Arial" pitchFamily="34" charset="0"/>
              </a:rPr>
              <a:pPr/>
              <a:t>80</a:t>
            </a:fld>
            <a:endParaRPr lang="en-US"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b="1" dirty="0" smtClean="0"/>
              <a:t>Review - Tasks</a:t>
            </a:r>
          </a:p>
          <a:p>
            <a:pPr>
              <a:defRPr/>
            </a:pPr>
            <a:r>
              <a:rPr lang="en-US" dirty="0" smtClean="0"/>
              <a:t>Below workflow needs to be followed for conducting formal reviews: </a:t>
            </a:r>
          </a:p>
          <a:p>
            <a:pPr>
              <a:defRPr/>
            </a:pPr>
            <a:r>
              <a:rPr lang="en-US" dirty="0" smtClean="0"/>
              <a:t>Define the scope and objective of review</a:t>
            </a:r>
          </a:p>
          <a:p>
            <a:pPr>
              <a:defRPr/>
            </a:pPr>
            <a:r>
              <a:rPr lang="en-US" dirty="0" smtClean="0"/>
              <a:t>Plan the logistics for review</a:t>
            </a:r>
          </a:p>
          <a:p>
            <a:pPr>
              <a:defRPr/>
            </a:pPr>
            <a:r>
              <a:rPr lang="en-US" dirty="0" smtClean="0"/>
              <a:t>Preparation of specific checklist for review (if required), or use the generic checklist available in QMS</a:t>
            </a:r>
          </a:p>
          <a:p>
            <a:pPr>
              <a:defRPr/>
            </a:pPr>
            <a:r>
              <a:rPr lang="en-US" dirty="0" smtClean="0"/>
              <a:t>Ensure expert members are part of the identified reviewers</a:t>
            </a:r>
          </a:p>
          <a:p>
            <a:pPr>
              <a:defRPr/>
            </a:pPr>
            <a:r>
              <a:rPr lang="en-US" dirty="0" smtClean="0"/>
              <a:t>Circulate the artifact or product</a:t>
            </a:r>
          </a:p>
          <a:p>
            <a:pPr>
              <a:defRPr/>
            </a:pPr>
            <a:r>
              <a:rPr lang="en-US" dirty="0" smtClean="0"/>
              <a:t>Consolidate the review comments</a:t>
            </a:r>
          </a:p>
          <a:p>
            <a:pPr>
              <a:defRPr/>
            </a:pPr>
            <a:r>
              <a:rPr lang="en-US" dirty="0" smtClean="0"/>
              <a:t>Prepare review report (either QMS format or any standard tool)</a:t>
            </a:r>
          </a:p>
          <a:p>
            <a:pPr>
              <a:defRPr/>
            </a:pPr>
            <a:r>
              <a:rPr lang="en-US" dirty="0" smtClean="0"/>
              <a:t>Author needs to evaluate the review comments / defects identified and assign defects for the authoring team (henceforth referred as team) to fix (as required)</a:t>
            </a:r>
          </a:p>
          <a:p>
            <a:pPr>
              <a:defRPr/>
            </a:pPr>
            <a:r>
              <a:rPr lang="en-US" dirty="0" smtClean="0"/>
              <a:t>Update the tool / review report for the action(s) taken</a:t>
            </a:r>
          </a:p>
          <a:p>
            <a:pPr>
              <a:defRPr/>
            </a:pPr>
            <a:r>
              <a:rPr lang="en-US" dirty="0" smtClean="0"/>
              <a:t>Submit the artifact or product for a re-review after the team reworks based on the review comments (as required)</a:t>
            </a:r>
          </a:p>
          <a:p>
            <a:pPr>
              <a:defRPr/>
            </a:pPr>
            <a:r>
              <a:rPr lang="en-US" dirty="0" smtClean="0"/>
              <a:t>Reviewer(s) check whether the follow up action has been taken by the team against all the review comments raised; and whether suitable remarks are given if the review comment or defect has not been fixed. On completing this, the reviewer(s) closes the review comment / defect in the report or tool.</a:t>
            </a:r>
          </a:p>
          <a:p>
            <a:pPr>
              <a:defRPr/>
            </a:pPr>
            <a:r>
              <a:rPr lang="en-US" dirty="0" smtClean="0"/>
              <a:t>The artifact or product can be sent for approval on closure of all comments, and getting the go-ahead from the review team.</a:t>
            </a:r>
          </a:p>
          <a:p>
            <a:pPr>
              <a:defRPr/>
            </a:pPr>
            <a:endParaRPr lang="en-US" dirty="0" smtClean="0"/>
          </a:p>
          <a:p>
            <a:pPr>
              <a:defRPr/>
            </a:pPr>
            <a:endParaRPr lang="en-US" dirty="0" smtClean="0"/>
          </a:p>
        </p:txBody>
      </p:sp>
      <p:sp>
        <p:nvSpPr>
          <p:cNvPr id="215044" name="Slide Number Placeholder 3"/>
          <p:cNvSpPr>
            <a:spLocks noGrp="1"/>
          </p:cNvSpPr>
          <p:nvPr>
            <p:ph type="sldNum" sz="quarter" idx="5"/>
          </p:nvPr>
        </p:nvSpPr>
        <p:spPr>
          <a:noFill/>
        </p:spPr>
        <p:txBody>
          <a:bodyPr/>
          <a:lstStyle/>
          <a:p>
            <a:fld id="{0DF0D5DC-372C-487C-8336-1E3F269CFE0C}" type="slidenum">
              <a:rPr lang="en-US" smtClean="0">
                <a:latin typeface="Arial" pitchFamily="34" charset="0"/>
              </a:rPr>
              <a:pPr/>
              <a:t>81</a:t>
            </a:fld>
            <a:endParaRPr 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Review Checklist for Test Case Review:</a:t>
            </a:r>
          </a:p>
          <a:p>
            <a:pPr>
              <a:defRPr/>
            </a:pPr>
            <a:endParaRPr lang="en-US" dirty="0" smtClean="0"/>
          </a:p>
          <a:p>
            <a:pPr>
              <a:defRPr/>
            </a:pPr>
            <a:r>
              <a:rPr lang="en-US" dirty="0" smtClean="0"/>
              <a:t>Review checklist is used by reviewers to ensure that the Test Case is designed based on agreed standards. The template can either be from Cognizant or Client specific or Client approved template. Review checklist should cover Items that uncover defects in the below areas:</a:t>
            </a:r>
          </a:p>
          <a:p>
            <a:pPr marL="228600" indent="-228600">
              <a:buFontTx/>
              <a:buAutoNum type="arabicPeriod"/>
              <a:defRPr/>
            </a:pPr>
            <a:r>
              <a:rPr lang="en-US" dirty="0" smtClean="0"/>
              <a:t>Requirement coverage	</a:t>
            </a:r>
          </a:p>
          <a:p>
            <a:pPr marL="228600" indent="-228600">
              <a:buFontTx/>
              <a:buAutoNum type="arabicPeriod"/>
              <a:defRPr/>
            </a:pPr>
            <a:r>
              <a:rPr lang="en-US" dirty="0" smtClean="0"/>
              <a:t>Test Case Template Used</a:t>
            </a:r>
          </a:p>
          <a:p>
            <a:pPr marL="228600" indent="-228600">
              <a:buFontTx/>
              <a:buAutoNum type="arabicPeriod"/>
              <a:defRPr/>
            </a:pPr>
            <a:r>
              <a:rPr lang="en-US" dirty="0" smtClean="0"/>
              <a:t>Font and Size</a:t>
            </a:r>
          </a:p>
          <a:p>
            <a:pPr marL="228600" indent="-228600">
              <a:buFontTx/>
              <a:buAutoNum type="arabicPeriod"/>
              <a:defRPr/>
            </a:pPr>
            <a:r>
              <a:rPr lang="en-US" dirty="0" smtClean="0"/>
              <a:t>Test Case Meets the Test Objective</a:t>
            </a:r>
          </a:p>
          <a:p>
            <a:pPr marL="228600" indent="-228600">
              <a:buFontTx/>
              <a:buAutoNum type="arabicPeriod"/>
              <a:defRPr/>
            </a:pPr>
            <a:r>
              <a:rPr lang="en-US" dirty="0" smtClean="0"/>
              <a:t>Project specific standards if any</a:t>
            </a:r>
          </a:p>
          <a:p>
            <a:pPr marL="228600" indent="-228600">
              <a:buFontTx/>
              <a:buAutoNum type="arabicPeriod"/>
              <a:defRPr/>
            </a:pPr>
            <a:r>
              <a:rPr lang="en-US" dirty="0" smtClean="0"/>
              <a:t>Test Case Components</a:t>
            </a:r>
          </a:p>
          <a:p>
            <a:pPr marL="228600" indent="-228600">
              <a:buFontTx/>
              <a:buAutoNum type="arabicPeriod"/>
              <a:defRPr/>
            </a:pPr>
            <a:r>
              <a:rPr lang="en-US" dirty="0" smtClean="0"/>
              <a:t>Correct Test Data</a:t>
            </a:r>
          </a:p>
          <a:p>
            <a:pPr marL="228600" indent="-228600">
              <a:buFontTx/>
              <a:buAutoNum type="arabicPeriod"/>
              <a:defRPr/>
            </a:pPr>
            <a:r>
              <a:rPr lang="en-US" dirty="0" smtClean="0"/>
              <a:t>Test Conditions are provided</a:t>
            </a:r>
          </a:p>
          <a:p>
            <a:pPr marL="228600" indent="-228600">
              <a:buFontTx/>
              <a:buAutoNum type="arabicPeriod"/>
              <a:defRPr/>
            </a:pPr>
            <a:r>
              <a:rPr lang="en-US" dirty="0" smtClean="0"/>
              <a:t>Negative scenarios are covered, if any</a:t>
            </a:r>
          </a:p>
          <a:p>
            <a:pPr marL="228600" indent="-228600">
              <a:buFontTx/>
              <a:buAutoNum type="arabicPeriod"/>
              <a:defRPr/>
            </a:pPr>
            <a:endParaRPr lang="en-US" dirty="0" smtClean="0"/>
          </a:p>
          <a:p>
            <a:pPr marL="228600" indent="-228600">
              <a:defRPr/>
            </a:pPr>
            <a:r>
              <a:rPr lang="en-US" dirty="0" smtClean="0"/>
              <a:t>Against each checklist item, the reviewer fills in either Yes/No/NA</a:t>
            </a:r>
          </a:p>
          <a:p>
            <a:pPr marL="228600" indent="-228600">
              <a:defRPr/>
            </a:pPr>
            <a:r>
              <a:rPr lang="en-US" dirty="0" smtClean="0"/>
              <a:t>Yes</a:t>
            </a:r>
            <a:r>
              <a:rPr lang="en-US" dirty="0" smtClean="0">
                <a:sym typeface="Wingdings" pitchFamily="2" charset="2"/>
              </a:rPr>
              <a:t> if the test case meets the mentioned item</a:t>
            </a:r>
          </a:p>
          <a:p>
            <a:pPr marL="228600" indent="-228600">
              <a:defRPr/>
            </a:pPr>
            <a:r>
              <a:rPr lang="en-US" dirty="0" smtClean="0">
                <a:sym typeface="Wingdings" pitchFamily="2" charset="2"/>
              </a:rPr>
              <a:t>No if the test case does not meet the specific mentioned item in the checklist</a:t>
            </a:r>
          </a:p>
          <a:p>
            <a:pPr marL="228600" indent="-228600">
              <a:defRPr/>
            </a:pPr>
            <a:r>
              <a:rPr lang="en-US" dirty="0" smtClean="0">
                <a:sym typeface="Wingdings" pitchFamily="2" charset="2"/>
              </a:rPr>
              <a:t>NA if the item mentioned is not applicable for the reviewed test case then NA against the particular item</a:t>
            </a:r>
          </a:p>
          <a:p>
            <a:pPr marL="228600" indent="-228600">
              <a:defRPr/>
            </a:pPr>
            <a:endParaRPr lang="en-US" dirty="0" smtClean="0">
              <a:sym typeface="Wingdings" pitchFamily="2" charset="2"/>
            </a:endParaRPr>
          </a:p>
          <a:p>
            <a:pPr marL="228600" indent="-228600">
              <a:defRPr/>
            </a:pPr>
            <a:r>
              <a:rPr lang="en-US" dirty="0" smtClean="0">
                <a:sym typeface="Wingdings" pitchFamily="2" charset="2"/>
              </a:rPr>
              <a:t>Comments  this section provides additional information to the author about the review comment</a:t>
            </a:r>
            <a:endParaRPr lang="en-US" dirty="0" smtClean="0"/>
          </a:p>
          <a:p>
            <a:pPr marL="228600" indent="-228600">
              <a:defRPr/>
            </a:pPr>
            <a:endParaRPr lang="en-US" dirty="0" smtClean="0"/>
          </a:p>
          <a:p>
            <a:pPr marL="228600" indent="-228600">
              <a:buFontTx/>
              <a:buAutoNum type="arabicPeriod"/>
              <a:defRPr/>
            </a:pPr>
            <a:endParaRPr lang="en-US" dirty="0" smtClean="0"/>
          </a:p>
          <a:p>
            <a:pPr marL="228600" indent="-228600">
              <a:defRPr/>
            </a:pPr>
            <a:r>
              <a:rPr lang="en-US" dirty="0" smtClean="0"/>
              <a:t>Reviewer, reviews the Test case with the help of Review checklist and based on his observation provides ‘Review Comments’. The Review Comments are to be analyzed by the ‘Author’ and the Valid comments are addressed and changes are incorporated in the Test Case</a:t>
            </a:r>
            <a:endParaRPr lang="en-US" dirty="0"/>
          </a:p>
        </p:txBody>
      </p:sp>
      <p:sp>
        <p:nvSpPr>
          <p:cNvPr id="216068" name="Slide Number Placeholder 3"/>
          <p:cNvSpPr>
            <a:spLocks noGrp="1"/>
          </p:cNvSpPr>
          <p:nvPr>
            <p:ph type="sldNum" sz="quarter" idx="5"/>
          </p:nvPr>
        </p:nvSpPr>
        <p:spPr>
          <a:noFill/>
        </p:spPr>
        <p:txBody>
          <a:bodyPr/>
          <a:lstStyle/>
          <a:p>
            <a:fld id="{861690A7-2619-4879-BF52-F93DDFCB1491}" type="slidenum">
              <a:rPr lang="en-US" smtClean="0">
                <a:latin typeface="Arial" pitchFamily="34" charset="0"/>
              </a:rPr>
              <a:pPr/>
              <a:t>82</a:t>
            </a:fld>
            <a:endParaRPr lang="en-US"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marL="0" lvl="1">
              <a:defRPr/>
            </a:pPr>
            <a:r>
              <a:rPr lang="en-US" dirty="0" smtClean="0"/>
              <a:t>Review Report: </a:t>
            </a:r>
            <a:r>
              <a:rPr lang="en-US" dirty="0" smtClean="0">
                <a:latin typeface="Times New Roman" pitchFamily="18" charset="0"/>
                <a:cs typeface="Times New Roman" pitchFamily="18" charset="0"/>
              </a:rPr>
              <a:t>Review Report is a document to consolidate the review comments project wise /module wise</a:t>
            </a:r>
          </a:p>
          <a:p>
            <a:pPr marL="0" lvl="1">
              <a:defRPr/>
            </a:pPr>
            <a:r>
              <a:rPr lang="en-US" dirty="0" smtClean="0">
                <a:latin typeface="Times New Roman" pitchFamily="18" charset="0"/>
                <a:cs typeface="Times New Roman" pitchFamily="18" charset="0"/>
              </a:rPr>
              <a:t>Review Report contains the below sections to be filled:</a:t>
            </a:r>
          </a:p>
          <a:p>
            <a:pPr marL="228600" lvl="1" indent="-228600">
              <a:buFontTx/>
              <a:buAutoNum type="arabicPeriod"/>
              <a:defRPr/>
            </a:pPr>
            <a:r>
              <a:rPr lang="en-US" dirty="0" smtClean="0">
                <a:latin typeface="Times New Roman" pitchFamily="18" charset="0"/>
                <a:cs typeface="Times New Roman" pitchFamily="18" charset="0"/>
              </a:rPr>
              <a:t>Description: Description the review comment</a:t>
            </a:r>
          </a:p>
          <a:p>
            <a:pPr marL="228600" lvl="1" indent="-228600">
              <a:buFontTx/>
              <a:buAutoNum type="arabicPeriod"/>
              <a:defRPr/>
            </a:pPr>
            <a:r>
              <a:rPr lang="en-US" dirty="0" smtClean="0">
                <a:latin typeface="Times New Roman" pitchFamily="18" charset="0"/>
                <a:cs typeface="Times New Roman" pitchFamily="18" charset="0"/>
              </a:rPr>
              <a:t>Severity: severity of the review comment – either Major (in case it’s a requirement coverage defect), Minor and Superficial (in case of Typo error, etc)</a:t>
            </a:r>
          </a:p>
          <a:p>
            <a:pPr marL="228600" lvl="1" indent="-228600">
              <a:buFontTx/>
              <a:buAutoNum type="arabicPeriod"/>
              <a:defRPr/>
            </a:pPr>
            <a:r>
              <a:rPr lang="en-US" dirty="0" smtClean="0">
                <a:latin typeface="Times New Roman" pitchFamily="18" charset="0"/>
                <a:cs typeface="Times New Roman" pitchFamily="18" charset="0"/>
              </a:rPr>
              <a:t>Type: This section describes the Type of the review comment.(Either Incorrect Functionality/ Documentation or Typo error, etc)</a:t>
            </a:r>
          </a:p>
          <a:p>
            <a:pPr marL="228600" lvl="1" indent="-228600">
              <a:buFontTx/>
              <a:buAutoNum type="arabicPeriod"/>
              <a:defRPr/>
            </a:pPr>
            <a:r>
              <a:rPr lang="en-US" dirty="0" smtClean="0">
                <a:latin typeface="Times New Roman" pitchFamily="18" charset="0"/>
                <a:cs typeface="Times New Roman" pitchFamily="18" charset="0"/>
              </a:rPr>
              <a:t>Cause: Cause of the review defect is provided here. (like Omission, lack of knowledge, miscommunication, accidental etc)</a:t>
            </a:r>
          </a:p>
          <a:p>
            <a:pPr marL="228600" lvl="1" indent="-228600">
              <a:buFontTx/>
              <a:buAutoNum type="arabicPeriod"/>
              <a:defRPr/>
            </a:pPr>
            <a:r>
              <a:rPr lang="en-US" dirty="0" smtClean="0">
                <a:latin typeface="Times New Roman" pitchFamily="18" charset="0"/>
                <a:cs typeface="Times New Roman" pitchFamily="18" charset="0"/>
              </a:rPr>
              <a:t>Stage of origin: The defect origin stage is provided here</a:t>
            </a:r>
          </a:p>
          <a:p>
            <a:pPr marL="228600" lvl="1" indent="-228600">
              <a:buFontTx/>
              <a:buAutoNum type="arabicPeriod"/>
              <a:defRPr/>
            </a:pPr>
            <a:r>
              <a:rPr lang="en-US" dirty="0" smtClean="0">
                <a:latin typeface="Times New Roman" pitchFamily="18" charset="0"/>
                <a:cs typeface="Times New Roman" pitchFamily="18" charset="0"/>
              </a:rPr>
              <a:t>Resolution: Resolution provided by the author after addressing the comment by reviewer, is been provided here</a:t>
            </a:r>
          </a:p>
          <a:p>
            <a:pPr marL="228600" lvl="1" indent="-228600">
              <a:buFontTx/>
              <a:buAutoNum type="arabicPeriod"/>
              <a:defRPr/>
            </a:pPr>
            <a:r>
              <a:rPr lang="en-US" dirty="0" smtClean="0">
                <a:latin typeface="Times New Roman" pitchFamily="18" charset="0"/>
                <a:cs typeface="Times New Roman" pitchFamily="18" charset="0"/>
              </a:rPr>
              <a:t>Status: The defect will be in ‘Open’ when newly found and raised as a review defect. The Review defect is ‘Assigned’ to the author. It is then addressed by the author and changed to ‘Resolved’ status. Reviewer checks if the follow up resolution is proper and if so, ‘Closes’ the defect.</a:t>
            </a:r>
          </a:p>
          <a:p>
            <a:pPr marL="228600" lvl="1" indent="-228600">
              <a:buFontTx/>
              <a:buAutoNum type="arabicPeriod"/>
              <a:defRPr/>
            </a:pPr>
            <a:endParaRPr lang="en-US" dirty="0" smtClean="0">
              <a:latin typeface="Times New Roman" pitchFamily="18" charset="0"/>
              <a:cs typeface="Times New Roman" pitchFamily="18" charset="0"/>
            </a:endParaRPr>
          </a:p>
          <a:p>
            <a:pPr marL="228600" lvl="1" indent="-228600">
              <a:defRPr/>
            </a:pPr>
            <a:endParaRPr lang="en-US" dirty="0" smtClean="0">
              <a:latin typeface="Times New Roman" pitchFamily="18" charset="0"/>
              <a:cs typeface="Times New Roman" pitchFamily="18" charset="0"/>
            </a:endParaRPr>
          </a:p>
          <a:p>
            <a:pPr marL="228600" lvl="1" indent="-228600">
              <a:buFontTx/>
              <a:buAutoNum type="arabicPeriod"/>
              <a:defRPr/>
            </a:pPr>
            <a:endParaRPr lang="en-US" dirty="0" smtClean="0">
              <a:latin typeface="Times New Roman" pitchFamily="18" charset="0"/>
              <a:cs typeface="Times New Roman" pitchFamily="18" charset="0"/>
            </a:endParaRPr>
          </a:p>
          <a:p>
            <a:pPr>
              <a:defRPr/>
            </a:pPr>
            <a:endParaRPr lang="en-US" dirty="0" smtClean="0"/>
          </a:p>
        </p:txBody>
      </p:sp>
      <p:sp>
        <p:nvSpPr>
          <p:cNvPr id="217092" name="Slide Number Placeholder 3"/>
          <p:cNvSpPr>
            <a:spLocks noGrp="1"/>
          </p:cNvSpPr>
          <p:nvPr>
            <p:ph type="sldNum" sz="quarter" idx="5"/>
          </p:nvPr>
        </p:nvSpPr>
        <p:spPr>
          <a:noFill/>
        </p:spPr>
        <p:txBody>
          <a:bodyPr/>
          <a:lstStyle/>
          <a:p>
            <a:fld id="{2770323B-685A-49B0-91E6-5E7889E28836}" type="slidenum">
              <a:rPr lang="en-US" smtClean="0">
                <a:latin typeface="Arial" pitchFamily="34" charset="0"/>
              </a:rPr>
              <a:pPr/>
              <a:t>83</a:t>
            </a:fld>
            <a:endParaRPr lang="en-US"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p:spPr>
        <p:txBody>
          <a:bodyPr/>
          <a:lstStyle/>
          <a:p>
            <a:pPr lvl="1"/>
            <a:r>
              <a:rPr lang="en-US" b="1" i="1" smtClean="0">
                <a:latin typeface="Times New Roman" pitchFamily="18" charset="0"/>
                <a:cs typeface="Times New Roman" pitchFamily="18" charset="0"/>
              </a:rPr>
              <a:t>Benefits of Review Report</a:t>
            </a:r>
          </a:p>
          <a:p>
            <a:pPr lvl="1"/>
            <a:r>
              <a:rPr lang="en-US" smtClean="0">
                <a:latin typeface="Times New Roman" pitchFamily="18" charset="0"/>
                <a:cs typeface="Times New Roman" pitchFamily="18" charset="0"/>
              </a:rPr>
              <a:t>Consolidates the Review comments</a:t>
            </a:r>
          </a:p>
          <a:p>
            <a:pPr lvl="1"/>
            <a:r>
              <a:rPr lang="en-US" smtClean="0">
                <a:latin typeface="Times New Roman" pitchFamily="18" charset="0"/>
                <a:cs typeface="Times New Roman" pitchFamily="18" charset="0"/>
              </a:rPr>
              <a:t>Root cause Analysis can be done for the defects based on the Type of Review defect reported</a:t>
            </a:r>
          </a:p>
          <a:p>
            <a:pPr lvl="1"/>
            <a:r>
              <a:rPr lang="en-US" smtClean="0">
                <a:latin typeface="Times New Roman" pitchFamily="18" charset="0"/>
                <a:cs typeface="Times New Roman" pitchFamily="18" charset="0"/>
              </a:rPr>
              <a:t>Defect prevention action can be taken based on the results from Root Cause Analysis</a:t>
            </a:r>
          </a:p>
          <a:p>
            <a:pPr lvl="1"/>
            <a:r>
              <a:rPr lang="en-US" smtClean="0">
                <a:latin typeface="Times New Roman" pitchFamily="18" charset="0"/>
                <a:cs typeface="Times New Roman" pitchFamily="18" charset="0"/>
              </a:rPr>
              <a:t>Repetition of defects can be minimized</a:t>
            </a:r>
          </a:p>
          <a:p>
            <a:endParaRPr lang="en-US" smtClean="0">
              <a:latin typeface="Arial" pitchFamily="34" charset="0"/>
            </a:endParaRPr>
          </a:p>
          <a:p>
            <a:pPr lvl="1"/>
            <a:r>
              <a:rPr lang="en-US" b="1" i="1" smtClean="0">
                <a:latin typeface="Times New Roman" pitchFamily="18" charset="0"/>
                <a:cs typeface="Times New Roman" pitchFamily="18" charset="0"/>
              </a:rPr>
              <a:t>Root Causal Analysis Techniques</a:t>
            </a:r>
          </a:p>
          <a:p>
            <a:pPr lvl="1"/>
            <a:r>
              <a:rPr lang="en-US" smtClean="0">
                <a:latin typeface="Times New Roman" pitchFamily="18" charset="0"/>
                <a:cs typeface="Times New Roman" pitchFamily="18" charset="0"/>
              </a:rPr>
              <a:t>The below techniques are used to perform Root causal analysis for the defect types. For e.g. if there are more number of defects under the type “Documentation /typo error” and then</a:t>
            </a:r>
          </a:p>
          <a:p>
            <a:pPr lvl="1"/>
            <a:endParaRPr lang="en-US" smtClean="0">
              <a:latin typeface="Times New Roman" pitchFamily="18" charset="0"/>
              <a:cs typeface="Times New Roman" pitchFamily="18" charset="0"/>
            </a:endParaRPr>
          </a:p>
          <a:p>
            <a:pPr lvl="1"/>
            <a:r>
              <a:rPr lang="en-US" smtClean="0">
                <a:latin typeface="Times New Roman" pitchFamily="18" charset="0"/>
                <a:cs typeface="Times New Roman" pitchFamily="18" charset="0"/>
              </a:rPr>
              <a:t>	Pareto analysis</a:t>
            </a:r>
          </a:p>
          <a:p>
            <a:pPr lvl="1"/>
            <a:r>
              <a:rPr lang="en-US" smtClean="0">
                <a:latin typeface="Times New Roman" pitchFamily="18" charset="0"/>
                <a:cs typeface="Times New Roman" pitchFamily="18" charset="0"/>
              </a:rPr>
              <a:t>	5-Why analysis</a:t>
            </a:r>
          </a:p>
          <a:p>
            <a:pPr lvl="1"/>
            <a:r>
              <a:rPr lang="en-US" smtClean="0">
                <a:latin typeface="Times New Roman" pitchFamily="18" charset="0"/>
                <a:cs typeface="Times New Roman" pitchFamily="18" charset="0"/>
              </a:rPr>
              <a:t>	Fish-Bone diagram</a:t>
            </a:r>
          </a:p>
          <a:p>
            <a:endParaRPr lang="en-US" smtClean="0">
              <a:latin typeface="Arial" pitchFamily="34" charset="0"/>
            </a:endParaRPr>
          </a:p>
        </p:txBody>
      </p:sp>
      <p:sp>
        <p:nvSpPr>
          <p:cNvPr id="218116" name="Slide Number Placeholder 3"/>
          <p:cNvSpPr>
            <a:spLocks noGrp="1"/>
          </p:cNvSpPr>
          <p:nvPr>
            <p:ph type="sldNum" sz="quarter" idx="5"/>
          </p:nvPr>
        </p:nvSpPr>
        <p:spPr>
          <a:noFill/>
        </p:spPr>
        <p:txBody>
          <a:bodyPr/>
          <a:lstStyle/>
          <a:p>
            <a:fld id="{008CD9A2-60D7-41E7-B4C0-CF54282EE7FD}" type="slidenum">
              <a:rPr lang="en-US" smtClean="0">
                <a:latin typeface="Arial" pitchFamily="34" charset="0"/>
              </a:rPr>
              <a:pPr/>
              <a:t>84</a:t>
            </a:fld>
            <a:endParaRPr lang="en-US"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Example for Test case Review:</a:t>
            </a:r>
          </a:p>
          <a:p>
            <a:pPr>
              <a:defRPr/>
            </a:pPr>
            <a:endParaRPr lang="en-US" dirty="0" smtClean="0"/>
          </a:p>
          <a:p>
            <a:pPr>
              <a:defRPr/>
            </a:pPr>
            <a:r>
              <a:rPr lang="en-US" dirty="0" smtClean="0"/>
              <a:t>The Test case tests the below scenario.</a:t>
            </a:r>
          </a:p>
          <a:p>
            <a:pPr>
              <a:defRPr/>
            </a:pPr>
            <a:r>
              <a:rPr lang="en-US" dirty="0" smtClean="0"/>
              <a:t>A record created in one screen should be reflected in all the other related screens.</a:t>
            </a:r>
          </a:p>
          <a:p>
            <a:pPr>
              <a:defRPr/>
            </a:pPr>
            <a:endParaRPr lang="en-US" dirty="0" smtClean="0"/>
          </a:p>
          <a:p>
            <a:pPr>
              <a:defRPr/>
            </a:pPr>
            <a:r>
              <a:rPr lang="en-US" dirty="0" smtClean="0"/>
              <a:t>“Division” is created in “Division create” screen and edited in “Division Edit” screen. The created Division is checked in other screens where the Division Lists will be available. </a:t>
            </a:r>
          </a:p>
          <a:p>
            <a:pPr>
              <a:defRPr/>
            </a:pPr>
            <a:endParaRPr lang="en-US" dirty="0" smtClean="0"/>
          </a:p>
          <a:p>
            <a:pPr>
              <a:defRPr/>
            </a:pPr>
            <a:r>
              <a:rPr lang="en-US" dirty="0" smtClean="0"/>
              <a:t>But here in the first step, the details are entered in the “Division create” screen fields. The step for Saving the entered details is missing.</a:t>
            </a:r>
          </a:p>
          <a:p>
            <a:pPr>
              <a:defRPr/>
            </a:pPr>
            <a:r>
              <a:rPr lang="en-US" dirty="0" smtClean="0"/>
              <a:t>This is been reported as a review comment</a:t>
            </a:r>
          </a:p>
          <a:p>
            <a:pPr>
              <a:defRPr/>
            </a:pPr>
            <a:endParaRPr lang="en-US" dirty="0" smtClean="0"/>
          </a:p>
          <a:p>
            <a:pPr>
              <a:defRPr/>
            </a:pPr>
            <a:r>
              <a:rPr lang="en-US" dirty="0" smtClean="0"/>
              <a:t>The First step should be 1. Navigate to Division Create screen and enter/select valid data in all the fields and click on ‘Save’ button</a:t>
            </a:r>
          </a:p>
          <a:p>
            <a:pPr>
              <a:defRPr/>
            </a:pPr>
            <a:endParaRPr lang="en-US" dirty="0"/>
          </a:p>
        </p:txBody>
      </p:sp>
      <p:sp>
        <p:nvSpPr>
          <p:cNvPr id="219140" name="Slide Number Placeholder 3"/>
          <p:cNvSpPr>
            <a:spLocks noGrp="1"/>
          </p:cNvSpPr>
          <p:nvPr>
            <p:ph type="sldNum" sz="quarter" idx="5"/>
          </p:nvPr>
        </p:nvSpPr>
        <p:spPr>
          <a:noFill/>
        </p:spPr>
        <p:txBody>
          <a:bodyPr/>
          <a:lstStyle/>
          <a:p>
            <a:fld id="{70DC98D4-1F0C-4CEA-9118-79D0F62698BF}" type="slidenum">
              <a:rPr lang="en-US" smtClean="0">
                <a:latin typeface="Arial" pitchFamily="34" charset="0"/>
              </a:rPr>
              <a:pPr/>
              <a:t>85</a:t>
            </a:fld>
            <a:endParaRPr lang="en-US"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latin typeface="Times New Roman" pitchFamily="18" charset="0"/>
                <a:cs typeface="Times New Roman" pitchFamily="18" charset="0"/>
              </a:rPr>
              <a:t>Test case is been reviewed based on the Review checklist and the applicable option is selected against each review item.</a:t>
            </a:r>
          </a:p>
          <a:p>
            <a:pPr>
              <a:defRPr/>
            </a:pPr>
            <a:r>
              <a:rPr lang="en-US" dirty="0" smtClean="0">
                <a:latin typeface="Times New Roman" pitchFamily="18" charset="0"/>
                <a:cs typeface="Times New Roman" pitchFamily="18" charset="0"/>
              </a:rPr>
              <a:t>Each review item is been taken for the given test case and review comments are provided by the reviewer</a:t>
            </a:r>
          </a:p>
          <a:p>
            <a:pPr>
              <a:defRPr/>
            </a:pPr>
            <a:endParaRPr lang="en-US" dirty="0" smtClean="0">
              <a:latin typeface="Times New Roman" pitchFamily="18" charset="0"/>
              <a:cs typeface="Times New Roman" pitchFamily="18" charset="0"/>
            </a:endParaRPr>
          </a:p>
          <a:p>
            <a:pPr>
              <a:defRPr/>
            </a:pPr>
            <a:r>
              <a:rPr lang="en-US" dirty="0" smtClean="0">
                <a:latin typeface="Times New Roman" pitchFamily="18" charset="0"/>
                <a:cs typeface="Times New Roman" pitchFamily="18" charset="0"/>
              </a:rPr>
              <a:t>Also the test case is verified for the below items and comments are logged:</a:t>
            </a:r>
          </a:p>
          <a:p>
            <a:pPr marL="228600" indent="-228600">
              <a:buFontTx/>
              <a:buAutoNum type="arabicPeriod"/>
              <a:defRPr/>
            </a:pPr>
            <a:r>
              <a:rPr lang="en-US" dirty="0" smtClean="0">
                <a:latin typeface="Times New Roman" pitchFamily="18" charset="0"/>
                <a:cs typeface="Times New Roman" pitchFamily="18" charset="0"/>
              </a:rPr>
              <a:t>Flow of steps in test case</a:t>
            </a:r>
          </a:p>
          <a:p>
            <a:pPr marL="228600" indent="-228600">
              <a:buFontTx/>
              <a:buAutoNum type="arabicPeriod"/>
              <a:defRPr/>
            </a:pPr>
            <a:r>
              <a:rPr lang="en-US" dirty="0" smtClean="0">
                <a:latin typeface="Times New Roman" pitchFamily="18" charset="0"/>
                <a:cs typeface="Times New Roman" pitchFamily="18" charset="0"/>
              </a:rPr>
              <a:t>Traceability of test case to requirements</a:t>
            </a:r>
          </a:p>
          <a:p>
            <a:pPr marL="228600" indent="-228600">
              <a:buFontTx/>
              <a:buAutoNum type="arabicPeriod"/>
              <a:defRPr/>
            </a:pPr>
            <a:r>
              <a:rPr lang="en-US" dirty="0" smtClean="0">
                <a:latin typeface="Times New Roman" pitchFamily="18" charset="0"/>
                <a:cs typeface="Times New Roman" pitchFamily="18" charset="0"/>
              </a:rPr>
              <a:t>Coverage</a:t>
            </a:r>
          </a:p>
          <a:p>
            <a:pPr marL="228600" indent="-228600">
              <a:buFontTx/>
              <a:buAutoNum type="arabicPeriod"/>
              <a:defRPr/>
            </a:pPr>
            <a:r>
              <a:rPr lang="en-US" dirty="0" smtClean="0">
                <a:latin typeface="Times New Roman" pitchFamily="18" charset="0"/>
                <a:cs typeface="Times New Roman" pitchFamily="18" charset="0"/>
              </a:rPr>
              <a:t>Clear steps for Navigation to screens in the application</a:t>
            </a:r>
          </a:p>
          <a:p>
            <a:pPr marL="228600" indent="-228600">
              <a:buFontTx/>
              <a:buAutoNum type="arabicPeriod"/>
              <a:defRPr/>
            </a:pPr>
            <a:r>
              <a:rPr lang="en-US" dirty="0" smtClean="0">
                <a:latin typeface="Times New Roman" pitchFamily="18" charset="0"/>
                <a:cs typeface="Times New Roman" pitchFamily="18" charset="0"/>
              </a:rPr>
              <a:t>Test steps are relevant to the test objective</a:t>
            </a:r>
          </a:p>
        </p:txBody>
      </p:sp>
      <p:sp>
        <p:nvSpPr>
          <p:cNvPr id="220164" name="Slide Number Placeholder 3"/>
          <p:cNvSpPr>
            <a:spLocks noGrp="1"/>
          </p:cNvSpPr>
          <p:nvPr>
            <p:ph type="sldNum" sz="quarter" idx="5"/>
          </p:nvPr>
        </p:nvSpPr>
        <p:spPr>
          <a:noFill/>
        </p:spPr>
        <p:txBody>
          <a:bodyPr/>
          <a:lstStyle/>
          <a:p>
            <a:fld id="{982F20F0-B8FD-4477-8BDB-35D70EA8AEA0}" type="slidenum">
              <a:rPr lang="en-US" smtClean="0">
                <a:latin typeface="Arial" pitchFamily="34" charset="0"/>
              </a:rPr>
              <a:pPr/>
              <a:t>86</a:t>
            </a:fld>
            <a:endParaRPr lang="en-US"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a:ln/>
        </p:spPr>
        <p:txBody>
          <a:bodyPr/>
          <a:lstStyle/>
          <a:p>
            <a:r>
              <a:rPr lang="en-US" smtClean="0">
                <a:latin typeface="Arial" pitchFamily="34" charset="0"/>
              </a:rPr>
              <a:t>Review Report is updated with the review comments by the reviewer. Initially the status of the defect will be ‘Open’ and then it is ‘Assigned’ to the author. The author works on it with the status ‘Fix in Progress’ and once done, changes the status to ‘Resolved’ and updates the resolution column. If the author had addressed the review comment properly, then the Status is changed to ‘Closed’. </a:t>
            </a:r>
          </a:p>
          <a:p>
            <a:endParaRPr lang="en-US" smtClean="0">
              <a:latin typeface="Arial" pitchFamily="34" charset="0"/>
            </a:endParaRPr>
          </a:p>
          <a:p>
            <a:r>
              <a:rPr lang="en-US" smtClean="0">
                <a:latin typeface="Arial" pitchFamily="34" charset="0"/>
              </a:rPr>
              <a:t>All the review comments are tracked in this report and based on the number of defects for each defect type, the root causal analysis is done.</a:t>
            </a:r>
          </a:p>
          <a:p>
            <a:r>
              <a:rPr lang="en-US" smtClean="0">
                <a:latin typeface="Arial" pitchFamily="34" charset="0"/>
              </a:rPr>
              <a:t>The arrived results help to identify the root cause of the review defects and helps to minimize the defects.</a:t>
            </a:r>
          </a:p>
        </p:txBody>
      </p:sp>
      <p:sp>
        <p:nvSpPr>
          <p:cNvPr id="221188" name="Slide Number Placeholder 3"/>
          <p:cNvSpPr>
            <a:spLocks noGrp="1"/>
          </p:cNvSpPr>
          <p:nvPr>
            <p:ph type="sldNum" sz="quarter" idx="5"/>
          </p:nvPr>
        </p:nvSpPr>
        <p:spPr>
          <a:noFill/>
        </p:spPr>
        <p:txBody>
          <a:bodyPr/>
          <a:lstStyle/>
          <a:p>
            <a:fld id="{6A9A596A-78B6-4C57-8FA6-297729DA9207}" type="slidenum">
              <a:rPr lang="en-US" smtClean="0">
                <a:latin typeface="Arial" pitchFamily="34" charset="0"/>
              </a:rPr>
              <a:pPr/>
              <a:t>87</a:t>
            </a:fld>
            <a:endParaRPr lang="en-US"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2345BFC2-C2AA-486C-A5BA-ACD764337F11}" type="slidenum">
              <a:rPr lang="en-US" smtClean="0">
                <a:latin typeface="Arial" pitchFamily="34" charset="0"/>
              </a:rPr>
              <a:pPr/>
              <a:t>88</a:t>
            </a:fld>
            <a:endParaRPr lang="en-US" smtClean="0">
              <a:latin typeface="Arial"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r>
              <a:rPr lang="en-US" smtClean="0">
                <a:latin typeface="Arial" pitchFamily="34" charset="0"/>
              </a:rPr>
              <a:t>Each project must choose a minimum percent coverage for release criteria based on available testing resources and the importance of preventing post-release failures. </a:t>
            </a:r>
          </a:p>
          <a:p>
            <a:pPr eaLnBrk="1" hangingPunct="1"/>
            <a:r>
              <a:rPr lang="en-US" smtClean="0">
                <a:latin typeface="Arial" pitchFamily="34" charset="0"/>
              </a:rPr>
              <a:t>You might have to set a higher coverage goal for unit testing than for system testing since a failure in lower-level code may affect multiple high-level callers. </a:t>
            </a:r>
          </a:p>
          <a:p>
            <a:pPr eaLnBrk="1" hangingPunct="1"/>
            <a:r>
              <a:rPr lang="en-US" smtClean="0">
                <a:latin typeface="Arial" pitchFamily="34" charset="0"/>
              </a:rPr>
              <a:t>Some people feel that setting any goal less than 100% coverage does not assure quality. However, you expend a lot of effort attaining coverage approaching 100%. The same effort might find more bugs in a different testing activity. </a:t>
            </a:r>
          </a:p>
          <a:p>
            <a:pPr eaLnBrk="1" hangingPunct="1"/>
            <a:r>
              <a:rPr lang="en-US" smtClean="0">
                <a:latin typeface="Arial" pitchFamily="34" charset="0"/>
              </a:rPr>
              <a:t>Coverage analysis exposes some reasonable bugs but does not come close to exposing all classes of bugs. </a:t>
            </a:r>
          </a:p>
          <a:p>
            <a:pPr eaLnBrk="1" hangingPunct="1"/>
            <a:r>
              <a:rPr lang="en-US" smtClean="0">
                <a:latin typeface="Arial" pitchFamily="34" charset="0"/>
              </a:rPr>
              <a:t>Coverage analysis provides more benefit when applied to an application that makes a lot of decisions rather than data-centric applications, such as a database application.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0030FB7A-D5C2-44F3-A10E-AB5F768DDD07}" type="slidenum">
              <a:rPr lang="en-US" smtClean="0">
                <a:latin typeface="Arial" pitchFamily="34" charset="0"/>
              </a:rPr>
              <a:pPr/>
              <a:t>89</a:t>
            </a:fld>
            <a:endParaRPr lang="en-US" smtClean="0">
              <a:latin typeface="Arial" pitchFamily="34"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pPr eaLnBrk="1" hangingPunct="1"/>
            <a:r>
              <a:rPr lang="en-US" smtClean="0">
                <a:latin typeface="Arial" pitchFamily="34" charset="0"/>
              </a:rPr>
              <a:t>Each project must choose a minimum percent coverage for release criteria based on available testing resources and the importance of preventing post-release failures. </a:t>
            </a:r>
          </a:p>
          <a:p>
            <a:pPr eaLnBrk="1" hangingPunct="1"/>
            <a:r>
              <a:rPr lang="en-US" smtClean="0">
                <a:latin typeface="Arial" pitchFamily="34" charset="0"/>
              </a:rPr>
              <a:t>You might have to set a higher coverage goal for unit testing than for system testing since a failure in lower-level code may affect multiple high-level callers. </a:t>
            </a:r>
          </a:p>
          <a:p>
            <a:pPr eaLnBrk="1" hangingPunct="1"/>
            <a:r>
              <a:rPr lang="en-US" smtClean="0">
                <a:latin typeface="Arial" pitchFamily="34" charset="0"/>
              </a:rPr>
              <a:t>Some people feel that setting any goal less than 100% coverage does not assure quality. However, you expend a lot of effort attaining coverage approaching 100%. The same effort might find more bugs in a different testing activity. </a:t>
            </a:r>
          </a:p>
          <a:p>
            <a:pPr eaLnBrk="1" hangingPunct="1"/>
            <a:r>
              <a:rPr lang="en-US" smtClean="0">
                <a:latin typeface="Arial" pitchFamily="34" charset="0"/>
              </a:rPr>
              <a:t>Coverage analysis exposes some reasonable bugs but does not come close to exposing all classes of bugs. </a:t>
            </a:r>
          </a:p>
          <a:p>
            <a:pPr eaLnBrk="1" hangingPunct="1"/>
            <a:r>
              <a:rPr lang="en-US" smtClean="0">
                <a:latin typeface="Arial" pitchFamily="34" charset="0"/>
              </a:rPr>
              <a:t>Coverage analysis provides more benefit when applied to an application that makes a lot of decisions rather than data-centric applications, such as a database application.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endParaRPr lang="en-US" smtClean="0">
              <a:latin typeface="Arial" pitchFamily="34" charset="0"/>
            </a:endParaRPr>
          </a:p>
        </p:txBody>
      </p:sp>
      <p:sp>
        <p:nvSpPr>
          <p:cNvPr id="150532" name="Slide Number Placeholder 3"/>
          <p:cNvSpPr>
            <a:spLocks noGrp="1"/>
          </p:cNvSpPr>
          <p:nvPr>
            <p:ph type="sldNum" sz="quarter" idx="5"/>
          </p:nvPr>
        </p:nvSpPr>
        <p:spPr>
          <a:noFill/>
        </p:spPr>
        <p:txBody>
          <a:bodyPr/>
          <a:lstStyle/>
          <a:p>
            <a:fld id="{F50F33A8-AC78-41A5-B750-AEA6C6862BB6}" type="slidenum">
              <a:rPr lang="en-US" smtClean="0">
                <a:latin typeface="Arial" pitchFamily="34" charset="0"/>
              </a:rPr>
              <a:pPr/>
              <a:t>10</a:t>
            </a:fld>
            <a:endParaRPr lang="en-US" smtClean="0">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ADE6BD4-7C61-4DC6-BFD1-8DA695E793EE}" type="slidenum">
              <a:rPr lang="en-US" smtClean="0">
                <a:latin typeface="Arial" pitchFamily="34" charset="0"/>
              </a:rPr>
              <a:pPr/>
              <a:t>90</a:t>
            </a:fld>
            <a:endParaRPr lang="en-US" smtClean="0">
              <a:latin typeface="Arial" pitchFamily="34"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algn="just">
              <a:lnSpc>
                <a:spcPct val="80000"/>
              </a:lnSpc>
            </a:pPr>
            <a:r>
              <a:rPr lang="en-US" smtClean="0">
                <a:latin typeface="Times New Roman" pitchFamily="18" charset="0"/>
                <a:cs typeface="Times New Roman" pitchFamily="18" charset="0"/>
              </a:rPr>
              <a:t>Regression testing:</a:t>
            </a:r>
          </a:p>
          <a:p>
            <a:pPr algn="just">
              <a:lnSpc>
                <a:spcPct val="80000"/>
              </a:lnSpc>
            </a:pPr>
            <a:endParaRPr lang="en-US" smtClean="0">
              <a:latin typeface="Times New Roman" pitchFamily="18" charset="0"/>
              <a:cs typeface="Times New Roman" pitchFamily="18" charset="0"/>
            </a:endParaRPr>
          </a:p>
          <a:p>
            <a:pPr lvl="1">
              <a:lnSpc>
                <a:spcPct val="80000"/>
              </a:lnSpc>
              <a:buFontTx/>
              <a:buChar char="•"/>
            </a:pPr>
            <a:r>
              <a:rPr lang="en-US" smtClean="0">
                <a:latin typeface="Times New Roman" pitchFamily="18" charset="0"/>
                <a:cs typeface="Times New Roman" pitchFamily="18" charset="0"/>
              </a:rPr>
              <a:t> Testing that seeks to uncover software errors after changes to the program.</a:t>
            </a:r>
          </a:p>
          <a:p>
            <a:pPr lvl="1">
              <a:lnSpc>
                <a:spcPct val="80000"/>
              </a:lnSpc>
              <a:buFontTx/>
              <a:buChar char="•"/>
            </a:pPr>
            <a:endParaRPr lang="en-US" smtClean="0">
              <a:latin typeface="Times New Roman" pitchFamily="18" charset="0"/>
              <a:cs typeface="Times New Roman" pitchFamily="18" charset="0"/>
            </a:endParaRPr>
          </a:p>
          <a:p>
            <a:pPr lvl="1">
              <a:lnSpc>
                <a:spcPct val="80000"/>
              </a:lnSpc>
              <a:buFontTx/>
              <a:buChar char="•"/>
            </a:pPr>
            <a:r>
              <a:rPr lang="en-US" smtClean="0">
                <a:latin typeface="Times New Roman" pitchFamily="18" charset="0"/>
                <a:cs typeface="Times New Roman" pitchFamily="18" charset="0"/>
              </a:rPr>
              <a:t> To assure that a change, such as a bug fix, did not introduce new bugs.</a:t>
            </a:r>
          </a:p>
          <a:p>
            <a:pPr lvl="1">
              <a:lnSpc>
                <a:spcPct val="80000"/>
              </a:lnSpc>
              <a:buFontTx/>
              <a:buChar char="•"/>
            </a:pPr>
            <a:endParaRPr lang="en-US" smtClean="0">
              <a:latin typeface="Times New Roman" pitchFamily="18" charset="0"/>
              <a:cs typeface="Times New Roman" pitchFamily="18" charset="0"/>
            </a:endParaRPr>
          </a:p>
          <a:p>
            <a:pPr lvl="1">
              <a:lnSpc>
                <a:spcPct val="80000"/>
              </a:lnSpc>
              <a:buFontTx/>
              <a:buChar char="•"/>
            </a:pPr>
            <a:r>
              <a:rPr lang="en-US" smtClean="0">
                <a:latin typeface="Times New Roman" pitchFamily="18" charset="0"/>
                <a:cs typeface="Times New Roman" pitchFamily="18" charset="0"/>
              </a:rPr>
              <a:t> To test the system efficiently by systematically selecting the appropriate minimum suite of tests needed to adequately cover the affected change.</a:t>
            </a:r>
            <a:endParaRPr lang="en-US" sz="1100" smtClean="0">
              <a:latin typeface="Times New Roman" pitchFamily="18" charset="0"/>
              <a:cs typeface="Times New Roman" pitchFamily="18" charset="0"/>
            </a:endParaRPr>
          </a:p>
          <a:p>
            <a:pPr eaLnBrk="1" hangingPunct="1"/>
            <a:endParaRPr lang="en-US"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DF7648E1-90AA-4C7A-90EA-A750BFC04105}" type="slidenum">
              <a:rPr lang="en-US" smtClean="0">
                <a:latin typeface="Arial" pitchFamily="34" charset="0"/>
              </a:rPr>
              <a:pPr/>
              <a:t>91</a:t>
            </a:fld>
            <a:endParaRPr lang="en-US" smtClean="0">
              <a:latin typeface="Arial" pitchFamily="3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algn="just">
              <a:lnSpc>
                <a:spcPct val="80000"/>
              </a:lnSpc>
              <a:buFont typeface="Wingdings" pitchFamily="2" charset="2"/>
              <a:buChar char="Ø"/>
            </a:pPr>
            <a:r>
              <a:rPr lang="en-US" smtClean="0">
                <a:latin typeface="Times New Roman" pitchFamily="18" charset="0"/>
                <a:cs typeface="Times New Roman" pitchFamily="18" charset="0"/>
              </a:rPr>
              <a:t> Regression testing include rerunning previously run tests to checking whether:</a:t>
            </a:r>
          </a:p>
          <a:p>
            <a:pPr lvl="1" algn="just">
              <a:lnSpc>
                <a:spcPct val="80000"/>
              </a:lnSpc>
            </a:pPr>
            <a:endParaRPr lang="en-US" smtClean="0">
              <a:latin typeface="Times New Roman" pitchFamily="18" charset="0"/>
              <a:cs typeface="Times New Roman" pitchFamily="18" charset="0"/>
            </a:endParaRPr>
          </a:p>
          <a:p>
            <a:pPr lvl="1" algn="just">
              <a:lnSpc>
                <a:spcPct val="80000"/>
              </a:lnSpc>
              <a:buFontTx/>
              <a:buChar char="•"/>
            </a:pPr>
            <a:r>
              <a:rPr lang="en-US" smtClean="0">
                <a:latin typeface="Times New Roman" pitchFamily="18" charset="0"/>
                <a:cs typeface="Times New Roman" pitchFamily="18" charset="0"/>
              </a:rPr>
              <a:t> Program behavior has changed.</a:t>
            </a:r>
          </a:p>
          <a:p>
            <a:pPr lvl="1" algn="just">
              <a:lnSpc>
                <a:spcPct val="80000"/>
              </a:lnSpc>
              <a:buFontTx/>
              <a:buChar char="•"/>
            </a:pPr>
            <a:r>
              <a:rPr lang="en-US" smtClean="0">
                <a:latin typeface="Times New Roman" pitchFamily="18" charset="0"/>
                <a:cs typeface="Times New Roman" pitchFamily="18" charset="0"/>
              </a:rPr>
              <a:t> Previously fixed defects have re-emerged.</a:t>
            </a:r>
          </a:p>
          <a:p>
            <a:pPr lvl="1" algn="just">
              <a:lnSpc>
                <a:spcPct val="80000"/>
              </a:lnSpc>
              <a:buFontTx/>
              <a:buChar char="•"/>
            </a:pPr>
            <a:r>
              <a:rPr lang="en-US" smtClean="0">
                <a:latin typeface="Times New Roman" pitchFamily="18" charset="0"/>
                <a:cs typeface="Times New Roman" pitchFamily="18" charset="0"/>
              </a:rPr>
              <a:t> New defects are introduced.</a:t>
            </a:r>
          </a:p>
          <a:p>
            <a:pPr lvl="1" algn="just">
              <a:lnSpc>
                <a:spcPct val="80000"/>
              </a:lnSpc>
            </a:pPr>
            <a:endParaRPr lang="en-US" b="1" smtClean="0">
              <a:latin typeface="Times New Roman" pitchFamily="18" charset="0"/>
              <a:cs typeface="Times New Roman" pitchFamily="18" charset="0"/>
            </a:endParaRPr>
          </a:p>
          <a:p>
            <a:pPr algn="just">
              <a:lnSpc>
                <a:spcPct val="80000"/>
              </a:lnSpc>
              <a:buFont typeface="Wingdings" pitchFamily="2" charset="2"/>
              <a:buChar char="Ø"/>
            </a:pPr>
            <a:r>
              <a:rPr lang="en-US" smtClean="0">
                <a:latin typeface="Times New Roman" pitchFamily="18" charset="0"/>
                <a:cs typeface="Times New Roman" pitchFamily="18" charset="0"/>
              </a:rPr>
              <a:t> This is done by comparing results of previous tests to results of the current tests being run.</a:t>
            </a:r>
          </a:p>
          <a:p>
            <a:pPr eaLnBrk="1" hangingPunct="1"/>
            <a:endParaRPr lang="en-US"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78456CEC-2DEB-4261-B764-6128ACAA26B4}" type="slidenum">
              <a:rPr lang="en-US" smtClean="0">
                <a:latin typeface="Arial" pitchFamily="34" charset="0"/>
              </a:rPr>
              <a:pPr/>
              <a:t>92</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r>
              <a:rPr lang="en-US" smtClean="0">
                <a:latin typeface="Arial" pitchFamily="34" charset="0"/>
                <a:cs typeface="Arial" pitchFamily="34" charset="0"/>
              </a:rPr>
              <a:t>Regression test suite:</a:t>
            </a:r>
          </a:p>
          <a:p>
            <a:pPr eaLnBrk="1" hangingPunct="1"/>
            <a:endParaRPr lang="en-US" smtClean="0">
              <a:latin typeface="Arial" pitchFamily="34" charset="0"/>
              <a:cs typeface="Arial" pitchFamily="34" charset="0"/>
            </a:endParaRPr>
          </a:p>
          <a:p>
            <a:pPr lvl="1" algn="just">
              <a:lnSpc>
                <a:spcPct val="80000"/>
              </a:lnSpc>
              <a:buFontTx/>
              <a:buChar char="•"/>
            </a:pPr>
            <a:r>
              <a:rPr lang="en-US" smtClean="0">
                <a:latin typeface="Arial" pitchFamily="34" charset="0"/>
                <a:cs typeface="Arial" pitchFamily="34" charset="0"/>
              </a:rPr>
              <a:t> Set of test scenarios and test cases that are designed to ensure that software is accurate and correct after undergoing corrections or changes.</a:t>
            </a:r>
          </a:p>
          <a:p>
            <a:pPr lvl="1" algn="just">
              <a:lnSpc>
                <a:spcPct val="80000"/>
              </a:lnSpc>
              <a:buFontTx/>
              <a:buChar char="•"/>
            </a:pPr>
            <a:endParaRPr lang="en-US" smtClean="0">
              <a:latin typeface="Arial" pitchFamily="34" charset="0"/>
              <a:cs typeface="Arial" pitchFamily="34" charset="0"/>
            </a:endParaRPr>
          </a:p>
          <a:p>
            <a:pPr lvl="1" algn="just">
              <a:lnSpc>
                <a:spcPct val="80000"/>
              </a:lnSpc>
              <a:buFontTx/>
              <a:buChar char="•"/>
            </a:pPr>
            <a:r>
              <a:rPr lang="en-US" smtClean="0">
                <a:latin typeface="Arial" pitchFamily="34" charset="0"/>
                <a:cs typeface="Arial" pitchFamily="34" charset="0"/>
              </a:rPr>
              <a:t> Each level of testing (i.e., unit testing, system testing, and acceptance testing) should have its own regression test suite.</a:t>
            </a:r>
          </a:p>
          <a:p>
            <a:pPr lvl="1" algn="just">
              <a:lnSpc>
                <a:spcPct val="80000"/>
              </a:lnSpc>
              <a:buFontTx/>
              <a:buChar char="•"/>
            </a:pPr>
            <a:endParaRPr lang="en-US" smtClean="0">
              <a:latin typeface="Arial" pitchFamily="34" charset="0"/>
              <a:cs typeface="Arial" pitchFamily="34" charset="0"/>
            </a:endParaRPr>
          </a:p>
          <a:p>
            <a:pPr lvl="1" algn="just">
              <a:lnSpc>
                <a:spcPct val="80000"/>
              </a:lnSpc>
              <a:buFontTx/>
              <a:buChar char="•"/>
            </a:pPr>
            <a:r>
              <a:rPr lang="en-US" smtClean="0">
                <a:latin typeface="Arial" pitchFamily="34" charset="0"/>
                <a:cs typeface="Arial" pitchFamily="34" charset="0"/>
              </a:rPr>
              <a:t> For example, unit testing would have a set of white box tests used to originally test the code or designed to test the changed area, system testing would have a set of black box tests, and acceptance testing would have a separate set of black box tests.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7F9FFEE2-6CE1-4D67-94C9-6D4D99389FAE}" type="slidenum">
              <a:rPr lang="en-US" smtClean="0">
                <a:latin typeface="Arial" pitchFamily="34" charset="0"/>
              </a:rPr>
              <a:pPr/>
              <a:t>93</a:t>
            </a:fld>
            <a:endParaRPr lang="en-US" smtClean="0">
              <a:latin typeface="Arial"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r>
              <a:rPr lang="en-US" smtClean="0">
                <a:latin typeface="Arial" pitchFamily="34" charset="0"/>
              </a:rPr>
              <a:t>Types of Test Suites:</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Regression test suites can be automated or manual. </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When determining whether to automate, consider how often the test will be used.  Creation of an automated test is approximately 10 times more costly than the creation of a manual test. </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However, a manual test will cost approximately the same amount each subsequent time it is run, because the same sequence of entries must be made.  </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An automated test, which is recorded or programmed, plays back the recorded or programmed keystrokes when it is run.  The automated test will cost very little each subsequent time it is run, particularly if it is run unattended.</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For example, for system testing, it is a good idea to create a few basic test cases that exercise most frequently used functions, using a typical task order.  These tests are good candidates for automation and can be rerun on a periodic basis to ensure no new defects have been introduced.  However, some time is required to incorporate modifications to the software into the automated test script.</a:t>
            </a:r>
          </a:p>
          <a:p>
            <a:pPr eaLnBrk="1" hangingPunct="1"/>
            <a:endParaRPr lang="en-US" smtClean="0">
              <a:latin typeface="Arial" pitchFamily="34" charset="0"/>
              <a:cs typeface="Arial" pitchFamily="34" charset="0"/>
            </a:endParaRPr>
          </a:p>
          <a:p>
            <a:pPr eaLnBrk="1" hangingPunct="1">
              <a:buFontTx/>
              <a:buChar char="•"/>
            </a:pPr>
            <a:r>
              <a:rPr lang="en-US" smtClean="0">
                <a:latin typeface="Arial" pitchFamily="34" charset="0"/>
                <a:cs typeface="Arial" pitchFamily="34" charset="0"/>
              </a:rPr>
              <a:t> For tests designed to thoroughly exercise an isolated area due to a change in the software, a manual approach is more economical, because these tests are not likely to be reused.</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BD26A349-A34D-474C-97AE-280CE85F3FA3}" type="slidenum">
              <a:rPr lang="en-US" smtClean="0">
                <a:latin typeface="Arial" pitchFamily="34" charset="0"/>
              </a:rPr>
              <a:pPr/>
              <a:t>94</a:t>
            </a:fld>
            <a:endParaRPr lang="en-US" smtClean="0">
              <a:latin typeface="Arial" pitchFamily="3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r>
              <a:rPr lang="en-US" smtClean="0">
                <a:latin typeface="Arial" pitchFamily="34" charset="0"/>
              </a:rPr>
              <a:t>Creating the Regression Test Suites:</a:t>
            </a:r>
          </a:p>
          <a:p>
            <a:pPr marL="0" lvl="1"/>
            <a:endParaRPr lang="en-US" smtClean="0">
              <a:latin typeface="Times New Roman" pitchFamily="18" charset="0"/>
              <a:cs typeface="Times New Roman" pitchFamily="18" charset="0"/>
            </a:endParaRPr>
          </a:p>
          <a:p>
            <a:pPr marL="0" lvl="1">
              <a:buFontTx/>
              <a:buChar char="•"/>
            </a:pPr>
            <a:r>
              <a:rPr lang="en-US" smtClean="0">
                <a:latin typeface="Times New Roman" pitchFamily="18" charset="0"/>
                <a:cs typeface="Times New Roman" pitchFamily="18" charset="0"/>
              </a:rPr>
              <a:t> Based on the impact caused to the system, test suites are created and prioritized.</a:t>
            </a:r>
          </a:p>
          <a:p>
            <a:pPr marL="0" lvl="1"/>
            <a:endParaRPr lang="en-US" smtClean="0">
              <a:latin typeface="Times New Roman" pitchFamily="18" charset="0"/>
              <a:cs typeface="Times New Roman" pitchFamily="18" charset="0"/>
            </a:endParaRPr>
          </a:p>
          <a:p>
            <a:pPr>
              <a:buFontTx/>
              <a:buChar char="•"/>
            </a:pPr>
            <a:r>
              <a:rPr lang="en-US" smtClean="0">
                <a:latin typeface="Arial" pitchFamily="34" charset="0"/>
              </a:rPr>
              <a:t> Prepare a written script early in the development process using the applicable testing technique.</a:t>
            </a:r>
          </a:p>
          <a:p>
            <a:endParaRPr lang="en-US" smtClean="0">
              <a:latin typeface="Arial" pitchFamily="34" charset="0"/>
            </a:endParaRPr>
          </a:p>
          <a:p>
            <a:pPr>
              <a:buFontTx/>
              <a:buChar char="•"/>
            </a:pPr>
            <a:r>
              <a:rPr lang="en-US" smtClean="0">
                <a:latin typeface="Arial" pitchFamily="34" charset="0"/>
              </a:rPr>
              <a:t> This script is used to either guide the manual testing process, or to record or program the test sequence using an automated tool. </a:t>
            </a:r>
          </a:p>
          <a:p>
            <a:endParaRPr lang="en-US" smtClean="0">
              <a:latin typeface="Arial" pitchFamily="34" charset="0"/>
            </a:endParaRPr>
          </a:p>
          <a:p>
            <a:pPr>
              <a:buFontTx/>
              <a:buChar char="•"/>
            </a:pPr>
            <a:r>
              <a:rPr lang="en-US" smtClean="0">
                <a:latin typeface="Arial" pitchFamily="34" charset="0"/>
              </a:rPr>
              <a:t> Retain test suites prepared during development for regression testing during development, and for later use during maintenance.</a:t>
            </a:r>
          </a:p>
          <a:p>
            <a:endParaRPr lang="en-US" smtClean="0">
              <a:latin typeface="Arial" pitchFamily="34" charset="0"/>
            </a:endParaRPr>
          </a:p>
          <a:p>
            <a:pPr>
              <a:buFontTx/>
              <a:buChar char="•"/>
            </a:pPr>
            <a:r>
              <a:rPr lang="en-US" smtClean="0">
                <a:latin typeface="Arial" pitchFamily="34" charset="0"/>
              </a:rPr>
              <a:t> Use the same data when using the original test script for regression testing. </a:t>
            </a:r>
          </a:p>
          <a:p>
            <a:endParaRPr lang="en-US" smtClean="0">
              <a:latin typeface="Arial" pitchFamily="34" charset="0"/>
            </a:endParaRPr>
          </a:p>
          <a:p>
            <a:pPr>
              <a:buFontTx/>
              <a:buChar char="•"/>
            </a:pPr>
            <a:r>
              <a:rPr lang="en-US" smtClean="0">
                <a:latin typeface="Arial" pitchFamily="34" charset="0"/>
              </a:rPr>
              <a:t> Organize or supplement the test suites as necessary to create a few typical scenarios for basic regression testing. </a:t>
            </a:r>
          </a:p>
          <a:p>
            <a:endParaRPr lang="en-US" smtClean="0">
              <a:latin typeface="Arial" pitchFamily="34" charset="0"/>
            </a:endParaRPr>
          </a:p>
          <a:p>
            <a:pPr>
              <a:buFontTx/>
              <a:buChar char="•"/>
            </a:pPr>
            <a:r>
              <a:rPr lang="en-US" smtClean="0">
                <a:latin typeface="Arial" pitchFamily="34" charset="0"/>
              </a:rPr>
              <a:t> For legacy systems that do not have a regression test suite, create a test suite for maintenance purposes.</a:t>
            </a:r>
          </a:p>
          <a:p>
            <a:endParaRPr lang="en-US" smtClean="0">
              <a:latin typeface="Arial" pitchFamily="34" charset="0"/>
            </a:endParaRPr>
          </a:p>
          <a:p>
            <a:pPr>
              <a:buFontTx/>
              <a:buChar char="•"/>
            </a:pPr>
            <a:r>
              <a:rPr lang="en-US" smtClean="0">
                <a:latin typeface="Arial" pitchFamily="34" charset="0"/>
              </a:rPr>
              <a:t> One easy way to build a test suite is to retain regression tests conducted as part of the normal maintenance process.</a:t>
            </a:r>
          </a:p>
          <a:p>
            <a:endParaRPr lang="en-US" smtClean="0">
              <a:latin typeface="Arial" pitchFamily="34" charset="0"/>
            </a:endParaRPr>
          </a:p>
          <a:p>
            <a:pPr>
              <a:buFontTx/>
              <a:buChar char="•"/>
            </a:pPr>
            <a:r>
              <a:rPr lang="en-US" smtClean="0">
                <a:latin typeface="Arial" pitchFamily="34" charset="0"/>
              </a:rPr>
              <a:t> Keep the test suite either in a word processor or file folder if a manual approach is used, or in a library of automated scripts, if automated.</a:t>
            </a:r>
          </a:p>
          <a:p>
            <a:pPr eaLnBrk="1" hangingPunct="1"/>
            <a:endParaRPr lang="en-US" smtClean="0">
              <a:latin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73B69833-5C51-436D-90D8-2B0FED1CEA3B}" type="slidenum">
              <a:rPr lang="en-US" smtClean="0">
                <a:latin typeface="Arial" pitchFamily="34" charset="0"/>
              </a:rPr>
              <a:pPr/>
              <a:t>95</a:t>
            </a:fld>
            <a:endParaRPr lang="en-US" smtClean="0">
              <a:latin typeface="Arial" pitchFamily="3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algn="just">
              <a:lnSpc>
                <a:spcPct val="80000"/>
              </a:lnSpc>
            </a:pPr>
            <a:r>
              <a:rPr lang="en-US" dirty="0" smtClean="0">
                <a:latin typeface="Arial" pitchFamily="34" charset="0"/>
              </a:rPr>
              <a:t>Selecting regression suite:</a:t>
            </a:r>
          </a:p>
          <a:p>
            <a:pPr algn="just">
              <a:lnSpc>
                <a:spcPct val="80000"/>
              </a:lnSpc>
            </a:pPr>
            <a:endParaRPr lang="en-US" dirty="0" smtClean="0">
              <a:latin typeface="Times New Roman" pitchFamily="18" charset="0"/>
              <a:cs typeface="Times New Roman" pitchFamily="18" charset="0"/>
            </a:endParaRPr>
          </a:p>
          <a:p>
            <a:pPr algn="just">
              <a:lnSpc>
                <a:spcPct val="80000"/>
              </a:lnSpc>
            </a:pPr>
            <a:r>
              <a:rPr lang="en-US" dirty="0" smtClean="0">
                <a:latin typeface="Times New Roman" pitchFamily="18" charset="0"/>
                <a:cs typeface="Times New Roman" pitchFamily="18" charset="0"/>
              </a:rPr>
              <a:t>The issue is how to select effective regression test suite so that the number of tests does not grow too large and minimize the running cost of regression. There are many methods to select regression test suite. </a:t>
            </a:r>
          </a:p>
          <a:p>
            <a:pPr algn="just">
              <a:lnSpc>
                <a:spcPct val="80000"/>
              </a:lnSpc>
            </a:pPr>
            <a:endParaRPr lang="en-US" dirty="0" smtClean="0">
              <a:latin typeface="Times New Roman" pitchFamily="18" charset="0"/>
              <a:cs typeface="Times New Roman" pitchFamily="18" charset="0"/>
            </a:endParaRPr>
          </a:p>
          <a:p>
            <a:pPr algn="just">
              <a:lnSpc>
                <a:spcPct val="80000"/>
              </a:lnSpc>
            </a:pPr>
            <a:r>
              <a:rPr lang="en-US" dirty="0" smtClean="0">
                <a:latin typeface="Times New Roman" pitchFamily="18" charset="0"/>
                <a:cs typeface="Times New Roman" pitchFamily="18" charset="0"/>
              </a:rPr>
              <a:t>One of the effective method is:</a:t>
            </a:r>
          </a:p>
          <a:p>
            <a:pPr algn="just">
              <a:lnSpc>
                <a:spcPct val="80000"/>
              </a:lnSpc>
              <a:buFont typeface="Wingdings" pitchFamily="2" charset="2"/>
              <a:buNone/>
            </a:pPr>
            <a:endParaRPr lang="en-US" dirty="0" smtClean="0">
              <a:latin typeface="Times New Roman" pitchFamily="18" charset="0"/>
              <a:cs typeface="Times New Roman" pitchFamily="18" charset="0"/>
            </a:endParaRPr>
          </a:p>
          <a:p>
            <a:pPr algn="just">
              <a:lnSpc>
                <a:spcPct val="80000"/>
              </a:lnSpc>
              <a:buFont typeface="Wingdings" pitchFamily="2" charset="2"/>
              <a:buChar char="Ø"/>
            </a:pPr>
            <a:r>
              <a:rPr lang="en-US" dirty="0" smtClean="0">
                <a:latin typeface="Times New Roman" pitchFamily="18" charset="0"/>
                <a:cs typeface="Times New Roman" pitchFamily="18" charset="0"/>
              </a:rPr>
              <a:t> Categorize all functional tests base on functionality. From each category select the minimum number of tests to be rolled into regression suite. Selection should be base on:</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All tests which covers multiple functionalities</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 All tests which covers critical functionalities </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All Boundary value test cases </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 Some of positive test cases </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Some of negative test cases</a:t>
            </a:r>
          </a:p>
          <a:p>
            <a:pPr lvl="1" algn="just">
              <a:lnSpc>
                <a:spcPct val="80000"/>
              </a:lnSpc>
              <a:buFontTx/>
              <a:buChar char="•"/>
            </a:pPr>
            <a:endParaRPr lang="en-US" dirty="0" smtClean="0">
              <a:latin typeface="Times New Roman" pitchFamily="18" charset="0"/>
              <a:cs typeface="Times New Roman" pitchFamily="18" charset="0"/>
            </a:endParaRPr>
          </a:p>
          <a:p>
            <a:pPr eaLnBrk="1" hangingPunct="1"/>
            <a:r>
              <a:rPr lang="en-US" dirty="0" smtClean="0">
                <a:latin typeface="Arial" pitchFamily="34" charset="0"/>
              </a:rPr>
              <a:t>Maintaining the Test Suite:</a:t>
            </a:r>
          </a:p>
          <a:p>
            <a:pPr eaLnBrk="1" hangingPunct="1"/>
            <a:r>
              <a:rPr lang="en-US" dirty="0" smtClean="0">
                <a:latin typeface="Arial" pitchFamily="34" charset="0"/>
              </a:rPr>
              <a:t> </a:t>
            </a:r>
          </a:p>
          <a:p>
            <a:pPr lvl="1" algn="just">
              <a:lnSpc>
                <a:spcPct val="80000"/>
              </a:lnSpc>
              <a:buFontTx/>
              <a:buChar char="•"/>
            </a:pPr>
            <a:r>
              <a:rPr lang="en-US" dirty="0" smtClean="0">
                <a:latin typeface="Arial" pitchFamily="34" charset="0"/>
              </a:rPr>
              <a:t> </a:t>
            </a:r>
            <a:r>
              <a:rPr lang="en-US" dirty="0" smtClean="0">
                <a:latin typeface="Times New Roman" pitchFamily="18" charset="0"/>
                <a:cs typeface="Times New Roman" pitchFamily="18" charset="0"/>
              </a:rPr>
              <a:t>Be careful not to modify the test script in a manner that conflicts or causes an error in another test script.</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Ensure that testing of another requirement is not removed as a result of the change.  </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Evaluate test scripts regularly to ensure their reliability.</a:t>
            </a:r>
          </a:p>
          <a:p>
            <a:pPr eaLnBrk="1" hangingPunct="1"/>
            <a:endParaRPr lang="en-US" dirty="0" smtClean="0">
              <a:latin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F6169EFA-55CF-4146-9E08-FAE88AFDCD8B}" type="slidenum">
              <a:rPr lang="en-US" smtClean="0">
                <a:latin typeface="Arial" pitchFamily="34" charset="0"/>
              </a:rPr>
              <a:pPr/>
              <a:t>96</a:t>
            </a:fld>
            <a:endParaRPr lang="en-US" smtClean="0">
              <a:latin typeface="Arial" pitchFamily="3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pPr algn="just">
              <a:lnSpc>
                <a:spcPct val="80000"/>
              </a:lnSpc>
            </a:pPr>
            <a:r>
              <a:rPr lang="en-US" dirty="0" smtClean="0">
                <a:latin typeface="Arial" pitchFamily="34" charset="0"/>
              </a:rPr>
              <a:t>Selecting regression suite:</a:t>
            </a:r>
          </a:p>
          <a:p>
            <a:pPr algn="just">
              <a:lnSpc>
                <a:spcPct val="80000"/>
              </a:lnSpc>
            </a:pPr>
            <a:endParaRPr lang="en-US" dirty="0" smtClean="0">
              <a:latin typeface="Times New Roman" pitchFamily="18" charset="0"/>
              <a:cs typeface="Times New Roman" pitchFamily="18" charset="0"/>
            </a:endParaRPr>
          </a:p>
          <a:p>
            <a:pPr algn="just">
              <a:lnSpc>
                <a:spcPct val="80000"/>
              </a:lnSpc>
            </a:pPr>
            <a:r>
              <a:rPr lang="en-US" dirty="0" smtClean="0">
                <a:latin typeface="Times New Roman" pitchFamily="18" charset="0"/>
                <a:cs typeface="Times New Roman" pitchFamily="18" charset="0"/>
              </a:rPr>
              <a:t>The issue is how to select effective regression test suite so that the number of tests does not grow too large and minimize the running cost of regression. There are many methods to select regression test suite. </a:t>
            </a:r>
          </a:p>
          <a:p>
            <a:pPr algn="just">
              <a:lnSpc>
                <a:spcPct val="80000"/>
              </a:lnSpc>
            </a:pPr>
            <a:endParaRPr lang="en-US" dirty="0" smtClean="0">
              <a:latin typeface="Times New Roman" pitchFamily="18" charset="0"/>
              <a:cs typeface="Times New Roman" pitchFamily="18" charset="0"/>
            </a:endParaRPr>
          </a:p>
          <a:p>
            <a:pPr algn="just">
              <a:lnSpc>
                <a:spcPct val="80000"/>
              </a:lnSpc>
            </a:pPr>
            <a:r>
              <a:rPr lang="en-US" dirty="0" smtClean="0">
                <a:latin typeface="Times New Roman" pitchFamily="18" charset="0"/>
                <a:cs typeface="Times New Roman" pitchFamily="18" charset="0"/>
              </a:rPr>
              <a:t>One of the effective method is:</a:t>
            </a:r>
          </a:p>
          <a:p>
            <a:pPr algn="just">
              <a:lnSpc>
                <a:spcPct val="80000"/>
              </a:lnSpc>
              <a:buFont typeface="Wingdings" pitchFamily="2" charset="2"/>
              <a:buNone/>
            </a:pPr>
            <a:endParaRPr lang="en-US" dirty="0" smtClean="0">
              <a:latin typeface="Times New Roman" pitchFamily="18" charset="0"/>
              <a:cs typeface="Times New Roman" pitchFamily="18" charset="0"/>
            </a:endParaRPr>
          </a:p>
          <a:p>
            <a:pPr algn="just">
              <a:lnSpc>
                <a:spcPct val="80000"/>
              </a:lnSpc>
              <a:buFont typeface="Wingdings" pitchFamily="2" charset="2"/>
              <a:buChar char="Ø"/>
            </a:pPr>
            <a:r>
              <a:rPr lang="en-US" dirty="0" smtClean="0">
                <a:latin typeface="Times New Roman" pitchFamily="18" charset="0"/>
                <a:cs typeface="Times New Roman" pitchFamily="18" charset="0"/>
              </a:rPr>
              <a:t> Categorize all functional tests base on functionality. From each category select the minimum number of tests to be rolled into regression suite. Selection should be base on:</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All tests which covers multiple functionalities</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 All tests which covers critical functionalities </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All Boundary value test cases </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 Some of positive test cases </a:t>
            </a:r>
          </a:p>
          <a:p>
            <a:pPr lvl="1" algn="just">
              <a:lnSpc>
                <a:spcPct val="80000"/>
              </a:lnSpc>
            </a:pPr>
            <a:r>
              <a:rPr lang="en-US" dirty="0" smtClean="0">
                <a:latin typeface="Times New Roman" pitchFamily="18" charset="0"/>
                <a:cs typeface="Times New Roman" pitchFamily="18" charset="0"/>
              </a:rPr>
              <a:t> </a:t>
            </a:r>
          </a:p>
          <a:p>
            <a:pPr lvl="1" algn="just">
              <a:lnSpc>
                <a:spcPct val="80000"/>
              </a:lnSpc>
              <a:buFontTx/>
              <a:buChar char="•"/>
            </a:pPr>
            <a:r>
              <a:rPr lang="en-US" dirty="0" smtClean="0">
                <a:latin typeface="Times New Roman" pitchFamily="18" charset="0"/>
                <a:cs typeface="Times New Roman" pitchFamily="18" charset="0"/>
              </a:rPr>
              <a:t>Some of negative test cases</a:t>
            </a:r>
          </a:p>
          <a:p>
            <a:pPr lvl="1" algn="just">
              <a:lnSpc>
                <a:spcPct val="80000"/>
              </a:lnSpc>
              <a:buFontTx/>
              <a:buChar char="•"/>
            </a:pPr>
            <a:endParaRPr lang="en-US" dirty="0" smtClean="0">
              <a:latin typeface="Times New Roman" pitchFamily="18" charset="0"/>
              <a:cs typeface="Times New Roman" pitchFamily="18" charset="0"/>
            </a:endParaRPr>
          </a:p>
          <a:p>
            <a:pPr eaLnBrk="1" hangingPunct="1"/>
            <a:r>
              <a:rPr lang="en-US" dirty="0" smtClean="0">
                <a:latin typeface="Arial" pitchFamily="34" charset="0"/>
              </a:rPr>
              <a:t>Maintaining the Test Suite:</a:t>
            </a:r>
          </a:p>
          <a:p>
            <a:pPr eaLnBrk="1" hangingPunct="1"/>
            <a:r>
              <a:rPr lang="en-US" dirty="0" smtClean="0">
                <a:latin typeface="Arial" pitchFamily="34" charset="0"/>
              </a:rPr>
              <a:t> </a:t>
            </a:r>
          </a:p>
          <a:p>
            <a:pPr lvl="1" algn="just">
              <a:lnSpc>
                <a:spcPct val="80000"/>
              </a:lnSpc>
              <a:buFontTx/>
              <a:buChar char="•"/>
            </a:pPr>
            <a:r>
              <a:rPr lang="en-US" dirty="0" smtClean="0">
                <a:latin typeface="Arial" pitchFamily="34" charset="0"/>
              </a:rPr>
              <a:t> </a:t>
            </a:r>
            <a:r>
              <a:rPr lang="en-US" dirty="0" smtClean="0">
                <a:latin typeface="Times New Roman" pitchFamily="18" charset="0"/>
                <a:cs typeface="Times New Roman" pitchFamily="18" charset="0"/>
              </a:rPr>
              <a:t>Be careful not to modify the test script in a manner that conflicts or causes an error in another test script.</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Ensure that testing of another requirement is not removed as a result of the change.  </a:t>
            </a:r>
          </a:p>
          <a:p>
            <a:pPr lvl="1" algn="just">
              <a:lnSpc>
                <a:spcPct val="80000"/>
              </a:lnSpc>
            </a:pPr>
            <a:endParaRPr lang="en-US" dirty="0" smtClean="0">
              <a:latin typeface="Times New Roman" pitchFamily="18" charset="0"/>
              <a:cs typeface="Times New Roman" pitchFamily="18" charset="0"/>
            </a:endParaRPr>
          </a:p>
          <a:p>
            <a:pPr lvl="1" algn="just">
              <a:lnSpc>
                <a:spcPct val="80000"/>
              </a:lnSpc>
              <a:buFontTx/>
              <a:buChar char="•"/>
            </a:pPr>
            <a:r>
              <a:rPr lang="en-US" dirty="0" smtClean="0">
                <a:latin typeface="Times New Roman" pitchFamily="18" charset="0"/>
                <a:cs typeface="Times New Roman" pitchFamily="18" charset="0"/>
              </a:rPr>
              <a:t> Evaluate test scripts regularly to ensure their reliability.</a:t>
            </a:r>
          </a:p>
          <a:p>
            <a:pPr eaLnBrk="1" hangingPunct="1"/>
            <a:endParaRPr lang="en-US" dirty="0"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4BAD86A3-E75B-4F2C-B1D4-A5663B8C0C98}" type="slidenum">
              <a:rPr lang="en-US" smtClean="0">
                <a:latin typeface="Arial" pitchFamily="34" charset="0"/>
              </a:rPr>
              <a:pPr/>
              <a:t>97</a:t>
            </a:fld>
            <a:endParaRPr lang="en-US"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r>
              <a:rPr lang="en-US" smtClean="0">
                <a:latin typeface="Arial" pitchFamily="34" charset="0"/>
              </a:rPr>
              <a:t>Impact Analysis:</a:t>
            </a:r>
          </a:p>
          <a:p>
            <a:pPr eaLnBrk="1" hangingPunct="1"/>
            <a:endParaRPr lang="en-US" smtClean="0">
              <a:latin typeface="Arial" pitchFamily="34" charset="0"/>
            </a:endParaRPr>
          </a:p>
          <a:p>
            <a:pPr eaLnBrk="1" hangingPunct="1">
              <a:buFontTx/>
              <a:buChar char="•"/>
            </a:pPr>
            <a:r>
              <a:rPr lang="en-US" smtClean="0">
                <a:latin typeface="Arial" pitchFamily="34" charset="0"/>
              </a:rPr>
              <a:t> Suppose after completion of an application or module, if another module is to be added, then we need to test the new module as well as the impacted area which is affected by adding a new module. </a:t>
            </a:r>
          </a:p>
          <a:p>
            <a:pPr eaLnBrk="1" hangingPunct="1"/>
            <a:endParaRPr lang="en-US" smtClean="0">
              <a:latin typeface="Arial" pitchFamily="34" charset="0"/>
            </a:endParaRPr>
          </a:p>
          <a:p>
            <a:pPr eaLnBrk="1" hangingPunct="1">
              <a:buFontTx/>
              <a:buChar char="•"/>
            </a:pPr>
            <a:r>
              <a:rPr lang="en-US" smtClean="0">
                <a:latin typeface="Arial" pitchFamily="34" charset="0"/>
              </a:rPr>
              <a:t> The process of understanding the complete effect of a particular change in order to determine how this change will impact the testing process.</a:t>
            </a:r>
          </a:p>
          <a:p>
            <a:pPr eaLnBrk="1" hangingPunct="1"/>
            <a:endParaRPr lang="en-US" smtClean="0">
              <a:latin typeface="Arial" pitchFamily="34" charset="0"/>
            </a:endParaRPr>
          </a:p>
          <a:p>
            <a:pPr eaLnBrk="1" hangingPunct="1"/>
            <a:endParaRPr lang="en-US" smtClean="0">
              <a:latin typeface="Arial" pitchFamily="34" charset="0"/>
            </a:endParaRPr>
          </a:p>
          <a:p>
            <a:pPr eaLnBrk="1" hangingPunct="1"/>
            <a:r>
              <a:rPr lang="en-US" smtClean="0">
                <a:latin typeface="Arial" pitchFamily="34" charset="0"/>
              </a:rPr>
              <a:t>Impact analysis is required when:</a:t>
            </a:r>
          </a:p>
          <a:p>
            <a:pPr eaLnBrk="1" hangingPunct="1"/>
            <a:endParaRPr lang="en-US" smtClean="0">
              <a:latin typeface="Arial" pitchFamily="34" charset="0"/>
            </a:endParaRPr>
          </a:p>
          <a:p>
            <a:pPr eaLnBrk="1" hangingPunct="1">
              <a:buFontTx/>
              <a:buChar char="•"/>
            </a:pPr>
            <a:r>
              <a:rPr lang="en-US" smtClean="0">
                <a:latin typeface="Arial" pitchFamily="34" charset="0"/>
              </a:rPr>
              <a:t> Testing after Bug fixing</a:t>
            </a:r>
          </a:p>
          <a:p>
            <a:pPr eaLnBrk="1" hangingPunct="1"/>
            <a:endParaRPr lang="en-US" smtClean="0">
              <a:latin typeface="Arial" pitchFamily="34" charset="0"/>
            </a:endParaRPr>
          </a:p>
          <a:p>
            <a:pPr eaLnBrk="1" hangingPunct="1">
              <a:buFontTx/>
              <a:buChar char="•"/>
            </a:pPr>
            <a:r>
              <a:rPr lang="en-US" smtClean="0">
                <a:latin typeface="Arial" pitchFamily="34" charset="0"/>
              </a:rPr>
              <a:t> Change to the requirements</a:t>
            </a:r>
          </a:p>
          <a:p>
            <a:pPr eaLnBrk="1" hangingPunct="1"/>
            <a:endParaRPr lang="en-US" smtClean="0">
              <a:latin typeface="Arial" pitchFamily="34" charset="0"/>
            </a:endParaRPr>
          </a:p>
          <a:p>
            <a:pPr eaLnBrk="1" hangingPunct="1">
              <a:buFontTx/>
              <a:buChar char="•"/>
            </a:pPr>
            <a:r>
              <a:rPr lang="en-US" smtClean="0">
                <a:latin typeface="Arial" pitchFamily="34" charset="0"/>
              </a:rPr>
              <a:t> Change request is introduced to the product</a:t>
            </a:r>
          </a:p>
          <a:p>
            <a:pPr eaLnBrk="1" hangingPunct="1"/>
            <a:endParaRPr lang="en-US" smtClean="0">
              <a:latin typeface="Arial" pitchFamily="34" charset="0"/>
            </a:endParaRPr>
          </a:p>
          <a:p>
            <a:pPr eaLnBrk="1" hangingPunct="1">
              <a:buFontTx/>
              <a:buChar char="•"/>
            </a:pPr>
            <a:r>
              <a:rPr lang="en-US" smtClean="0">
                <a:latin typeface="Arial" pitchFamily="34" charset="0"/>
              </a:rPr>
              <a:t> Introducing a new module or functionality to an existing product under test</a:t>
            </a:r>
          </a:p>
          <a:p>
            <a:pPr eaLnBrk="1" hangingPunct="1"/>
            <a:endParaRPr lang="en-US" smtClean="0">
              <a:latin typeface="Arial" pitchFamily="34" charset="0"/>
            </a:endParaRPr>
          </a:p>
          <a:p>
            <a:pPr eaLnBrk="1" hangingPunct="1"/>
            <a:endParaRPr lang="en-US" smtClean="0">
              <a:latin typeface="Arial" pitchFamily="34" charset="0"/>
            </a:endParaRPr>
          </a:p>
          <a:p>
            <a:pPr eaLnBrk="1" hangingPunct="1"/>
            <a:endParaRPr lang="en-US"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82F928FB-C6F1-4019-8CF5-A8A6B0813DDC}" type="slidenum">
              <a:rPr lang="en-US" smtClean="0">
                <a:latin typeface="Arial" pitchFamily="34" charset="0"/>
              </a:rPr>
              <a:pPr/>
              <a:t>98</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pPr eaLnBrk="1" hangingPunct="1"/>
            <a:r>
              <a:rPr lang="en-US" smtClean="0">
                <a:latin typeface="Arial" pitchFamily="34" charset="0"/>
              </a:rPr>
              <a:t>Impact analysis answers the following questions:</a:t>
            </a:r>
          </a:p>
          <a:p>
            <a:pPr eaLnBrk="1" hangingPunct="1"/>
            <a:endParaRPr lang="en-US" smtClean="0">
              <a:latin typeface="Arial" pitchFamily="34" charset="0"/>
            </a:endParaRPr>
          </a:p>
          <a:p>
            <a:pPr eaLnBrk="1" hangingPunct="1">
              <a:buFontTx/>
              <a:buChar char="•"/>
            </a:pPr>
            <a:r>
              <a:rPr lang="en-US" smtClean="0">
                <a:latin typeface="Arial" pitchFamily="34" charset="0"/>
              </a:rPr>
              <a:t> What modules or functionalities are impacted by this change?</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Precisely how are these modules or functionalities impacted?</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What new test cases must be created to cover the new module or functionality?</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What new test cases must be created to cover interactions between the new and existing modules or functionalities?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Are there any test environment or other system requirements that must be dealt with in order to test this new module or functionality?</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Does the new module or functionality require changes to test processes?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Will new module or functionality require new test tools and/or training?</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How does this new module or functionality impact test estimations in terms of time and resources?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How does this new module or functionality impact our test closure or end date?</a:t>
            </a:r>
          </a:p>
          <a:p>
            <a:pPr eaLnBrk="1" hangingPunct="1"/>
            <a:endParaRPr lang="en-US" smtClean="0">
              <a:latin typeface="Arial" pitchFamily="34" charset="0"/>
            </a:endParaRPr>
          </a:p>
          <a:p>
            <a:pPr marL="0" lvl="1" eaLnBrk="1" hangingPunct="1">
              <a:buFontTx/>
              <a:buChar char="•"/>
            </a:pPr>
            <a:r>
              <a:rPr lang="en-US" smtClean="0">
                <a:latin typeface="Times New Roman" pitchFamily="18" charset="0"/>
                <a:cs typeface="Times New Roman" pitchFamily="18" charset="0"/>
              </a:rPr>
              <a:t> Does the Existing test cases need to be modified or reused?</a:t>
            </a:r>
            <a:endParaRPr lang="en-US"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7D6F9843-E2EA-43AD-8BD8-6AED62DF5B2B}" type="slidenum">
              <a:rPr lang="en-US" smtClean="0">
                <a:latin typeface="Arial" pitchFamily="34" charset="0"/>
              </a:rPr>
              <a:pPr/>
              <a:t>99</a:t>
            </a:fld>
            <a:endParaRPr lang="en-US" smtClean="0">
              <a:latin typeface="Arial" pitchFamily="34"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pPr eaLnBrk="1" hangingPunct="1"/>
            <a:r>
              <a:rPr lang="en-US" smtClean="0">
                <a:latin typeface="Arial" pitchFamily="34" charset="0"/>
              </a:rPr>
              <a:t>Impact analysis answers the following questions:</a:t>
            </a:r>
          </a:p>
          <a:p>
            <a:pPr eaLnBrk="1" hangingPunct="1"/>
            <a:endParaRPr lang="en-US" smtClean="0">
              <a:latin typeface="Arial" pitchFamily="34" charset="0"/>
            </a:endParaRPr>
          </a:p>
          <a:p>
            <a:pPr eaLnBrk="1" hangingPunct="1">
              <a:buFontTx/>
              <a:buChar char="•"/>
            </a:pPr>
            <a:r>
              <a:rPr lang="en-US" smtClean="0">
                <a:latin typeface="Arial" pitchFamily="34" charset="0"/>
              </a:rPr>
              <a:t> What modules or functionalities are impacted by this change?</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Precisely how are these modules or functionalities impacted?</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What new test cases must be created to cover the new module or functionality?</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What new test cases must be created to cover interactions between the new and existing modules or functionalities?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Are there any test environment or other system requirements that must be dealt with in order to test this new module or functionality?</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Does the new module or functionality require changes to test processes?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Will new module or functionality require new test tools and/or training?</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How does this new module or functionality impact test estimations in terms of time and resources?</a:t>
            </a:r>
          </a:p>
          <a:p>
            <a:pPr eaLnBrk="1" hangingPunct="1">
              <a:buFontTx/>
              <a:buChar char="•"/>
            </a:pPr>
            <a:endParaRPr lang="en-US" smtClean="0">
              <a:latin typeface="Arial" pitchFamily="34" charset="0"/>
            </a:endParaRPr>
          </a:p>
          <a:p>
            <a:pPr eaLnBrk="1" hangingPunct="1">
              <a:buFontTx/>
              <a:buChar char="•"/>
            </a:pPr>
            <a:r>
              <a:rPr lang="en-US" smtClean="0">
                <a:latin typeface="Arial" pitchFamily="34" charset="0"/>
              </a:rPr>
              <a:t> How does this new module or functionality impact our test closure or end date?</a:t>
            </a:r>
          </a:p>
          <a:p>
            <a:pPr eaLnBrk="1" hangingPunct="1"/>
            <a:endParaRPr lang="en-US" smtClean="0">
              <a:latin typeface="Arial" pitchFamily="34" charset="0"/>
            </a:endParaRPr>
          </a:p>
          <a:p>
            <a:pPr marL="0" lvl="1" eaLnBrk="1" hangingPunct="1">
              <a:buFontTx/>
              <a:buChar char="•"/>
            </a:pPr>
            <a:r>
              <a:rPr lang="en-US" smtClean="0">
                <a:latin typeface="Times New Roman" pitchFamily="18" charset="0"/>
                <a:cs typeface="Times New Roman" pitchFamily="18" charset="0"/>
              </a:rPr>
              <a:t> Does the Existing test cases need to be modified or reused?</a:t>
            </a:r>
            <a:endParaRPr lang="en-US" smtClean="0">
              <a:latin typeface="Arial" pitchFamily="34" charset="0"/>
            </a:endParaRPr>
          </a:p>
          <a:p>
            <a:pPr eaLnBrk="1" hangingPunct="1">
              <a:buFontTx/>
              <a:buChar char="•"/>
            </a:pPr>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pPr>
              <a:buFont typeface="Wingdings" pitchFamily="2" charset="2"/>
              <a:buNone/>
            </a:pPr>
            <a:r>
              <a:rPr lang="en-US" smtClean="0">
                <a:latin typeface="Times New Roman" pitchFamily="18" charset="0"/>
                <a:cs typeface="Times New Roman" pitchFamily="18" charset="0"/>
              </a:rPr>
              <a:t>Only real time scenarios like the last one would uncover such defects. Power of the test scenarios is the flexibility it gives to the tester to play various what-if scenarios and verify how the application behaves.</a:t>
            </a:r>
          </a:p>
          <a:p>
            <a:endParaRPr lang="en-US" smtClean="0">
              <a:latin typeface="Arial" pitchFamily="34" charset="0"/>
            </a:endParaRPr>
          </a:p>
        </p:txBody>
      </p:sp>
      <p:sp>
        <p:nvSpPr>
          <p:cNvPr id="151556" name="Slide Number Placeholder 3"/>
          <p:cNvSpPr>
            <a:spLocks noGrp="1"/>
          </p:cNvSpPr>
          <p:nvPr>
            <p:ph type="sldNum" sz="quarter" idx="5"/>
          </p:nvPr>
        </p:nvSpPr>
        <p:spPr>
          <a:noFill/>
        </p:spPr>
        <p:txBody>
          <a:bodyPr/>
          <a:lstStyle/>
          <a:p>
            <a:fld id="{BFAD8575-CCF3-4D65-8958-D39AEFD5AD6F}" type="slidenum">
              <a:rPr lang="en-US" smtClean="0">
                <a:latin typeface="Arial" pitchFamily="34" charset="0"/>
              </a:rPr>
              <a:pPr/>
              <a:t>11</a:t>
            </a:fld>
            <a:endParaRPr lang="en-US"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F449BE0-C92B-4828-BC5A-C7DDC2D32716}" type="slidenum">
              <a:rPr lang="en-US" smtClean="0">
                <a:latin typeface="Arial" pitchFamily="34" charset="0"/>
              </a:rPr>
              <a:pPr/>
              <a:t>100</a:t>
            </a:fld>
            <a:endParaRPr lang="en-US" smtClean="0">
              <a:latin typeface="Arial" pitchFamily="34"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algn="just">
              <a:lnSpc>
                <a:spcPct val="80000"/>
              </a:lnSpc>
            </a:pPr>
            <a:r>
              <a:rPr lang="en-US" smtClean="0">
                <a:latin typeface="Times New Roman" pitchFamily="18" charset="0"/>
                <a:cs typeface="Times New Roman" pitchFamily="18" charset="0"/>
              </a:rPr>
              <a:t>The following are the contents of the RTM:</a:t>
            </a:r>
          </a:p>
          <a:p>
            <a:pPr algn="just">
              <a:lnSpc>
                <a:spcPct val="80000"/>
              </a:lnSpc>
              <a:buFontTx/>
              <a:buChar char="•"/>
            </a:pPr>
            <a:endParaRPr lang="en-US" smtClean="0">
              <a:latin typeface="Times New Roman" pitchFamily="18" charset="0"/>
              <a:cs typeface="Times New Roman" pitchFamily="18" charset="0"/>
            </a:endParaRPr>
          </a:p>
          <a:p>
            <a:pPr lvl="1">
              <a:lnSpc>
                <a:spcPct val="80000"/>
              </a:lnSpc>
              <a:buFontTx/>
              <a:buChar char="•"/>
            </a:pPr>
            <a:r>
              <a:rPr lang="en-US" smtClean="0">
                <a:latin typeface="Times New Roman" pitchFamily="18" charset="0"/>
                <a:cs typeface="Times New Roman" pitchFamily="18" charset="0"/>
              </a:rPr>
              <a:t> Test Requirement</a:t>
            </a:r>
          </a:p>
          <a:p>
            <a:pPr lvl="1">
              <a:lnSpc>
                <a:spcPct val="80000"/>
              </a:lnSpc>
              <a:buFontTx/>
              <a:buChar char="•"/>
            </a:pPr>
            <a:r>
              <a:rPr lang="en-US" smtClean="0">
                <a:latin typeface="Times New Roman" pitchFamily="18" charset="0"/>
                <a:cs typeface="Times New Roman" pitchFamily="18" charset="0"/>
              </a:rPr>
              <a:t> Test Strategy</a:t>
            </a:r>
          </a:p>
          <a:p>
            <a:pPr lvl="1">
              <a:lnSpc>
                <a:spcPct val="80000"/>
              </a:lnSpc>
              <a:buFontTx/>
              <a:buChar char="•"/>
            </a:pPr>
            <a:r>
              <a:rPr lang="en-US" smtClean="0">
                <a:latin typeface="Times New Roman" pitchFamily="18" charset="0"/>
                <a:cs typeface="Times New Roman" pitchFamily="18" charset="0"/>
              </a:rPr>
              <a:t> Test Plan</a:t>
            </a:r>
          </a:p>
          <a:p>
            <a:pPr lvl="1">
              <a:lnSpc>
                <a:spcPct val="80000"/>
              </a:lnSpc>
              <a:buFontTx/>
              <a:buChar char="•"/>
            </a:pPr>
            <a:r>
              <a:rPr lang="en-US" smtClean="0">
                <a:latin typeface="Times New Roman" pitchFamily="18" charset="0"/>
                <a:cs typeface="Times New Roman" pitchFamily="18" charset="0"/>
              </a:rPr>
              <a:t> Test Scenarios</a:t>
            </a:r>
          </a:p>
          <a:p>
            <a:pPr lvl="1">
              <a:lnSpc>
                <a:spcPct val="80000"/>
              </a:lnSpc>
              <a:buFontTx/>
              <a:buChar char="•"/>
            </a:pPr>
            <a:r>
              <a:rPr lang="en-US" smtClean="0">
                <a:latin typeface="Times New Roman" pitchFamily="18" charset="0"/>
                <a:cs typeface="Times New Roman" pitchFamily="18" charset="0"/>
              </a:rPr>
              <a:t> Test Cases</a:t>
            </a:r>
          </a:p>
          <a:p>
            <a:pPr lvl="1">
              <a:lnSpc>
                <a:spcPct val="80000"/>
              </a:lnSpc>
              <a:buFontTx/>
              <a:buChar char="•"/>
            </a:pPr>
            <a:r>
              <a:rPr lang="en-US" smtClean="0">
                <a:latin typeface="Times New Roman" pitchFamily="18" charset="0"/>
                <a:cs typeface="Times New Roman" pitchFamily="18" charset="0"/>
              </a:rPr>
              <a:t> Test Logs / Defect Ids</a:t>
            </a:r>
            <a:endParaRPr lang="en-US"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9CF410DE-F820-4B9C-A5E3-C83B6562771E}" type="slidenum">
              <a:rPr lang="en-US" smtClean="0">
                <a:latin typeface="Arial" pitchFamily="34" charset="0"/>
              </a:rPr>
              <a:pPr/>
              <a:t>101</a:t>
            </a:fld>
            <a:endParaRPr lang="en-US" smtClean="0">
              <a:latin typeface="Arial" pitchFamily="34"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B9048833-72AE-4A64-8D5B-9150D614E39F}" type="slidenum">
              <a:rPr lang="en-US" smtClean="0">
                <a:latin typeface="Arial" pitchFamily="34" charset="0"/>
              </a:rPr>
              <a:pPr/>
              <a:t>102</a:t>
            </a:fld>
            <a:endParaRPr lang="en-US" smtClean="0">
              <a:latin typeface="Arial" pitchFamily="34"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6DA90D9A-35A6-4F0B-A093-B598D9604AC1}" type="slidenum">
              <a:rPr lang="en-US" smtClean="0">
                <a:latin typeface="Arial" pitchFamily="34" charset="0"/>
              </a:rPr>
              <a:pPr/>
              <a:t>103</a:t>
            </a:fld>
            <a:endParaRPr lang="en-US" smtClean="0">
              <a:latin typeface="Arial" pitchFamily="34"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AF22EA52-CC55-4330-9F7A-C59309D97A5F}" type="slidenum">
              <a:rPr lang="en-US" smtClean="0">
                <a:latin typeface="Arial" pitchFamily="34" charset="0"/>
              </a:rPr>
              <a:pPr/>
              <a:t>104</a:t>
            </a:fld>
            <a:endParaRPr lang="en-US" smtClean="0">
              <a:latin typeface="Arial" pitchFamily="34"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marL="228600" indent="-228600" eaLnBrk="1" hangingPunct="1">
              <a:buFontTx/>
              <a:buAutoNum type="arabicPeriod"/>
            </a:pPr>
            <a:endParaRPr lang="en-US" dirty="0"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34E88A39-7F63-4D4A-8D1C-64404B27C3DA}" type="slidenum">
              <a:rPr lang="en-US" smtClean="0">
                <a:latin typeface="Arial" pitchFamily="34" charset="0"/>
              </a:rPr>
              <a:pPr/>
              <a:t>105</a:t>
            </a:fld>
            <a:endParaRPr lang="en-US" smtClean="0">
              <a:latin typeface="Arial" pitchFamily="34"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r>
              <a:rPr lang="en-US" smtClean="0">
                <a:latin typeface="Arial" pitchFamily="34" charset="0"/>
              </a:rPr>
              <a:t>Preparing proper test data is part of the test setup. </a:t>
            </a:r>
          </a:p>
          <a:p>
            <a:pPr eaLnBrk="1" hangingPunct="1"/>
            <a:endParaRPr lang="en-US" smtClean="0">
              <a:latin typeface="Arial" pitchFamily="34" charset="0"/>
            </a:endParaRPr>
          </a:p>
          <a:p>
            <a:pPr eaLnBrk="1" hangingPunct="1"/>
            <a:r>
              <a:rPr lang="en-US" smtClean="0">
                <a:latin typeface="Arial" pitchFamily="34" charset="0"/>
              </a:rPr>
              <a:t>Generally testers call it as test bed preparation. In test bed all software and hardware requirements are set using the predefined data values.</a:t>
            </a:r>
          </a:p>
          <a:p>
            <a:pPr eaLnBrk="1" hangingPunct="1"/>
            <a:endParaRPr lang="en-US"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FA106106-63BB-4D77-8F8E-65F667EB1DBF}" type="slidenum">
              <a:rPr lang="en-US" smtClean="0">
                <a:latin typeface="Arial" pitchFamily="34" charset="0"/>
              </a:rPr>
              <a:pPr/>
              <a:t>106</a:t>
            </a:fld>
            <a:endParaRPr lang="en-US" smtClean="0">
              <a:latin typeface="Arial" pitchFamily="34"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pPr eaLnBrk="1" hangingPunct="1"/>
            <a:r>
              <a:rPr lang="en-US" smtClean="0">
                <a:latin typeface="Arial" pitchFamily="34" charset="0"/>
              </a:rPr>
              <a:t>If you don’t have the systematic approach for building test data while writing and executing test cases then there are chances of missing some important test cases.</a:t>
            </a:r>
          </a:p>
          <a:p>
            <a:pPr eaLnBrk="1" hangingPunct="1"/>
            <a:endParaRPr lang="en-US"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r>
              <a:rPr lang="en-US" smtClean="0">
                <a:latin typeface="Arial" pitchFamily="34" charset="0"/>
              </a:rPr>
              <a:t>Sometime it’s not possible to create complete new set of test data for each and every build. In such cases you can use standard production data. But remember to add/insert your own data sets in this available database. One good way to design test data is use the existing sample test data or testbed and append your new test case data each time you get same module for testing. This way you can build comprehensive data set.</a:t>
            </a:r>
          </a:p>
          <a:p>
            <a:endParaRPr lang="en-US" smtClean="0">
              <a:latin typeface="Arial" pitchFamily="34" charset="0"/>
            </a:endParaRPr>
          </a:p>
        </p:txBody>
      </p:sp>
      <p:sp>
        <p:nvSpPr>
          <p:cNvPr id="241668" name="Slide Number Placeholder 3"/>
          <p:cNvSpPr>
            <a:spLocks noGrp="1"/>
          </p:cNvSpPr>
          <p:nvPr>
            <p:ph type="sldNum" sz="quarter" idx="5"/>
          </p:nvPr>
        </p:nvSpPr>
        <p:spPr>
          <a:noFill/>
        </p:spPr>
        <p:txBody>
          <a:bodyPr/>
          <a:lstStyle/>
          <a:p>
            <a:fld id="{B1448056-F687-4C7B-9760-AEFFCA26EC1B}" type="slidenum">
              <a:rPr lang="en-US" smtClean="0">
                <a:latin typeface="Arial" pitchFamily="34" charset="0"/>
              </a:rPr>
              <a:pPr/>
              <a:t>107</a:t>
            </a:fld>
            <a:endParaRPr lang="en-US"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r>
              <a:rPr lang="en-US" smtClean="0">
                <a:latin typeface="Arial" pitchFamily="34" charset="0"/>
              </a:rPr>
              <a:t>Sometime it’s not possible to create complete new set of test data for each and every build. In such cases you can use standard production data. But remember to add/insert your own data sets in this available database. One good way to design test data is use the existing sample test data or testbed and append your new test case data each time you get same module for testing. This way you can build comprehensive data set.</a:t>
            </a:r>
          </a:p>
          <a:p>
            <a:endParaRPr lang="en-US" smtClean="0">
              <a:latin typeface="Arial" pitchFamily="34" charset="0"/>
            </a:endParaRPr>
          </a:p>
        </p:txBody>
      </p:sp>
      <p:sp>
        <p:nvSpPr>
          <p:cNvPr id="242692" name="Slide Number Placeholder 3"/>
          <p:cNvSpPr>
            <a:spLocks noGrp="1"/>
          </p:cNvSpPr>
          <p:nvPr>
            <p:ph type="sldNum" sz="quarter" idx="5"/>
          </p:nvPr>
        </p:nvSpPr>
        <p:spPr>
          <a:noFill/>
        </p:spPr>
        <p:txBody>
          <a:bodyPr/>
          <a:lstStyle/>
          <a:p>
            <a:fld id="{91A2D695-6561-420E-B88D-31BED78E0B62}" type="slidenum">
              <a:rPr lang="en-US" smtClean="0">
                <a:latin typeface="Arial" pitchFamily="34" charset="0"/>
              </a:rPr>
              <a:pPr/>
              <a:t>108</a:t>
            </a:fld>
            <a:endParaRPr lang="en-US"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r>
              <a:rPr lang="en-US" smtClean="0">
                <a:latin typeface="Arial" pitchFamily="34" charset="0"/>
              </a:rPr>
              <a:t>This way creating separate data sets for each test condition will ensure complete test coverage.</a:t>
            </a:r>
          </a:p>
        </p:txBody>
      </p:sp>
      <p:sp>
        <p:nvSpPr>
          <p:cNvPr id="243716" name="Slide Number Placeholder 3"/>
          <p:cNvSpPr>
            <a:spLocks noGrp="1"/>
          </p:cNvSpPr>
          <p:nvPr>
            <p:ph type="sldNum" sz="quarter" idx="5"/>
          </p:nvPr>
        </p:nvSpPr>
        <p:spPr>
          <a:noFill/>
        </p:spPr>
        <p:txBody>
          <a:bodyPr/>
          <a:lstStyle/>
          <a:p>
            <a:fld id="{333AAF94-3CE8-4A07-A7B1-2D4B35047C23}" type="slidenum">
              <a:rPr lang="en-US" smtClean="0">
                <a:latin typeface="Arial" pitchFamily="34" charset="0"/>
              </a:rPr>
              <a:pPr/>
              <a:t>109</a:t>
            </a:fld>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914400" y="5853113"/>
            <a:ext cx="8229600" cy="0"/>
          </a:xfrm>
          <a:prstGeom prst="line">
            <a:avLst/>
          </a:prstGeom>
          <a:noFill/>
          <a:ln w="12700" cap="rnd">
            <a:solidFill>
              <a:srgbClr val="C0C0C0"/>
            </a:solidFill>
            <a:prstDash val="sysDot"/>
            <a:round/>
            <a:headEnd/>
            <a:tailEnd/>
          </a:ln>
          <a:effectLst/>
        </p:spPr>
        <p:txBody>
          <a:bodyPr wrap="none" anchor="ctr"/>
          <a:lstStyle/>
          <a:p>
            <a:pPr>
              <a:defRPr/>
            </a:pPr>
            <a:endParaRPr lang="en-US" dirty="0"/>
          </a:p>
        </p:txBody>
      </p:sp>
      <p:sp>
        <p:nvSpPr>
          <p:cNvPr id="4" name="Line 3"/>
          <p:cNvSpPr>
            <a:spLocks noChangeShapeType="1"/>
          </p:cNvSpPr>
          <p:nvPr/>
        </p:nvSpPr>
        <p:spPr bwMode="auto">
          <a:xfrm>
            <a:off x="900113" y="2025650"/>
            <a:ext cx="0" cy="3810000"/>
          </a:xfrm>
          <a:prstGeom prst="line">
            <a:avLst/>
          </a:prstGeom>
          <a:noFill/>
          <a:ln w="12700" cap="rnd">
            <a:solidFill>
              <a:srgbClr val="C0C0C0"/>
            </a:solidFill>
            <a:prstDash val="sysDot"/>
            <a:round/>
            <a:headEnd/>
            <a:tailEnd/>
          </a:ln>
          <a:effectLst/>
        </p:spPr>
        <p:txBody>
          <a:bodyPr wrap="none" anchor="ctr"/>
          <a:lstStyle/>
          <a:p>
            <a:pPr>
              <a:defRPr/>
            </a:pPr>
            <a:endParaRPr lang="en-US" dirty="0"/>
          </a:p>
        </p:txBody>
      </p:sp>
      <p:sp>
        <p:nvSpPr>
          <p:cNvPr id="5" name="Rectangle 6"/>
          <p:cNvSpPr>
            <a:spLocks noChangeArrowheads="1"/>
          </p:cNvSpPr>
          <p:nvPr/>
        </p:nvSpPr>
        <p:spPr bwMode="auto">
          <a:xfrm>
            <a:off x="8915400" y="1905000"/>
            <a:ext cx="228600" cy="2209800"/>
          </a:xfrm>
          <a:prstGeom prst="rect">
            <a:avLst/>
          </a:prstGeom>
          <a:solidFill>
            <a:srgbClr val="2D9F01"/>
          </a:solidFill>
          <a:ln w="9525">
            <a:noFill/>
            <a:miter lim="800000"/>
            <a:headEnd/>
            <a:tailEnd/>
          </a:ln>
          <a:effectLst/>
        </p:spPr>
        <p:txBody>
          <a:bodyPr wrap="none" anchor="ctr"/>
          <a:lstStyle/>
          <a:p>
            <a:pPr>
              <a:defRPr/>
            </a:pPr>
            <a:endParaRPr lang="en-US" dirty="0"/>
          </a:p>
        </p:txBody>
      </p:sp>
      <p:sp>
        <p:nvSpPr>
          <p:cNvPr id="6" name="Rectangle 7"/>
          <p:cNvSpPr>
            <a:spLocks noChangeArrowheads="1"/>
          </p:cNvSpPr>
          <p:nvPr/>
        </p:nvSpPr>
        <p:spPr bwMode="auto">
          <a:xfrm>
            <a:off x="0" y="1905000"/>
            <a:ext cx="6096000" cy="2209800"/>
          </a:xfrm>
          <a:prstGeom prst="rect">
            <a:avLst/>
          </a:prstGeom>
          <a:solidFill>
            <a:srgbClr val="3188B4"/>
          </a:solidFill>
          <a:ln w="9525">
            <a:noFill/>
            <a:miter lim="800000"/>
            <a:headEnd/>
            <a:tailEnd/>
          </a:ln>
          <a:effectLst/>
        </p:spPr>
        <p:txBody>
          <a:bodyPr wrap="none" anchor="ctr"/>
          <a:lstStyle/>
          <a:p>
            <a:pPr>
              <a:defRPr/>
            </a:pPr>
            <a:endParaRPr lang="en-US" dirty="0"/>
          </a:p>
        </p:txBody>
      </p:sp>
      <p:sp>
        <p:nvSpPr>
          <p:cNvPr id="7" name="Rectangle 8"/>
          <p:cNvSpPr>
            <a:spLocks noChangeArrowheads="1"/>
          </p:cNvSpPr>
          <p:nvPr/>
        </p:nvSpPr>
        <p:spPr bwMode="auto">
          <a:xfrm>
            <a:off x="806450" y="6324600"/>
            <a:ext cx="4146550" cy="334963"/>
          </a:xfrm>
          <a:prstGeom prst="rect">
            <a:avLst/>
          </a:prstGeom>
          <a:noFill/>
          <a:ln w="9525">
            <a:noFill/>
            <a:miter lim="800000"/>
            <a:headEnd/>
            <a:tailEnd/>
          </a:ln>
          <a:effectLst/>
        </p:spPr>
        <p:txBody>
          <a:bodyPr/>
          <a:lstStyle/>
          <a:p>
            <a:pPr algn="l">
              <a:defRPr/>
            </a:pPr>
            <a:r>
              <a:rPr lang="en-US" sz="800" b="0" dirty="0">
                <a:solidFill>
                  <a:srgbClr val="505050"/>
                </a:solidFill>
              </a:rPr>
              <a:t>© 2007, Cognizant Technology Solutions. All Rights Reserved.</a:t>
            </a:r>
          </a:p>
          <a:p>
            <a:pPr algn="l">
              <a:defRPr/>
            </a:pPr>
            <a:r>
              <a:rPr lang="en-US" sz="800" b="0" dirty="0">
                <a:solidFill>
                  <a:srgbClr val="505050"/>
                </a:solidFill>
              </a:rPr>
              <a:t>The information contained herein is subject to change without notice.</a:t>
            </a:r>
            <a:endParaRPr lang="en-US" sz="900" b="0" dirty="0">
              <a:solidFill>
                <a:srgbClr val="505050"/>
              </a:solidFill>
            </a:endParaRPr>
          </a:p>
        </p:txBody>
      </p:sp>
      <p:pic>
        <p:nvPicPr>
          <p:cNvPr id="8" name="Picture 9" descr="Cognizant Logo_academy1"/>
          <p:cNvPicPr>
            <a:picLocks noChangeAspect="1" noChangeArrowheads="1"/>
          </p:cNvPicPr>
          <p:nvPr/>
        </p:nvPicPr>
        <p:blipFill>
          <a:blip r:embed="rId2" cstate="print"/>
          <a:srcRect/>
          <a:stretch>
            <a:fillRect/>
          </a:stretch>
        </p:blipFill>
        <p:spPr bwMode="auto">
          <a:xfrm>
            <a:off x="715963" y="615950"/>
            <a:ext cx="3957637" cy="814388"/>
          </a:xfrm>
          <a:prstGeom prst="rect">
            <a:avLst/>
          </a:prstGeom>
          <a:noFill/>
          <a:ln w="9525">
            <a:noFill/>
            <a:miter lim="800000"/>
            <a:headEnd/>
            <a:tailEnd/>
          </a:ln>
        </p:spPr>
      </p:pic>
      <p:pic>
        <p:nvPicPr>
          <p:cNvPr id="9" name="Picture 11" descr="cheetah33"/>
          <p:cNvPicPr>
            <a:picLocks noChangeAspect="1" noChangeArrowheads="1"/>
          </p:cNvPicPr>
          <p:nvPr userDrawn="1"/>
        </p:nvPicPr>
        <p:blipFill>
          <a:blip r:embed="rId3" cstate="print"/>
          <a:srcRect/>
          <a:stretch>
            <a:fillRect/>
          </a:stretch>
        </p:blipFill>
        <p:spPr bwMode="auto">
          <a:xfrm>
            <a:off x="4945063" y="1793875"/>
            <a:ext cx="3919537" cy="2325688"/>
          </a:xfrm>
          <a:prstGeom prst="rect">
            <a:avLst/>
          </a:prstGeom>
          <a:noFill/>
          <a:ln w="9525">
            <a:noFill/>
            <a:miter lim="800000"/>
            <a:headEnd/>
            <a:tailEnd/>
          </a:ln>
        </p:spPr>
      </p:pic>
      <p:pic>
        <p:nvPicPr>
          <p:cNvPr id="10" name="Picture 12" descr="academy1"/>
          <p:cNvPicPr>
            <a:picLocks noChangeAspect="1" noChangeArrowheads="1"/>
          </p:cNvPicPr>
          <p:nvPr userDrawn="1"/>
        </p:nvPicPr>
        <p:blipFill>
          <a:blip r:embed="rId4" cstate="print"/>
          <a:srcRect/>
          <a:stretch>
            <a:fillRect/>
          </a:stretch>
        </p:blipFill>
        <p:spPr bwMode="auto">
          <a:xfrm>
            <a:off x="4672013" y="6337300"/>
            <a:ext cx="1344612" cy="411163"/>
          </a:xfrm>
          <a:prstGeom prst="rect">
            <a:avLst/>
          </a:prstGeom>
          <a:noFill/>
          <a:ln w="9525">
            <a:noFill/>
            <a:miter lim="800000"/>
            <a:headEnd/>
            <a:tailEnd/>
          </a:ln>
        </p:spPr>
      </p:pic>
      <p:sp>
        <p:nvSpPr>
          <p:cNvPr id="11" name="Line 13"/>
          <p:cNvSpPr>
            <a:spLocks noChangeShapeType="1"/>
          </p:cNvSpPr>
          <p:nvPr userDrawn="1"/>
        </p:nvSpPr>
        <p:spPr bwMode="auto">
          <a:xfrm flipV="1">
            <a:off x="4562475" y="6324600"/>
            <a:ext cx="0" cy="533400"/>
          </a:xfrm>
          <a:prstGeom prst="line">
            <a:avLst/>
          </a:prstGeom>
          <a:noFill/>
          <a:ln w="9525">
            <a:solidFill>
              <a:schemeClr val="bg2"/>
            </a:solidFill>
            <a:round/>
            <a:headEnd/>
            <a:tailEnd/>
          </a:ln>
          <a:effectLst/>
        </p:spPr>
        <p:txBody>
          <a:bodyPr wrap="none" anchor="ctr"/>
          <a:lstStyle/>
          <a:p>
            <a:pPr>
              <a:defRPr/>
            </a:pPr>
            <a:endParaRPr lang="en-US" dirty="0"/>
          </a:p>
        </p:txBody>
      </p:sp>
      <p:sp>
        <p:nvSpPr>
          <p:cNvPr id="699402" name="Rectangle 10"/>
          <p:cNvSpPr>
            <a:spLocks noGrp="1" noChangeArrowheads="1"/>
          </p:cNvSpPr>
          <p:nvPr>
            <p:ph type="subTitle" sz="quarter" idx="1"/>
          </p:nvPr>
        </p:nvSpPr>
        <p:spPr>
          <a:xfrm>
            <a:off x="0" y="2057400"/>
            <a:ext cx="4876800" cy="1752600"/>
          </a:xfrm>
        </p:spPr>
        <p:txBody>
          <a:bodyPr anchor="b"/>
          <a:lstStyle>
            <a:lvl1pPr marL="0" indent="0">
              <a:buFont typeface="Wingdings" pitchFamily="2" charset="2"/>
              <a:buNone/>
              <a:defRPr sz="3200">
                <a:solidFill>
                  <a:schemeClr val="bg1"/>
                </a:solidFill>
              </a:defRPr>
            </a:lvl1pPr>
          </a:lstStyle>
          <a:p>
            <a:r>
              <a:rPr lang="en-US"/>
              <a:t>Click to edit Master subtitle style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E33020F7-62EC-481F-9E3C-EF0E36912145}" type="slidenum">
              <a:rPr lang="en-US"/>
              <a:pPr>
                <a:defRPr/>
              </a:pPr>
              <a:t>‹#›</a:t>
            </a:fld>
            <a:endParaRPr lang="en-US" dirty="0"/>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49238"/>
            <a:ext cx="1971675" cy="5846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9913" y="249238"/>
            <a:ext cx="5764212" cy="5846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40F40E55-2BEE-4014-8716-2A84CCFF15B8}" type="slidenum">
              <a:rPr lang="en-US"/>
              <a:pPr>
                <a:defRPr/>
              </a:pPr>
              <a:t>‹#›</a:t>
            </a:fld>
            <a:endParaRPr lang="en-US" dirty="0"/>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69913" y="249238"/>
            <a:ext cx="74676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219200"/>
            <a:ext cx="7772400" cy="48768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2413DE41-57A2-4EDC-85ED-5DBCEA801604}" type="slidenum">
              <a:rPr lang="en-US"/>
              <a:pPr>
                <a:defRPr/>
              </a:pPr>
              <a:t>‹#›</a:t>
            </a:fld>
            <a:endParaRPr lang="en-US" dirty="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2E12617-8D9B-45C4-A154-BA2E83479F1C}" type="slidenum">
              <a:rPr lang="en-US"/>
              <a:pPr>
                <a:defRPr/>
              </a:pPr>
              <a:t>‹#›</a:t>
            </a:fld>
            <a:endParaRPr lang="en-US"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856DF975-B9E2-493F-BD08-830CDE38E018}" type="slidenum">
              <a:rPr lang="en-US"/>
              <a:pPr>
                <a:defRPr/>
              </a:pPr>
              <a:t>‹#›</a:t>
            </a:fld>
            <a:endParaRPr lang="en-US" dirty="0"/>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B741819C-21C5-4ABD-A7E8-5413A926E628}" type="slidenum">
              <a:rPr lang="en-US"/>
              <a:pPr>
                <a:defRPr/>
              </a:pPr>
              <a:t>‹#›</a:t>
            </a:fld>
            <a:endParaRPr lang="en-US" dirty="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2EB637ED-E881-431A-8E2F-A41D0B0FBA23}" type="slidenum">
              <a:rPr lang="en-US"/>
              <a:pPr>
                <a:defRPr/>
              </a:pPr>
              <a:t>‹#›</a:t>
            </a:fld>
            <a:endParaRPr lang="en-US" dirty="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FEB8011A-4485-4287-9394-9E014BD2D82E}" type="slidenum">
              <a:rPr lang="en-US"/>
              <a:pPr>
                <a:defRPr/>
              </a:pPr>
              <a:t>‹#›</a:t>
            </a:fld>
            <a:endParaRPr lang="en-US" dirty="0"/>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EFAC3A8A-1EFE-4EF1-A8ED-CAFE0057AFC2}" type="slidenum">
              <a:rPr lang="en-US"/>
              <a:pPr>
                <a:defRPr/>
              </a:pPr>
              <a:t>‹#›</a:t>
            </a:fld>
            <a:endParaRPr lang="en-US" dirty="0"/>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F001B23-7B2E-4A34-A8FA-B2C85321A680}" type="slidenum">
              <a:rPr lang="en-US"/>
              <a:pPr>
                <a:defRPr/>
              </a:pPr>
              <a:t>‹#›</a:t>
            </a:fld>
            <a:endParaRPr lang="en-US" dirty="0"/>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AB8A55DB-1A26-48D8-A0F0-2F640873B840}" type="slidenum">
              <a:rPr lang="en-US"/>
              <a:pPr>
                <a:defRPr/>
              </a:pPr>
              <a:t>‹#›</a:t>
            </a:fld>
            <a:endParaRPr lang="en-US" dirty="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69913" y="249238"/>
            <a:ext cx="7467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219200"/>
            <a:ext cx="7772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8372" name="Rectangle 4"/>
          <p:cNvSpPr>
            <a:spLocks noGrp="1" noChangeArrowheads="1"/>
          </p:cNvSpPr>
          <p:nvPr>
            <p:ph type="sldNum" sz="quarter" idx="4"/>
          </p:nvPr>
        </p:nvSpPr>
        <p:spPr bwMode="auto">
          <a:xfrm>
            <a:off x="8743950" y="6578600"/>
            <a:ext cx="3683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b="0">
                <a:solidFill>
                  <a:srgbClr val="DF7A1C"/>
                </a:solidFill>
              </a:defRPr>
            </a:lvl1pPr>
          </a:lstStyle>
          <a:p>
            <a:pPr>
              <a:defRPr/>
            </a:pPr>
            <a:fld id="{AD42E9FF-E6CB-4228-87BE-5581C71C3131}" type="slidenum">
              <a:rPr lang="en-US"/>
              <a:pPr>
                <a:defRPr/>
              </a:pPr>
              <a:t>‹#›</a:t>
            </a:fld>
            <a:endParaRPr lang="en-US" dirty="0"/>
          </a:p>
        </p:txBody>
      </p:sp>
      <p:sp>
        <p:nvSpPr>
          <p:cNvPr id="698373" name="Line 5"/>
          <p:cNvSpPr>
            <a:spLocks noChangeShapeType="1"/>
          </p:cNvSpPr>
          <p:nvPr/>
        </p:nvSpPr>
        <p:spPr bwMode="auto">
          <a:xfrm flipV="1">
            <a:off x="8699500" y="6508750"/>
            <a:ext cx="0" cy="349250"/>
          </a:xfrm>
          <a:prstGeom prst="line">
            <a:avLst/>
          </a:prstGeom>
          <a:noFill/>
          <a:ln w="12700">
            <a:solidFill>
              <a:srgbClr val="3188B4"/>
            </a:solidFill>
            <a:round/>
            <a:headEnd/>
            <a:tailEnd/>
          </a:ln>
          <a:effectLst/>
        </p:spPr>
        <p:txBody>
          <a:bodyPr wrap="none" anchor="ctr"/>
          <a:lstStyle/>
          <a:p>
            <a:pPr>
              <a:defRPr/>
            </a:pPr>
            <a:endParaRPr lang="en-US" dirty="0"/>
          </a:p>
        </p:txBody>
      </p:sp>
      <p:sp>
        <p:nvSpPr>
          <p:cNvPr id="698375" name="Line 7"/>
          <p:cNvSpPr>
            <a:spLocks noChangeShapeType="1"/>
          </p:cNvSpPr>
          <p:nvPr/>
        </p:nvSpPr>
        <p:spPr bwMode="auto">
          <a:xfrm>
            <a:off x="481013" y="1038225"/>
            <a:ext cx="8534400" cy="0"/>
          </a:xfrm>
          <a:prstGeom prst="line">
            <a:avLst/>
          </a:prstGeom>
          <a:noFill/>
          <a:ln w="12700" cap="rnd">
            <a:solidFill>
              <a:srgbClr val="C0C0C0"/>
            </a:solidFill>
            <a:prstDash val="sysDot"/>
            <a:round/>
            <a:headEnd/>
            <a:tailEnd/>
          </a:ln>
          <a:effectLst/>
        </p:spPr>
        <p:txBody>
          <a:bodyPr wrap="none" anchor="ctr"/>
          <a:lstStyle/>
          <a:p>
            <a:pPr>
              <a:defRPr/>
            </a:pPr>
            <a:endParaRPr lang="en-US" dirty="0"/>
          </a:p>
        </p:txBody>
      </p:sp>
      <p:sp>
        <p:nvSpPr>
          <p:cNvPr id="698376" name="Line 8"/>
          <p:cNvSpPr>
            <a:spLocks noChangeShapeType="1"/>
          </p:cNvSpPr>
          <p:nvPr/>
        </p:nvSpPr>
        <p:spPr bwMode="auto">
          <a:xfrm>
            <a:off x="457200" y="1038225"/>
            <a:ext cx="0" cy="5029200"/>
          </a:xfrm>
          <a:prstGeom prst="line">
            <a:avLst/>
          </a:prstGeom>
          <a:noFill/>
          <a:ln w="12700" cap="rnd">
            <a:solidFill>
              <a:srgbClr val="C0C0C0"/>
            </a:solidFill>
            <a:prstDash val="sysDot"/>
            <a:round/>
            <a:headEnd/>
            <a:tailEnd/>
          </a:ln>
          <a:effectLst/>
        </p:spPr>
        <p:txBody>
          <a:bodyPr wrap="none" anchor="ctr"/>
          <a:lstStyle/>
          <a:p>
            <a:pPr>
              <a:defRPr/>
            </a:pPr>
            <a:endParaRPr lang="en-US" dirty="0"/>
          </a:p>
        </p:txBody>
      </p:sp>
      <p:sp>
        <p:nvSpPr>
          <p:cNvPr id="698377" name="Rectangle 9"/>
          <p:cNvSpPr>
            <a:spLocks noChangeArrowheads="1"/>
          </p:cNvSpPr>
          <p:nvPr/>
        </p:nvSpPr>
        <p:spPr bwMode="auto">
          <a:xfrm>
            <a:off x="0" y="1028700"/>
            <a:ext cx="152400" cy="5027613"/>
          </a:xfrm>
          <a:prstGeom prst="rect">
            <a:avLst/>
          </a:prstGeom>
          <a:solidFill>
            <a:srgbClr val="3188B4"/>
          </a:solidFill>
          <a:ln w="9525">
            <a:noFill/>
            <a:miter lim="800000"/>
            <a:headEnd/>
            <a:tailEnd/>
          </a:ln>
          <a:effectLst/>
        </p:spPr>
        <p:txBody>
          <a:bodyPr wrap="none" anchor="ctr"/>
          <a:lstStyle/>
          <a:p>
            <a:pPr>
              <a:defRPr/>
            </a:pPr>
            <a:endParaRPr lang="en-US" dirty="0"/>
          </a:p>
        </p:txBody>
      </p:sp>
      <p:sp>
        <p:nvSpPr>
          <p:cNvPr id="698378" name="Rectangle 10"/>
          <p:cNvSpPr>
            <a:spLocks noChangeArrowheads="1"/>
          </p:cNvSpPr>
          <p:nvPr/>
        </p:nvSpPr>
        <p:spPr bwMode="auto">
          <a:xfrm>
            <a:off x="8915400" y="0"/>
            <a:ext cx="228600" cy="1046163"/>
          </a:xfrm>
          <a:prstGeom prst="rect">
            <a:avLst/>
          </a:prstGeom>
          <a:solidFill>
            <a:srgbClr val="2D9E01"/>
          </a:solidFill>
          <a:ln w="9525">
            <a:noFill/>
            <a:miter lim="800000"/>
            <a:headEnd/>
            <a:tailEnd/>
          </a:ln>
          <a:effectLst/>
        </p:spPr>
        <p:txBody>
          <a:bodyPr wrap="none" anchor="ctr"/>
          <a:lstStyle/>
          <a:p>
            <a:pPr>
              <a:defRPr/>
            </a:pPr>
            <a:endParaRPr lang="en-US" dirty="0"/>
          </a:p>
        </p:txBody>
      </p:sp>
      <p:pic>
        <p:nvPicPr>
          <p:cNvPr id="1034" name="Picture 12" descr="Cognizant Logo_academy1"/>
          <p:cNvPicPr>
            <a:picLocks noChangeAspect="1" noChangeArrowheads="1"/>
          </p:cNvPicPr>
          <p:nvPr/>
        </p:nvPicPr>
        <p:blipFill>
          <a:blip r:embed="rId14" cstate="print"/>
          <a:srcRect/>
          <a:stretch>
            <a:fillRect/>
          </a:stretch>
        </p:blipFill>
        <p:spPr bwMode="auto">
          <a:xfrm>
            <a:off x="415925" y="6251575"/>
            <a:ext cx="2346325" cy="482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50"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transition>
    <p:wipe dir="r"/>
  </p:transition>
  <p:timing>
    <p:tnLst>
      <p:par>
        <p:cTn id="1" dur="indefinite" restart="never" nodeType="tmRoot"/>
      </p:par>
    </p:tnLst>
  </p:timing>
  <p:hf hdr="0" ftr="0" dt="0"/>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Verdana" pitchFamily="34" charset="0"/>
        </a:defRPr>
      </a:lvl2pPr>
      <a:lvl3pPr algn="l" rtl="0" eaLnBrk="0" fontAlgn="base" hangingPunct="0">
        <a:spcBef>
          <a:spcPct val="0"/>
        </a:spcBef>
        <a:spcAft>
          <a:spcPct val="0"/>
        </a:spcAft>
        <a:defRPr sz="3200">
          <a:solidFill>
            <a:schemeClr val="tx1"/>
          </a:solidFill>
          <a:latin typeface="Verdana" pitchFamily="34" charset="0"/>
        </a:defRPr>
      </a:lvl3pPr>
      <a:lvl4pPr algn="l" rtl="0" eaLnBrk="0" fontAlgn="base" hangingPunct="0">
        <a:spcBef>
          <a:spcPct val="0"/>
        </a:spcBef>
        <a:spcAft>
          <a:spcPct val="0"/>
        </a:spcAft>
        <a:defRPr sz="3200">
          <a:solidFill>
            <a:schemeClr val="tx1"/>
          </a:solidFill>
          <a:latin typeface="Verdana" pitchFamily="34" charset="0"/>
        </a:defRPr>
      </a:lvl4pPr>
      <a:lvl5pPr algn="l" rtl="0" eaLnBrk="0" fontAlgn="base" hangingPunct="0">
        <a:spcBef>
          <a:spcPct val="0"/>
        </a:spcBef>
        <a:spcAft>
          <a:spcPct val="0"/>
        </a:spcAft>
        <a:defRPr sz="3200">
          <a:solidFill>
            <a:schemeClr val="tx1"/>
          </a:solidFill>
          <a:latin typeface="Verdana" pitchFamily="34" charset="0"/>
        </a:defRPr>
      </a:lvl5pPr>
      <a:lvl6pPr marL="457200" algn="l" rtl="0" fontAlgn="base">
        <a:spcBef>
          <a:spcPct val="0"/>
        </a:spcBef>
        <a:spcAft>
          <a:spcPct val="0"/>
        </a:spcAft>
        <a:defRPr sz="3200">
          <a:solidFill>
            <a:schemeClr val="tx1"/>
          </a:solidFill>
          <a:latin typeface="Verdana" pitchFamily="34" charset="0"/>
        </a:defRPr>
      </a:lvl6pPr>
      <a:lvl7pPr marL="914400" algn="l" rtl="0" fontAlgn="base">
        <a:spcBef>
          <a:spcPct val="0"/>
        </a:spcBef>
        <a:spcAft>
          <a:spcPct val="0"/>
        </a:spcAft>
        <a:defRPr sz="3200">
          <a:solidFill>
            <a:schemeClr val="tx1"/>
          </a:solidFill>
          <a:latin typeface="Verdana" pitchFamily="34" charset="0"/>
        </a:defRPr>
      </a:lvl7pPr>
      <a:lvl8pPr marL="1371600" algn="l" rtl="0" fontAlgn="base">
        <a:spcBef>
          <a:spcPct val="0"/>
        </a:spcBef>
        <a:spcAft>
          <a:spcPct val="0"/>
        </a:spcAft>
        <a:defRPr sz="3200">
          <a:solidFill>
            <a:schemeClr val="tx1"/>
          </a:solidFill>
          <a:latin typeface="Verdana" pitchFamily="34" charset="0"/>
        </a:defRPr>
      </a:lvl8pPr>
      <a:lvl9pPr marL="1828800" algn="l" rtl="0" fontAlgn="base">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DF7A1C"/>
        </a:buClr>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hyperlink" Target="http://www.qualityworld.com/" TargetMode="External"/><Relationship Id="rId5" Type="http://schemas.openxmlformats.org/officeDocument/2006/relationships/hyperlink" Target="http://www.softwareqatest.com/" TargetMode="External"/><Relationship Id="rId4" Type="http://schemas.openxmlformats.org/officeDocument/2006/relationships/hyperlink" Target="http://www.qai.com/"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3" name="Text Box 5"/>
          <p:cNvSpPr txBox="1">
            <a:spLocks noChangeArrowheads="1"/>
          </p:cNvSpPr>
          <p:nvPr/>
        </p:nvSpPr>
        <p:spPr bwMode="auto">
          <a:xfrm>
            <a:off x="7315200" y="6415088"/>
            <a:ext cx="1752600" cy="366712"/>
          </a:xfrm>
          <a:prstGeom prst="rect">
            <a:avLst/>
          </a:prstGeom>
          <a:noFill/>
          <a:ln w="9525">
            <a:noFill/>
            <a:miter lim="800000"/>
            <a:headEnd/>
            <a:tailEnd/>
          </a:ln>
          <a:effectLst/>
        </p:spPr>
        <p:txBody>
          <a:bodyPr>
            <a:spAutoFit/>
          </a:bodyPr>
          <a:lstStyle/>
          <a:p>
            <a:pPr algn="r">
              <a:spcBef>
                <a:spcPct val="50000"/>
              </a:spcBef>
              <a:defRPr/>
            </a:pPr>
            <a:r>
              <a:rPr lang="en-US" sz="1800" dirty="0">
                <a:effectLst>
                  <a:outerShdw blurRad="38100" dist="38100" dir="2700000" algn="tl">
                    <a:srgbClr val="C0C0C0"/>
                  </a:outerShdw>
                </a:effectLst>
                <a:latin typeface="Arial" charset="0"/>
              </a:rPr>
              <a:t>C3: Protected</a:t>
            </a:r>
          </a:p>
        </p:txBody>
      </p:sp>
      <p:sp>
        <p:nvSpPr>
          <p:cNvPr id="3075" name="Rectangle 15"/>
          <p:cNvSpPr>
            <a:spLocks noGrp="1" noChangeArrowheads="1"/>
          </p:cNvSpPr>
          <p:nvPr>
            <p:ph type="subTitle" idx="1"/>
          </p:nvPr>
        </p:nvSpPr>
        <p:spPr/>
        <p:txBody>
          <a:bodyPr/>
          <a:lstStyle/>
          <a:p>
            <a:pPr eaLnBrk="1" hangingPunct="1">
              <a:lnSpc>
                <a:spcPct val="90000"/>
              </a:lnSpc>
            </a:pPr>
            <a:r>
              <a:rPr lang="en-US" sz="2000" b="1" dirty="0" smtClean="0"/>
              <a:t>Fundamentals of Test Design</a:t>
            </a:r>
          </a:p>
          <a:p>
            <a:pPr eaLnBrk="1" hangingPunct="1">
              <a:lnSpc>
                <a:spcPct val="90000"/>
              </a:lnSpc>
            </a:pPr>
            <a:r>
              <a:rPr lang="en-US" sz="2000" b="1" dirty="0" smtClean="0"/>
              <a:t>Intermediate</a:t>
            </a:r>
          </a:p>
        </p:txBody>
      </p:sp>
      <p:sp>
        <p:nvSpPr>
          <p:cNvPr id="3076" name="Rectangle 15"/>
          <p:cNvSpPr txBox="1">
            <a:spLocks noChangeArrowheads="1"/>
          </p:cNvSpPr>
          <p:nvPr/>
        </p:nvSpPr>
        <p:spPr bwMode="auto">
          <a:xfrm>
            <a:off x="990600" y="5181600"/>
            <a:ext cx="4876800" cy="533400"/>
          </a:xfrm>
          <a:prstGeom prst="rect">
            <a:avLst/>
          </a:prstGeom>
          <a:noFill/>
          <a:ln w="9525">
            <a:noFill/>
            <a:miter lim="800000"/>
            <a:headEnd/>
            <a:tailEnd/>
          </a:ln>
        </p:spPr>
        <p:txBody>
          <a:bodyPr anchor="b"/>
          <a:lstStyle/>
          <a:p>
            <a:pPr algn="l" eaLnBrk="1" hangingPunct="1">
              <a:lnSpc>
                <a:spcPct val="90000"/>
              </a:lnSpc>
              <a:spcBef>
                <a:spcPct val="20000"/>
              </a:spcBef>
              <a:buClr>
                <a:schemeClr val="tx1"/>
              </a:buClr>
              <a:buFont typeface="Wingdings" pitchFamily="2" charset="2"/>
              <a:buNone/>
            </a:pPr>
            <a:r>
              <a:rPr lang="en-US" sz="1600" dirty="0"/>
              <a:t>Session </a:t>
            </a:r>
            <a:r>
              <a:rPr lang="en-US" sz="1600" dirty="0" smtClean="0"/>
              <a:t>1: Fundamentals of Test Design</a:t>
            </a:r>
            <a:endParaRPr lang="en-US" sz="1400" b="0" dirty="0"/>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Why Test Scenarios?</a:t>
            </a:r>
          </a:p>
        </p:txBody>
      </p:sp>
      <p:sp>
        <p:nvSpPr>
          <p:cNvPr id="14339" name="Content Placeholder 2"/>
          <p:cNvSpPr>
            <a:spLocks noGrp="1"/>
          </p:cNvSpPr>
          <p:nvPr>
            <p:ph idx="1"/>
          </p:nvPr>
        </p:nvSpPr>
        <p:spPr>
          <a:xfrm>
            <a:off x="685800" y="1216025"/>
            <a:ext cx="7772400" cy="4876800"/>
          </a:xfrm>
        </p:spPr>
        <p:txBody>
          <a:bodyPr/>
          <a:lstStyle/>
          <a:p>
            <a:r>
              <a:rPr lang="en-US" sz="2000" dirty="0" smtClean="0">
                <a:cs typeface="Times New Roman" pitchFamily="18" charset="0"/>
              </a:rPr>
              <a:t>Test scenarios perform the following functions:</a:t>
            </a:r>
          </a:p>
          <a:p>
            <a:pPr lvl="1" eaLnBrk="1" hangingPunct="1">
              <a:buFont typeface="Verdana" pitchFamily="34" charset="0"/>
              <a:buChar char="»"/>
            </a:pPr>
            <a:r>
              <a:rPr lang="en-US" dirty="0" smtClean="0">
                <a:ea typeface="+mn-ea"/>
                <a:cs typeface="Times New Roman" pitchFamily="18" charset="0"/>
              </a:rPr>
              <a:t>Bridge Requirement Analysis and Test Development</a:t>
            </a:r>
          </a:p>
          <a:p>
            <a:pPr lvl="1" eaLnBrk="1" hangingPunct="1">
              <a:buFont typeface="Verdana" pitchFamily="34" charset="0"/>
              <a:buChar char="»"/>
            </a:pPr>
            <a:r>
              <a:rPr lang="en-US" dirty="0" smtClean="0">
                <a:ea typeface="+mn-ea"/>
                <a:cs typeface="Times New Roman" pitchFamily="18" charset="0"/>
              </a:rPr>
              <a:t>Ease the process of understanding the product or application under test</a:t>
            </a:r>
          </a:p>
          <a:p>
            <a:pPr lvl="1" eaLnBrk="1" hangingPunct="1">
              <a:buFont typeface="Verdana" pitchFamily="34" charset="0"/>
              <a:buChar char="»"/>
            </a:pPr>
            <a:r>
              <a:rPr lang="en-US" dirty="0" smtClean="0">
                <a:ea typeface="+mn-ea"/>
                <a:cs typeface="Times New Roman" pitchFamily="18" charset="0"/>
              </a:rPr>
              <a:t>Aid in Requirement Elicitation</a:t>
            </a:r>
          </a:p>
          <a:p>
            <a:pPr lvl="1" eaLnBrk="1" hangingPunct="1">
              <a:buFont typeface="Verdana" pitchFamily="34" charset="0"/>
              <a:buChar char="»"/>
            </a:pPr>
            <a:r>
              <a:rPr lang="en-US" dirty="0" smtClean="0">
                <a:ea typeface="+mn-ea"/>
                <a:cs typeface="Times New Roman" pitchFamily="18" charset="0"/>
              </a:rPr>
              <a:t>Help in ensuring test coverage</a:t>
            </a:r>
          </a:p>
          <a:p>
            <a:pPr lvl="1" eaLnBrk="1" hangingPunct="1">
              <a:buFont typeface="Verdana" pitchFamily="34" charset="0"/>
              <a:buChar char="»"/>
            </a:pPr>
            <a:r>
              <a:rPr lang="en-US" dirty="0" smtClean="0">
                <a:ea typeface="+mn-ea"/>
                <a:cs typeface="Times New Roman" pitchFamily="18" charset="0"/>
              </a:rPr>
              <a:t>Help in identifying defects which might go undetected during execution of separate test cases because they tend to use the applications in the same sequence as it would be used in the real world </a:t>
            </a:r>
          </a:p>
          <a:p>
            <a:r>
              <a:rPr lang="en-US" sz="2000" dirty="0" smtClean="0">
                <a:cs typeface="Times New Roman" pitchFamily="18" charset="0"/>
              </a:rPr>
              <a:t>Test scenarios aids the following:</a:t>
            </a:r>
          </a:p>
          <a:p>
            <a:pPr lvl="1" eaLnBrk="1" hangingPunct="1">
              <a:buFont typeface="Verdana" pitchFamily="34" charset="0"/>
              <a:buChar char="»"/>
            </a:pPr>
            <a:r>
              <a:rPr lang="en-US" dirty="0" smtClean="0">
                <a:ea typeface="+mn-ea"/>
                <a:cs typeface="Times New Roman" pitchFamily="18" charset="0"/>
              </a:rPr>
              <a:t>Identifying Testable Requirements</a:t>
            </a:r>
          </a:p>
          <a:p>
            <a:pPr lvl="1" eaLnBrk="1" hangingPunct="1">
              <a:buFont typeface="Verdana" pitchFamily="34" charset="0"/>
              <a:buChar char="»"/>
            </a:pPr>
            <a:r>
              <a:rPr lang="en-US" dirty="0" smtClean="0">
                <a:ea typeface="+mn-ea"/>
                <a:cs typeface="Times New Roman" pitchFamily="18" charset="0"/>
              </a:rPr>
              <a:t>Identifying business scenarios</a:t>
            </a:r>
          </a:p>
          <a:p>
            <a:pPr lvl="1" eaLnBrk="1" hangingPunct="1">
              <a:buFont typeface="Verdana" pitchFamily="34" charset="0"/>
              <a:buChar char="»"/>
            </a:pPr>
            <a:r>
              <a:rPr lang="en-US" dirty="0" smtClean="0">
                <a:ea typeface="+mn-ea"/>
                <a:cs typeface="Times New Roman" pitchFamily="18" charset="0"/>
              </a:rPr>
              <a:t>Allowing ease of review by SMEs</a:t>
            </a:r>
          </a:p>
          <a:p>
            <a:pPr>
              <a:buFont typeface="Wingdings" pitchFamily="2" charset="2"/>
              <a:buNone/>
            </a:pPr>
            <a:endParaRPr lang="en-US" sz="1600" dirty="0" smtClean="0">
              <a:cs typeface="Times New Roman" pitchFamily="18" charset="0"/>
            </a:endParaRPr>
          </a:p>
        </p:txBody>
      </p:sp>
      <p:sp>
        <p:nvSpPr>
          <p:cNvPr id="14340" name="Slide Number Placeholder 3"/>
          <p:cNvSpPr>
            <a:spLocks noGrp="1"/>
          </p:cNvSpPr>
          <p:nvPr>
            <p:ph type="sldNum" sz="quarter" idx="10"/>
          </p:nvPr>
        </p:nvSpPr>
        <p:spPr>
          <a:noFill/>
        </p:spPr>
        <p:txBody>
          <a:bodyPr/>
          <a:lstStyle/>
          <a:p>
            <a:fld id="{A249A864-5375-4908-BDAE-C52B1C1DBE35}" type="slidenum">
              <a:rPr lang="en-US" smtClean="0"/>
              <a:pPr/>
              <a:t>10</a:t>
            </a:fld>
            <a:endParaRPr lang="en-US" smtClean="0"/>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0"/>
          </p:nvPr>
        </p:nvSpPr>
        <p:spPr>
          <a:noFill/>
        </p:spPr>
        <p:txBody>
          <a:bodyPr/>
          <a:lstStyle/>
          <a:p>
            <a:fld id="{DB16613F-6B17-40CE-AB60-67BEC93A8B4D}" type="slidenum">
              <a:rPr lang="en-US" smtClean="0"/>
              <a:pPr/>
              <a:t>100</a:t>
            </a:fld>
            <a:endParaRPr lang="en-US" smtClean="0"/>
          </a:p>
        </p:txBody>
      </p:sp>
      <p:sp>
        <p:nvSpPr>
          <p:cNvPr id="12291" name="Rectangle 2"/>
          <p:cNvSpPr>
            <a:spLocks noGrp="1" noChangeArrowheads="1"/>
          </p:cNvSpPr>
          <p:nvPr>
            <p:ph type="body" idx="1"/>
          </p:nvPr>
        </p:nvSpPr>
        <p:spPr>
          <a:xfrm>
            <a:off x="685800" y="1216025"/>
            <a:ext cx="7772400" cy="4876800"/>
          </a:xfrm>
        </p:spPr>
        <p:txBody>
          <a:bodyPr/>
          <a:lstStyle/>
          <a:p>
            <a:pPr algn="just">
              <a:lnSpc>
                <a:spcPct val="80000"/>
              </a:lnSpc>
              <a:defRPr/>
            </a:pPr>
            <a:r>
              <a:rPr lang="en-US" sz="2000" dirty="0" smtClean="0">
                <a:cs typeface="Aharoni" pitchFamily="2" charset="-79"/>
              </a:rPr>
              <a:t>The following are the components of the RTM:</a:t>
            </a:r>
          </a:p>
          <a:p>
            <a:pPr lvl="1">
              <a:lnSpc>
                <a:spcPct val="80000"/>
              </a:lnSpc>
              <a:buFont typeface="Arial" pitchFamily="34" charset="0"/>
              <a:buChar char="»"/>
              <a:defRPr/>
            </a:pPr>
            <a:r>
              <a:rPr lang="en-US" sz="1800" kern="1200" dirty="0" smtClean="0">
                <a:cs typeface="Aharoni" pitchFamily="2" charset="-79"/>
              </a:rPr>
              <a:t>Test Requirement</a:t>
            </a:r>
          </a:p>
          <a:p>
            <a:pPr lvl="1">
              <a:lnSpc>
                <a:spcPct val="80000"/>
              </a:lnSpc>
              <a:buFont typeface="Arial" pitchFamily="34" charset="0"/>
              <a:buChar char="»"/>
              <a:defRPr/>
            </a:pPr>
            <a:r>
              <a:rPr lang="en-US" sz="1800" kern="1200" dirty="0" smtClean="0">
                <a:cs typeface="Aharoni" pitchFamily="2" charset="-79"/>
              </a:rPr>
              <a:t>Test Scenarios</a:t>
            </a:r>
          </a:p>
          <a:p>
            <a:pPr lvl="1">
              <a:lnSpc>
                <a:spcPct val="80000"/>
              </a:lnSpc>
              <a:buFont typeface="Arial" pitchFamily="34" charset="0"/>
              <a:buChar char="»"/>
              <a:defRPr/>
            </a:pPr>
            <a:r>
              <a:rPr lang="en-US" sz="1800" kern="1200" dirty="0" smtClean="0">
                <a:cs typeface="Aharoni" pitchFamily="2" charset="-79"/>
              </a:rPr>
              <a:t>Test Cases</a:t>
            </a:r>
          </a:p>
          <a:p>
            <a:pPr lvl="1">
              <a:lnSpc>
                <a:spcPct val="80000"/>
              </a:lnSpc>
              <a:buFont typeface="Arial" pitchFamily="34" charset="0"/>
              <a:buChar char="»"/>
              <a:defRPr/>
            </a:pPr>
            <a:r>
              <a:rPr lang="en-US" sz="1800" kern="1200" dirty="0" smtClean="0">
                <a:cs typeface="Aharoni" pitchFamily="2" charset="-79"/>
              </a:rPr>
              <a:t>Test Logs / Defect IDs</a:t>
            </a:r>
          </a:p>
          <a:p>
            <a:pPr algn="just">
              <a:lnSpc>
                <a:spcPct val="80000"/>
              </a:lnSpc>
              <a:defRPr/>
            </a:pPr>
            <a:r>
              <a:rPr lang="en-US" sz="2000" dirty="0" smtClean="0">
                <a:cs typeface="Aharoni" pitchFamily="2" charset="-79"/>
              </a:rPr>
              <a:t>The following are the tools that can be used to maintain RTM:</a:t>
            </a:r>
          </a:p>
          <a:p>
            <a:pPr lvl="1" algn="just">
              <a:lnSpc>
                <a:spcPct val="80000"/>
              </a:lnSpc>
              <a:defRPr/>
            </a:pPr>
            <a:r>
              <a:rPr lang="en-US" sz="1800" dirty="0" smtClean="0">
                <a:cs typeface="Aharoni" pitchFamily="2" charset="-79"/>
              </a:rPr>
              <a:t>Databases</a:t>
            </a:r>
          </a:p>
          <a:p>
            <a:pPr lvl="1" algn="just">
              <a:lnSpc>
                <a:spcPct val="80000"/>
              </a:lnSpc>
              <a:defRPr/>
            </a:pPr>
            <a:r>
              <a:rPr lang="en-US" sz="1800" dirty="0" smtClean="0">
                <a:cs typeface="Aharoni" pitchFamily="2" charset="-79"/>
              </a:rPr>
              <a:t>Spreadsheets</a:t>
            </a:r>
          </a:p>
          <a:p>
            <a:pPr lvl="1" algn="just">
              <a:lnSpc>
                <a:spcPct val="80000"/>
              </a:lnSpc>
              <a:defRPr/>
            </a:pPr>
            <a:r>
              <a:rPr lang="en-US" sz="1800" dirty="0" smtClean="0">
                <a:cs typeface="Aharoni" pitchFamily="2" charset="-79"/>
              </a:rPr>
              <a:t>Hyperlinks</a:t>
            </a:r>
          </a:p>
          <a:p>
            <a:pPr lvl="1" algn="just">
              <a:lnSpc>
                <a:spcPct val="80000"/>
              </a:lnSpc>
              <a:defRPr/>
            </a:pPr>
            <a:r>
              <a:rPr lang="en-US" sz="1800" dirty="0" smtClean="0">
                <a:cs typeface="Aharoni" pitchFamily="2" charset="-79"/>
              </a:rPr>
              <a:t>Test Management Tools like QC</a:t>
            </a:r>
          </a:p>
          <a:p>
            <a:pPr lvl="1" algn="just">
              <a:lnSpc>
                <a:spcPct val="80000"/>
              </a:lnSpc>
              <a:defRPr/>
            </a:pPr>
            <a:r>
              <a:rPr lang="en-US" sz="1800" dirty="0" smtClean="0">
                <a:cs typeface="Aharoni" pitchFamily="2" charset="-79"/>
              </a:rPr>
              <a:t>Requirements Management software</a:t>
            </a:r>
          </a:p>
          <a:p>
            <a:pPr lvl="1">
              <a:lnSpc>
                <a:spcPct val="80000"/>
              </a:lnSpc>
              <a:buFontTx/>
              <a:buNone/>
              <a:defRPr/>
            </a:pPr>
            <a:endParaRPr lang="en-US" sz="1400" kern="1200" dirty="0" smtClean="0">
              <a:cs typeface="Aharoni" pitchFamily="2" charset="-79"/>
            </a:endParaRPr>
          </a:p>
        </p:txBody>
      </p:sp>
      <p:sp>
        <p:nvSpPr>
          <p:cNvPr id="86020" name="Rectangle 3"/>
          <p:cNvSpPr>
            <a:spLocks noGrp="1" noChangeArrowheads="1"/>
          </p:cNvSpPr>
          <p:nvPr>
            <p:ph type="title"/>
          </p:nvPr>
        </p:nvSpPr>
        <p:spPr/>
        <p:txBody>
          <a:bodyPr/>
          <a:lstStyle/>
          <a:p>
            <a:pPr marL="342900" indent="-342900" eaLnBrk="1" hangingPunct="1">
              <a:defRPr/>
            </a:pPr>
            <a:r>
              <a:rPr lang="en-US" dirty="0" smtClean="0">
                <a:latin typeface="+mn-lt"/>
              </a:rPr>
              <a:t>Building RTM</a:t>
            </a:r>
          </a:p>
        </p:txBody>
      </p:sp>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p:cNvSpPr>
            <a:spLocks noGrp="1"/>
          </p:cNvSpPr>
          <p:nvPr>
            <p:ph type="sldNum" sz="quarter" idx="10"/>
          </p:nvPr>
        </p:nvSpPr>
        <p:spPr>
          <a:noFill/>
        </p:spPr>
        <p:txBody>
          <a:bodyPr/>
          <a:lstStyle/>
          <a:p>
            <a:fld id="{ABB61077-CF44-4AD9-84BB-6FB78F479A36}" type="slidenum">
              <a:rPr lang="en-US" smtClean="0"/>
              <a:pPr/>
              <a:t>101</a:t>
            </a:fld>
            <a:endParaRPr lang="en-US" smtClean="0"/>
          </a:p>
        </p:txBody>
      </p:sp>
      <p:sp>
        <p:nvSpPr>
          <p:cNvPr id="107523" name="Rectangle 2"/>
          <p:cNvSpPr>
            <a:spLocks noGrp="1" noChangeArrowheads="1"/>
          </p:cNvSpPr>
          <p:nvPr>
            <p:ph type="body" idx="1"/>
          </p:nvPr>
        </p:nvSpPr>
        <p:spPr>
          <a:xfrm>
            <a:off x="381000" y="1066800"/>
            <a:ext cx="7772400" cy="4876800"/>
          </a:xfrm>
        </p:spPr>
        <p:txBody>
          <a:bodyPr/>
          <a:lstStyle/>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p:txBody>
      </p:sp>
      <p:sp>
        <p:nvSpPr>
          <p:cNvPr id="87044" name="Rectangle 3"/>
          <p:cNvSpPr>
            <a:spLocks noGrp="1" noChangeArrowheads="1"/>
          </p:cNvSpPr>
          <p:nvPr>
            <p:ph type="title"/>
          </p:nvPr>
        </p:nvSpPr>
        <p:spPr/>
        <p:txBody>
          <a:bodyPr/>
          <a:lstStyle/>
          <a:p>
            <a:pPr marL="342900" indent="-342900" eaLnBrk="1" hangingPunct="1">
              <a:defRPr/>
            </a:pPr>
            <a:r>
              <a:rPr lang="en-US" dirty="0" smtClean="0">
                <a:latin typeface="+mn-lt"/>
              </a:rPr>
              <a:t>RTM in Spread Sheet</a:t>
            </a:r>
          </a:p>
        </p:txBody>
      </p:sp>
      <p:pic>
        <p:nvPicPr>
          <p:cNvPr id="107525" name="Picture 2"/>
          <p:cNvPicPr>
            <a:picLocks noChangeAspect="1" noChangeArrowheads="1"/>
          </p:cNvPicPr>
          <p:nvPr/>
        </p:nvPicPr>
        <p:blipFill>
          <a:blip r:embed="rId3" cstate="print"/>
          <a:srcRect/>
          <a:stretch>
            <a:fillRect/>
          </a:stretch>
        </p:blipFill>
        <p:spPr bwMode="auto">
          <a:xfrm>
            <a:off x="990600" y="1219200"/>
            <a:ext cx="7315200" cy="4038600"/>
          </a:xfrm>
          <a:prstGeom prst="rect">
            <a:avLst/>
          </a:prstGeom>
          <a:noFill/>
          <a:ln w="9525" algn="ctr">
            <a:noFill/>
            <a:miter lim="800000"/>
            <a:headEnd/>
            <a:tailEnd/>
          </a:ln>
        </p:spPr>
      </p:pic>
      <p:sp>
        <p:nvSpPr>
          <p:cNvPr id="6" name="TextBox 5"/>
          <p:cNvSpPr txBox="1"/>
          <p:nvPr/>
        </p:nvSpPr>
        <p:spPr>
          <a:xfrm>
            <a:off x="2667000" y="54102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RTM in Spreadsheet</a:t>
            </a:r>
            <a:endParaRPr lang="en-US" sz="1050" b="0"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p:cNvSpPr>
            <a:spLocks noGrp="1"/>
          </p:cNvSpPr>
          <p:nvPr>
            <p:ph type="sldNum" sz="quarter" idx="10"/>
          </p:nvPr>
        </p:nvSpPr>
        <p:spPr>
          <a:noFill/>
        </p:spPr>
        <p:txBody>
          <a:bodyPr/>
          <a:lstStyle/>
          <a:p>
            <a:fld id="{9D738044-4B98-441C-9F55-EA4F4F4EA850}" type="slidenum">
              <a:rPr lang="en-US" smtClean="0"/>
              <a:pPr/>
              <a:t>102</a:t>
            </a:fld>
            <a:endParaRPr lang="en-US" smtClean="0"/>
          </a:p>
        </p:txBody>
      </p:sp>
      <p:sp>
        <p:nvSpPr>
          <p:cNvPr id="108547" name="Rectangle 2"/>
          <p:cNvSpPr>
            <a:spLocks noGrp="1" noChangeArrowheads="1"/>
          </p:cNvSpPr>
          <p:nvPr>
            <p:ph type="body" idx="1"/>
          </p:nvPr>
        </p:nvSpPr>
        <p:spPr>
          <a:xfrm>
            <a:off x="685800" y="1066800"/>
            <a:ext cx="7772400" cy="4876800"/>
          </a:xfrm>
        </p:spPr>
        <p:txBody>
          <a:bodyPr/>
          <a:lstStyle/>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p:txBody>
      </p:sp>
      <p:sp>
        <p:nvSpPr>
          <p:cNvPr id="88068" name="Rectangle 3"/>
          <p:cNvSpPr>
            <a:spLocks noGrp="1" noChangeArrowheads="1"/>
          </p:cNvSpPr>
          <p:nvPr>
            <p:ph type="title"/>
          </p:nvPr>
        </p:nvSpPr>
        <p:spPr/>
        <p:txBody>
          <a:bodyPr/>
          <a:lstStyle/>
          <a:p>
            <a:pPr marL="342900" indent="-342900" eaLnBrk="1" hangingPunct="1">
              <a:defRPr/>
            </a:pPr>
            <a:r>
              <a:rPr lang="en-US" dirty="0" smtClean="0">
                <a:latin typeface="+mn-lt"/>
              </a:rPr>
              <a:t>RTM in QC</a:t>
            </a:r>
          </a:p>
        </p:txBody>
      </p:sp>
      <p:pic>
        <p:nvPicPr>
          <p:cNvPr id="108549" name="Picture 6"/>
          <p:cNvPicPr>
            <a:picLocks noChangeAspect="1" noChangeArrowheads="1"/>
          </p:cNvPicPr>
          <p:nvPr/>
        </p:nvPicPr>
        <p:blipFill>
          <a:blip r:embed="rId3" cstate="print"/>
          <a:srcRect/>
          <a:stretch>
            <a:fillRect/>
          </a:stretch>
        </p:blipFill>
        <p:spPr bwMode="auto">
          <a:xfrm>
            <a:off x="609600" y="1143000"/>
            <a:ext cx="8077200" cy="4343400"/>
          </a:xfrm>
          <a:prstGeom prst="rect">
            <a:avLst/>
          </a:prstGeom>
          <a:noFill/>
          <a:ln w="9525" algn="ctr">
            <a:noFill/>
            <a:miter lim="800000"/>
            <a:headEnd/>
            <a:tailEnd/>
          </a:ln>
        </p:spPr>
      </p:pic>
      <p:sp>
        <p:nvSpPr>
          <p:cNvPr id="6" name="TextBox 5"/>
          <p:cNvSpPr txBox="1"/>
          <p:nvPr/>
        </p:nvSpPr>
        <p:spPr>
          <a:xfrm>
            <a:off x="2667000" y="57150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RTM in Quality Center</a:t>
            </a:r>
            <a:endParaRPr lang="en-US" sz="1050" b="0"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10"/>
          </p:nvPr>
        </p:nvSpPr>
        <p:spPr>
          <a:noFill/>
        </p:spPr>
        <p:txBody>
          <a:bodyPr/>
          <a:lstStyle/>
          <a:p>
            <a:fld id="{097962C7-F2A0-4FE7-B3DB-CF0D617C91D6}" type="slidenum">
              <a:rPr lang="en-US" smtClean="0"/>
              <a:pPr/>
              <a:t>103</a:t>
            </a:fld>
            <a:endParaRPr lang="en-US" smtClean="0"/>
          </a:p>
        </p:txBody>
      </p:sp>
      <p:sp>
        <p:nvSpPr>
          <p:cNvPr id="109571" name="Rectangle 2"/>
          <p:cNvSpPr>
            <a:spLocks noGrp="1" noChangeArrowheads="1"/>
          </p:cNvSpPr>
          <p:nvPr>
            <p:ph type="body" idx="1"/>
          </p:nvPr>
        </p:nvSpPr>
        <p:spPr>
          <a:xfrm>
            <a:off x="685800" y="1066800"/>
            <a:ext cx="7772400" cy="4876800"/>
          </a:xfrm>
        </p:spPr>
        <p:txBody>
          <a:bodyPr/>
          <a:lstStyle/>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p:txBody>
      </p:sp>
      <p:sp>
        <p:nvSpPr>
          <p:cNvPr id="89092" name="Rectangle 3"/>
          <p:cNvSpPr>
            <a:spLocks noGrp="1" noChangeArrowheads="1"/>
          </p:cNvSpPr>
          <p:nvPr>
            <p:ph type="title"/>
          </p:nvPr>
        </p:nvSpPr>
        <p:spPr/>
        <p:txBody>
          <a:bodyPr/>
          <a:lstStyle/>
          <a:p>
            <a:pPr marL="342900" indent="-342900" eaLnBrk="1" hangingPunct="1">
              <a:defRPr/>
            </a:pPr>
            <a:r>
              <a:rPr lang="en-US" dirty="0" smtClean="0">
                <a:latin typeface="+mn-lt"/>
              </a:rPr>
              <a:t>RTM in QC</a:t>
            </a:r>
          </a:p>
        </p:txBody>
      </p:sp>
      <p:sp>
        <p:nvSpPr>
          <p:cNvPr id="6" name="TextBox 5"/>
          <p:cNvSpPr txBox="1"/>
          <p:nvPr/>
        </p:nvSpPr>
        <p:spPr>
          <a:xfrm>
            <a:off x="2514600" y="57150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RTM in Quality Center</a:t>
            </a:r>
            <a:endParaRPr lang="en-US" sz="1050" b="0" dirty="0">
              <a:latin typeface="+mn-lt"/>
              <a:cs typeface="Times New Roman" pitchFamily="18" charset="0"/>
            </a:endParaRPr>
          </a:p>
        </p:txBody>
      </p:sp>
      <p:pic>
        <p:nvPicPr>
          <p:cNvPr id="109574" name="Picture 7"/>
          <p:cNvPicPr>
            <a:picLocks noChangeAspect="1" noChangeArrowheads="1"/>
          </p:cNvPicPr>
          <p:nvPr/>
        </p:nvPicPr>
        <p:blipFill>
          <a:blip r:embed="rId3" cstate="print"/>
          <a:srcRect/>
          <a:stretch>
            <a:fillRect/>
          </a:stretch>
        </p:blipFill>
        <p:spPr bwMode="auto">
          <a:xfrm>
            <a:off x="533400" y="1143000"/>
            <a:ext cx="8382000" cy="4522788"/>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a:spLocks noGrp="1" noChangeArrowheads="1"/>
          </p:cNvSpPr>
          <p:nvPr>
            <p:ph type="subTitle" idx="1"/>
          </p:nvPr>
        </p:nvSpPr>
        <p:spPr>
          <a:xfrm>
            <a:off x="0" y="2286000"/>
            <a:ext cx="4876800" cy="1752600"/>
          </a:xfrm>
        </p:spPr>
        <p:txBody>
          <a:bodyPr/>
          <a:lstStyle/>
          <a:p>
            <a:pPr algn="ctr" eaLnBrk="1" hangingPunct="1"/>
            <a:r>
              <a:rPr lang="en-US" dirty="0" smtClean="0">
                <a:solidFill>
                  <a:schemeClr val="tx1"/>
                </a:solidFill>
              </a:rPr>
              <a:t>Test Data</a:t>
            </a:r>
          </a:p>
        </p:txBody>
      </p:sp>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p:cNvSpPr>
            <a:spLocks noGrp="1"/>
          </p:cNvSpPr>
          <p:nvPr>
            <p:ph type="sldNum" sz="quarter" idx="10"/>
          </p:nvPr>
        </p:nvSpPr>
        <p:spPr>
          <a:noFill/>
        </p:spPr>
        <p:txBody>
          <a:bodyPr/>
          <a:lstStyle/>
          <a:p>
            <a:fld id="{78157843-671B-46B0-B11B-DB8C5C994185}" type="slidenum">
              <a:rPr lang="en-US" smtClean="0"/>
              <a:pPr/>
              <a:t>105</a:t>
            </a:fld>
            <a:endParaRPr lang="en-US" smtClean="0"/>
          </a:p>
        </p:txBody>
      </p:sp>
      <p:sp>
        <p:nvSpPr>
          <p:cNvPr id="92163" name="Rectangle 8"/>
          <p:cNvSpPr>
            <a:spLocks noGrp="1" noChangeArrowheads="1"/>
          </p:cNvSpPr>
          <p:nvPr>
            <p:ph type="title"/>
          </p:nvPr>
        </p:nvSpPr>
        <p:spPr/>
        <p:txBody>
          <a:bodyPr/>
          <a:lstStyle/>
          <a:p>
            <a:pPr marL="342900" indent="-342900" eaLnBrk="1" hangingPunct="1">
              <a:defRPr/>
            </a:pPr>
            <a:r>
              <a:rPr lang="en-US" dirty="0" smtClean="0">
                <a:latin typeface="+mn-lt"/>
              </a:rPr>
              <a:t>Test Data Overview – Test Data</a:t>
            </a:r>
          </a:p>
        </p:txBody>
      </p:sp>
      <p:sp>
        <p:nvSpPr>
          <p:cNvPr id="5" name="Rectangle 17"/>
          <p:cNvSpPr txBox="1">
            <a:spLocks noChangeArrowheads="1"/>
          </p:cNvSpPr>
          <p:nvPr/>
        </p:nvSpPr>
        <p:spPr bwMode="auto">
          <a:xfrm>
            <a:off x="685800" y="1219200"/>
            <a:ext cx="7772400" cy="4876800"/>
          </a:xfrm>
          <a:prstGeom prst="rect">
            <a:avLst/>
          </a:prstGeom>
          <a:noFill/>
          <a:ln w="9525">
            <a:noFill/>
            <a:miter lim="800000"/>
            <a:headEnd/>
            <a:tailEnd/>
          </a:ln>
        </p:spPr>
        <p:txBody>
          <a:bodyPr/>
          <a:lstStyle/>
          <a:p>
            <a:pPr marL="342900" indent="-342900" algn="l" eaLnBrk="1" hangingPunct="1">
              <a:spcBef>
                <a:spcPct val="20000"/>
              </a:spcBef>
              <a:buClr>
                <a:schemeClr val="tx1"/>
              </a:buClr>
              <a:buFont typeface="Wingdings" pitchFamily="2" charset="2"/>
              <a:buChar char="§"/>
              <a:defRPr/>
            </a:pPr>
            <a:r>
              <a:rPr lang="en-US" b="0" kern="0" dirty="0">
                <a:latin typeface="+mn-lt"/>
                <a:cs typeface="Times New Roman" pitchFamily="18" charset="0"/>
              </a:rPr>
              <a:t>What is Test Data?</a:t>
            </a:r>
          </a:p>
          <a:p>
            <a:pPr marL="742950" lvl="1" indent="-285750" algn="l">
              <a:spcBef>
                <a:spcPct val="20000"/>
              </a:spcBef>
              <a:buClr>
                <a:srgbClr val="DF7A1C"/>
              </a:buClr>
              <a:buFont typeface="Arial" pitchFamily="34" charset="0"/>
              <a:buChar char="»"/>
              <a:defRPr/>
            </a:pPr>
            <a:r>
              <a:rPr lang="en-US" sz="2000" b="0" dirty="0">
                <a:latin typeface="+mn-lt"/>
                <a:ea typeface="Calibri" pitchFamily="34" charset="0"/>
                <a:cs typeface="Times New Roman" pitchFamily="18" charset="0"/>
              </a:rPr>
              <a:t>The data which have been identified to be used by the testers for testing the various functionality of the application are called Test data </a:t>
            </a:r>
          </a:p>
          <a:p>
            <a:pPr marL="742950" lvl="1" indent="-285750" algn="l">
              <a:spcBef>
                <a:spcPct val="20000"/>
              </a:spcBef>
              <a:buClr>
                <a:srgbClr val="DF7A1C"/>
              </a:buClr>
              <a:buFont typeface="Arial" pitchFamily="34" charset="0"/>
              <a:buChar char="»"/>
              <a:defRPr/>
            </a:pPr>
            <a:r>
              <a:rPr lang="en-US" sz="2000" b="0" dirty="0">
                <a:latin typeface="+mn-lt"/>
                <a:ea typeface="Calibri" pitchFamily="34" charset="0"/>
                <a:cs typeface="Times New Roman" pitchFamily="18" charset="0"/>
              </a:rPr>
              <a:t>Test Data is to verify that a specific set of inputs are producing some expected result and by doing the same, the function of an application can be tested</a:t>
            </a:r>
          </a:p>
          <a:p>
            <a:pPr marL="742950" lvl="1" indent="-285750" algn="l">
              <a:spcBef>
                <a:spcPct val="20000"/>
              </a:spcBef>
              <a:buClr>
                <a:srgbClr val="DF7A1C"/>
              </a:buClr>
              <a:buFont typeface="Arial" pitchFamily="34" charset="0"/>
              <a:buChar char="»"/>
              <a:defRPr/>
            </a:pPr>
            <a:r>
              <a:rPr lang="en-US" sz="2000" b="0" dirty="0">
                <a:latin typeface="+mn-lt"/>
                <a:ea typeface="Calibri" pitchFamily="34" charset="0"/>
                <a:cs typeface="Times New Roman" pitchFamily="18" charset="0"/>
              </a:rPr>
              <a:t>The test data may be any kind of input to application, any kind of file that is loaded by the application, or entries read from the database tables</a:t>
            </a:r>
          </a:p>
          <a:p>
            <a:pPr marL="342900" indent="-342900" algn="l" eaLnBrk="1" hangingPunct="1">
              <a:spcBef>
                <a:spcPct val="20000"/>
              </a:spcBef>
              <a:buClr>
                <a:schemeClr val="tx1"/>
              </a:buClr>
              <a:buFont typeface="Arial" pitchFamily="34" charset="0"/>
              <a:buChar char="•"/>
              <a:defRPr/>
            </a:pPr>
            <a:endParaRPr lang="en-US" sz="2000" b="0" dirty="0">
              <a:latin typeface="+mn-lt"/>
              <a:ea typeface="Calibri"/>
              <a:cs typeface="Times New Roman" pitchFamily="18" charset="0"/>
            </a:endParaRPr>
          </a:p>
          <a:p>
            <a:pPr marL="342900" indent="-342900" algn="l" eaLnBrk="1" hangingPunct="1">
              <a:spcBef>
                <a:spcPct val="20000"/>
              </a:spcBef>
              <a:buClr>
                <a:schemeClr val="tx1"/>
              </a:buClr>
              <a:buFont typeface="Arial" pitchFamily="34" charset="0"/>
              <a:buChar char="•"/>
              <a:defRPr/>
            </a:pPr>
            <a:endParaRPr lang="en-US" sz="2000" b="0" dirty="0">
              <a:latin typeface="+mn-lt"/>
              <a:ea typeface="Calibri"/>
              <a:cs typeface="Times New Roman" pitchFamily="18" charset="0"/>
            </a:endParaRPr>
          </a:p>
          <a:p>
            <a:pPr marL="342900" indent="-342900" algn="l" eaLnBrk="1" hangingPunct="1">
              <a:spcBef>
                <a:spcPct val="20000"/>
              </a:spcBef>
              <a:buClr>
                <a:schemeClr val="tx1"/>
              </a:buClr>
              <a:buFont typeface="Arial" pitchFamily="34" charset="0"/>
              <a:buChar char="•"/>
              <a:defRPr/>
            </a:pPr>
            <a:endParaRPr lang="en-US" sz="2000" b="0" dirty="0">
              <a:latin typeface="+mn-lt"/>
              <a:ea typeface="Calibri"/>
              <a:cs typeface="Times New Roman" pitchFamily="18" charset="0"/>
            </a:endParaRPr>
          </a:p>
          <a:p>
            <a:pPr marL="342900" indent="-342900" algn="l" eaLnBrk="1" hangingPunct="1">
              <a:spcBef>
                <a:spcPct val="20000"/>
              </a:spcBef>
              <a:buClr>
                <a:schemeClr val="tx1"/>
              </a:buClr>
              <a:buFont typeface="Wingdings" pitchFamily="2" charset="2"/>
              <a:buNone/>
              <a:defRPr/>
            </a:pPr>
            <a:endParaRPr lang="en-US" sz="2000" kern="0"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p:cNvSpPr>
            <a:spLocks noGrp="1"/>
          </p:cNvSpPr>
          <p:nvPr>
            <p:ph type="sldNum" sz="quarter" idx="10"/>
          </p:nvPr>
        </p:nvSpPr>
        <p:spPr>
          <a:noFill/>
        </p:spPr>
        <p:txBody>
          <a:bodyPr/>
          <a:lstStyle/>
          <a:p>
            <a:fld id="{ABBBFBCF-CA97-48BB-B15E-E636BB29DFBB}" type="slidenum">
              <a:rPr lang="en-US" smtClean="0"/>
              <a:pPr/>
              <a:t>106</a:t>
            </a:fld>
            <a:endParaRPr lang="en-US" smtClean="0"/>
          </a:p>
        </p:txBody>
      </p:sp>
      <p:sp>
        <p:nvSpPr>
          <p:cNvPr id="109571" name="Rectangle 2"/>
          <p:cNvSpPr>
            <a:spLocks noGrp="1" noChangeArrowheads="1"/>
          </p:cNvSpPr>
          <p:nvPr>
            <p:ph type="body" idx="1"/>
          </p:nvPr>
        </p:nvSpPr>
        <p:spPr>
          <a:xfrm>
            <a:off x="685800" y="1216025"/>
            <a:ext cx="8229600" cy="5181600"/>
          </a:xfrm>
        </p:spPr>
        <p:txBody>
          <a:bodyPr/>
          <a:lstStyle/>
          <a:p>
            <a:pPr eaLnBrk="1" hangingPunct="1">
              <a:defRPr/>
            </a:pPr>
            <a:r>
              <a:rPr lang="en-US" sz="2000" dirty="0" smtClean="0">
                <a:cs typeface="Times New Roman" pitchFamily="18" charset="0"/>
              </a:rPr>
              <a:t>Following are the importance of Test data:</a:t>
            </a:r>
            <a:endParaRPr lang="en-US" sz="2000" b="1" dirty="0" smtClean="0">
              <a:cs typeface="Times New Roman" pitchFamily="18" charset="0"/>
            </a:endParaRPr>
          </a:p>
          <a:p>
            <a:pPr lvl="1">
              <a:buFont typeface="Arial" pitchFamily="34" charset="0"/>
              <a:buChar char="»"/>
              <a:defRPr/>
            </a:pPr>
            <a:r>
              <a:rPr lang="en-US" sz="1800" kern="1200" dirty="0" smtClean="0">
                <a:ea typeface="Calibri" pitchFamily="34" charset="0"/>
                <a:cs typeface="Times New Roman" pitchFamily="18" charset="0"/>
              </a:rPr>
              <a:t>Test Data describes the initial conditions for a test, forms the input, is the medium through which the tester influences the software</a:t>
            </a:r>
          </a:p>
          <a:p>
            <a:pPr lvl="1">
              <a:buFont typeface="Arial" pitchFamily="34" charset="0"/>
              <a:buChar char="»"/>
              <a:defRPr/>
            </a:pPr>
            <a:r>
              <a:rPr lang="en-US" sz="1800" kern="1200" dirty="0" smtClean="0">
                <a:ea typeface="Calibri" pitchFamily="34" charset="0"/>
                <a:cs typeface="Times New Roman" pitchFamily="18" charset="0"/>
              </a:rPr>
              <a:t>Test data is the input feed for testing the application</a:t>
            </a:r>
          </a:p>
          <a:p>
            <a:pPr lvl="1">
              <a:buFont typeface="Arial" pitchFamily="34" charset="0"/>
              <a:buChar char="»"/>
              <a:defRPr/>
            </a:pPr>
            <a:r>
              <a:rPr lang="en-US" sz="1800" kern="1200" dirty="0" smtClean="0">
                <a:ea typeface="Calibri" pitchFamily="34" charset="0"/>
                <a:cs typeface="Times New Roman" pitchFamily="18" charset="0"/>
              </a:rPr>
              <a:t>Good test data assists testing, rather than hinders it</a:t>
            </a:r>
            <a:endParaRPr lang="en-US" sz="1600" dirty="0" smtClean="0">
              <a:cs typeface="Times New Roman" pitchFamily="18" charset="0"/>
            </a:endParaRPr>
          </a:p>
          <a:p>
            <a:pPr eaLnBrk="1" hangingPunct="1">
              <a:defRPr/>
            </a:pPr>
            <a:r>
              <a:rPr lang="en-US" sz="2000" dirty="0" smtClean="0">
                <a:cs typeface="Times New Roman" pitchFamily="18" charset="0"/>
              </a:rPr>
              <a:t>Following are the roles of Test Data in Testing:</a:t>
            </a:r>
            <a:endParaRPr lang="en-US" sz="1200" b="1" dirty="0" smtClean="0">
              <a:cs typeface="Times New Roman" pitchFamily="18" charset="0"/>
            </a:endParaRPr>
          </a:p>
          <a:p>
            <a:pPr lvl="1">
              <a:buFont typeface="Arial" pitchFamily="34" charset="0"/>
              <a:buChar char="»"/>
              <a:defRPr/>
            </a:pPr>
            <a:r>
              <a:rPr lang="en-US" sz="1800" kern="1200" dirty="0" smtClean="0">
                <a:ea typeface="Calibri" pitchFamily="34" charset="0"/>
                <a:cs typeface="Times New Roman" pitchFamily="18" charset="0"/>
              </a:rPr>
              <a:t>A system is programmed by its data</a:t>
            </a:r>
          </a:p>
          <a:p>
            <a:pPr lvl="1">
              <a:buFont typeface="Arial" pitchFamily="34" charset="0"/>
              <a:buChar char="»"/>
              <a:defRPr/>
            </a:pPr>
            <a:r>
              <a:rPr lang="en-US" sz="1800" kern="1200" dirty="0" smtClean="0">
                <a:ea typeface="Calibri" pitchFamily="34" charset="0"/>
                <a:cs typeface="Times New Roman" pitchFamily="18" charset="0"/>
              </a:rPr>
              <a:t>Functional testing suffers if data is poor</a:t>
            </a:r>
          </a:p>
          <a:p>
            <a:pPr lvl="1">
              <a:buFont typeface="Arial" pitchFamily="34" charset="0"/>
              <a:buChar char="»"/>
              <a:defRPr/>
            </a:pPr>
            <a:r>
              <a:rPr lang="en-US" sz="1800" kern="1200" dirty="0" smtClean="0">
                <a:ea typeface="Calibri" pitchFamily="34" charset="0"/>
                <a:cs typeface="Times New Roman" pitchFamily="18" charset="0"/>
              </a:rPr>
              <a:t>Good data is vital to reliable test results</a:t>
            </a:r>
          </a:p>
          <a:p>
            <a:pPr lvl="1">
              <a:buFont typeface="Arial" pitchFamily="34" charset="0"/>
              <a:buChar char="»"/>
              <a:defRPr/>
            </a:pPr>
            <a:r>
              <a:rPr lang="en-US" sz="1800" kern="1200" dirty="0" smtClean="0">
                <a:ea typeface="Calibri" pitchFamily="34" charset="0"/>
                <a:cs typeface="Times New Roman" pitchFamily="18" charset="0"/>
              </a:rPr>
              <a:t>Good data can help testing stay on schedule</a:t>
            </a:r>
          </a:p>
          <a:p>
            <a:pPr>
              <a:buFont typeface="Wingdings" pitchFamily="2" charset="2"/>
              <a:buNone/>
              <a:defRPr/>
            </a:pPr>
            <a:endParaRPr lang="en-US" sz="1600" dirty="0" smtClean="0">
              <a:cs typeface="Times New Roman" pitchFamily="18" charset="0"/>
            </a:endParaRPr>
          </a:p>
          <a:p>
            <a:pPr>
              <a:defRPr/>
            </a:pPr>
            <a:endParaRPr lang="en-US" sz="1200" b="1" dirty="0" smtClean="0">
              <a:cs typeface="Times New Roman" pitchFamily="18" charset="0"/>
            </a:endParaRPr>
          </a:p>
          <a:p>
            <a:pPr>
              <a:buFont typeface="Wingdings" pitchFamily="2" charset="2"/>
              <a:buNone/>
              <a:defRPr/>
            </a:pPr>
            <a:endParaRPr lang="en-US" sz="1200" b="1" dirty="0" smtClean="0">
              <a:cs typeface="Times New Roman" pitchFamily="18" charset="0"/>
            </a:endParaRPr>
          </a:p>
        </p:txBody>
      </p:sp>
      <p:sp>
        <p:nvSpPr>
          <p:cNvPr id="93188" name="Rectangle 3"/>
          <p:cNvSpPr>
            <a:spLocks noGrp="1" noChangeArrowheads="1"/>
          </p:cNvSpPr>
          <p:nvPr>
            <p:ph type="title"/>
          </p:nvPr>
        </p:nvSpPr>
        <p:spPr/>
        <p:txBody>
          <a:bodyPr/>
          <a:lstStyle/>
          <a:p>
            <a:pPr eaLnBrk="1" hangingPunct="1">
              <a:defRPr/>
            </a:pPr>
            <a:r>
              <a:rPr lang="en-US" dirty="0" smtClean="0">
                <a:latin typeface="+mn-lt"/>
              </a:rPr>
              <a:t>Test Data Overview – Importance of Test Data</a:t>
            </a:r>
          </a:p>
        </p:txBody>
      </p:sp>
    </p:spTree>
  </p:cSld>
  <p:clrMapOvr>
    <a:masterClrMapping/>
  </p:clrMapOvr>
  <p:transition>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defRPr/>
            </a:pPr>
            <a:r>
              <a:rPr lang="en-US" dirty="0" smtClean="0">
                <a:latin typeface="+mn-lt"/>
              </a:rPr>
              <a:t>Test Data Overview – Importance of Test Data (Contd.)</a:t>
            </a:r>
          </a:p>
        </p:txBody>
      </p:sp>
      <p:sp>
        <p:nvSpPr>
          <p:cNvPr id="110595" name="Content Placeholder 2"/>
          <p:cNvSpPr>
            <a:spLocks noGrp="1"/>
          </p:cNvSpPr>
          <p:nvPr>
            <p:ph idx="1"/>
          </p:nvPr>
        </p:nvSpPr>
        <p:spPr>
          <a:xfrm>
            <a:off x="685800" y="1216025"/>
            <a:ext cx="8153400" cy="5181600"/>
          </a:xfrm>
        </p:spPr>
        <p:txBody>
          <a:bodyPr/>
          <a:lstStyle/>
          <a:p>
            <a:pPr eaLnBrk="1" hangingPunct="1">
              <a:defRPr/>
            </a:pPr>
            <a:r>
              <a:rPr lang="en-US" sz="2000" dirty="0" smtClean="0">
                <a:cs typeface="Times New Roman" pitchFamily="18" charset="0"/>
              </a:rPr>
              <a:t>Poor data can cause the following problems:</a:t>
            </a:r>
            <a:endParaRPr lang="en-US" sz="1400" b="1" i="1" dirty="0" smtClean="0">
              <a:cs typeface="Times New Roman" pitchFamily="18" charset="0"/>
            </a:endParaRPr>
          </a:p>
          <a:p>
            <a:pPr lvl="1">
              <a:buFont typeface="Arial" pitchFamily="34" charset="0"/>
              <a:buChar char="»"/>
              <a:defRPr/>
            </a:pPr>
            <a:r>
              <a:rPr lang="en-US" sz="1800" kern="1200" dirty="0" smtClean="0">
                <a:ea typeface="Calibri" pitchFamily="34" charset="0"/>
                <a:cs typeface="Times New Roman" pitchFamily="18" charset="0"/>
              </a:rPr>
              <a:t>Unreliable test results</a:t>
            </a:r>
          </a:p>
          <a:p>
            <a:pPr marL="1204913" lvl="1" indent="-290513">
              <a:buClrTx/>
              <a:buFont typeface="Verdana" pitchFamily="34" charset="0"/>
              <a:buChar char="●"/>
              <a:defRPr/>
            </a:pPr>
            <a:r>
              <a:rPr lang="en-US" sz="1400" dirty="0" smtClean="0">
                <a:cs typeface="Times New Roman" pitchFamily="18" charset="0"/>
              </a:rPr>
              <a:t>Poor  test data will cause unreliable test results which are wrong and as a result the test run needs to be executed with the correct Test Data to produce accurate test results </a:t>
            </a:r>
          </a:p>
          <a:p>
            <a:pPr lvl="1">
              <a:buFont typeface="Arial" pitchFamily="34" charset="0"/>
              <a:buChar char="»"/>
              <a:defRPr/>
            </a:pPr>
            <a:r>
              <a:rPr lang="en-US" sz="1800" kern="1200" dirty="0" smtClean="0">
                <a:ea typeface="Calibri" pitchFamily="34" charset="0"/>
                <a:cs typeface="Times New Roman" pitchFamily="18" charset="0"/>
              </a:rPr>
              <a:t>Degradation of test data over time</a:t>
            </a:r>
          </a:p>
          <a:p>
            <a:pPr marL="1204913" lvl="1" indent="-290513">
              <a:buClrTx/>
              <a:buFont typeface="Verdana" pitchFamily="34" charset="0"/>
              <a:buChar char="●"/>
              <a:defRPr/>
            </a:pPr>
            <a:r>
              <a:rPr lang="en-US" sz="1400" dirty="0" smtClean="0">
                <a:cs typeface="Times New Roman" pitchFamily="18" charset="0"/>
              </a:rPr>
              <a:t>Test Data needs to be reviewed and updated periodically to accommodate all the Change Request happening in the application. Test Data which is not updated periodically will become invalid over a period of time</a:t>
            </a:r>
          </a:p>
          <a:p>
            <a:pPr lvl="1">
              <a:buFont typeface="Arial" pitchFamily="34" charset="0"/>
              <a:buChar char="»"/>
              <a:defRPr/>
            </a:pPr>
            <a:r>
              <a:rPr lang="en-US" sz="1800" kern="1200" dirty="0" smtClean="0">
                <a:ea typeface="Calibri" pitchFamily="34" charset="0"/>
                <a:cs typeface="Times New Roman" pitchFamily="18" charset="0"/>
              </a:rPr>
              <a:t>Reduced flexibility in test execution</a:t>
            </a:r>
          </a:p>
          <a:p>
            <a:pPr marL="1204913" lvl="1" indent="-290513">
              <a:buClrTx/>
              <a:buFont typeface="Verdana" pitchFamily="34" charset="0"/>
              <a:buChar char="●"/>
              <a:defRPr/>
            </a:pPr>
            <a:r>
              <a:rPr lang="en-US" sz="1400" dirty="0" smtClean="0">
                <a:cs typeface="Times New Roman" pitchFamily="18" charset="0"/>
              </a:rPr>
              <a:t>Poor test data will not provide flexibility for the testers during execution and might hinder the execution progress</a:t>
            </a:r>
          </a:p>
          <a:p>
            <a:pPr lvl="1">
              <a:buFont typeface="Arial" pitchFamily="34" charset="0"/>
              <a:buChar char="»"/>
              <a:defRPr/>
            </a:pPr>
            <a:r>
              <a:rPr lang="en-US" sz="1800" kern="1200" dirty="0" smtClean="0">
                <a:ea typeface="Calibri" pitchFamily="34" charset="0"/>
                <a:cs typeface="Times New Roman" pitchFamily="18" charset="0"/>
              </a:rPr>
              <a:t>Obscure results and bug reports</a:t>
            </a:r>
          </a:p>
          <a:p>
            <a:pPr marL="1204913" lvl="1" indent="-290513">
              <a:buClrTx/>
              <a:buFont typeface="Verdana" pitchFamily="34" charset="0"/>
              <a:buChar char="●"/>
              <a:defRPr/>
            </a:pPr>
            <a:r>
              <a:rPr lang="en-US" sz="1400" dirty="0" smtClean="0">
                <a:cs typeface="Times New Roman" pitchFamily="18" charset="0"/>
              </a:rPr>
              <a:t>Test results and bug reports produced with poor test data might be difficult for the project team to understand the real problem in the application and could result in significant time wastage in analyzing the real problem in the application</a:t>
            </a:r>
          </a:p>
        </p:txBody>
      </p:sp>
      <p:sp>
        <p:nvSpPr>
          <p:cNvPr id="113668" name="Slide Number Placeholder 3"/>
          <p:cNvSpPr>
            <a:spLocks noGrp="1"/>
          </p:cNvSpPr>
          <p:nvPr>
            <p:ph type="sldNum" sz="quarter" idx="10"/>
          </p:nvPr>
        </p:nvSpPr>
        <p:spPr>
          <a:noFill/>
        </p:spPr>
        <p:txBody>
          <a:bodyPr/>
          <a:lstStyle/>
          <a:p>
            <a:fld id="{169B49E9-03AC-497F-A564-FC11ACDB5C65}" type="slidenum">
              <a:rPr lang="en-US" smtClean="0"/>
              <a:pPr/>
              <a:t>107</a:t>
            </a:fld>
            <a:endParaRPr lang="en-US" smtClean="0"/>
          </a:p>
        </p:txBody>
      </p:sp>
    </p:spTree>
  </p:cSld>
  <p:clrMapOvr>
    <a:masterClrMapping/>
  </p:clrMapOvr>
  <p:transition>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defRPr/>
            </a:pPr>
            <a:r>
              <a:rPr lang="en-US" dirty="0" smtClean="0">
                <a:latin typeface="+mn-lt"/>
              </a:rPr>
              <a:t>Test Data Overview – Importance of Test Data (Contd.)</a:t>
            </a:r>
          </a:p>
        </p:txBody>
      </p:sp>
      <p:sp>
        <p:nvSpPr>
          <p:cNvPr id="110595" name="Content Placeholder 2"/>
          <p:cNvSpPr>
            <a:spLocks noGrp="1"/>
          </p:cNvSpPr>
          <p:nvPr>
            <p:ph idx="1"/>
          </p:nvPr>
        </p:nvSpPr>
        <p:spPr>
          <a:xfrm>
            <a:off x="685800" y="1216025"/>
            <a:ext cx="8153400" cy="5181600"/>
          </a:xfrm>
        </p:spPr>
        <p:txBody>
          <a:bodyPr/>
          <a:lstStyle/>
          <a:p>
            <a:pPr lvl="1">
              <a:buFont typeface="Arial" pitchFamily="34" charset="0"/>
              <a:buChar char="»"/>
              <a:defRPr/>
            </a:pPr>
            <a:r>
              <a:rPr lang="en-US" sz="1800" kern="1200" dirty="0" smtClean="0">
                <a:ea typeface="Calibri" pitchFamily="34" charset="0"/>
                <a:cs typeface="Times New Roman" pitchFamily="18" charset="0"/>
              </a:rPr>
              <a:t>Larger proportion of problems can be traced to poor data</a:t>
            </a:r>
          </a:p>
          <a:p>
            <a:pPr marL="1204913" lvl="1" indent="-290513">
              <a:buClrTx/>
              <a:buFont typeface="Verdana" pitchFamily="34" charset="0"/>
              <a:buChar char="●"/>
              <a:defRPr/>
            </a:pPr>
            <a:r>
              <a:rPr lang="en-US" sz="1400" dirty="0" smtClean="0">
                <a:cs typeface="Times New Roman" pitchFamily="18" charset="0"/>
              </a:rPr>
              <a:t>Defects which are reported by testing team can be rejected by development team with a common reason as poor test data, if the tester fails to use proper test data during testing and produces inaccurate test results and defects</a:t>
            </a:r>
          </a:p>
          <a:p>
            <a:pPr lvl="1">
              <a:buFont typeface="Arial" pitchFamily="34" charset="0"/>
              <a:buChar char="»"/>
              <a:defRPr/>
            </a:pPr>
            <a:r>
              <a:rPr lang="en-US" sz="1800" kern="1200" dirty="0" smtClean="0">
                <a:ea typeface="Calibri" pitchFamily="34" charset="0"/>
                <a:cs typeface="Times New Roman" pitchFamily="18" charset="0"/>
              </a:rPr>
              <a:t>Less time spent hunting bugs</a:t>
            </a:r>
          </a:p>
          <a:p>
            <a:pPr marL="1204913" lvl="1" indent="-290513">
              <a:buClrTx/>
              <a:buFont typeface="Verdana" pitchFamily="34" charset="0"/>
              <a:buChar char="●"/>
              <a:defRPr/>
            </a:pPr>
            <a:r>
              <a:rPr lang="en-US" sz="1400" dirty="0" smtClean="0">
                <a:cs typeface="Times New Roman" pitchFamily="18" charset="0"/>
              </a:rPr>
              <a:t>If proper test data are not set before the beginning of testing, then there is a huge chance of spending considerable amount of time to correct the test data during the test execution instead of identifying new defects in the application</a:t>
            </a:r>
          </a:p>
          <a:p>
            <a:pPr lvl="1">
              <a:buFont typeface="Arial" pitchFamily="34" charset="0"/>
              <a:buChar char="»"/>
              <a:defRPr/>
            </a:pPr>
            <a:r>
              <a:rPr lang="en-US" sz="1800" kern="1200" dirty="0" smtClean="0">
                <a:ea typeface="Calibri" pitchFamily="34" charset="0"/>
                <a:cs typeface="Times New Roman" pitchFamily="18" charset="0"/>
              </a:rPr>
              <a:t>Requirements problems can be hidden in inadequate data</a:t>
            </a:r>
          </a:p>
          <a:p>
            <a:pPr marL="1204913" lvl="1" indent="-290513">
              <a:buClrTx/>
              <a:buFont typeface="Verdana" pitchFamily="34" charset="0"/>
              <a:buChar char="●"/>
              <a:defRPr/>
            </a:pPr>
            <a:r>
              <a:rPr lang="en-US" sz="1400" dirty="0" smtClean="0">
                <a:cs typeface="Times New Roman" pitchFamily="18" charset="0"/>
              </a:rPr>
              <a:t>Testing with inadequate test data could hide a potential problem in the application  or requirements as these data would produce inappropriate results most of the time</a:t>
            </a:r>
          </a:p>
        </p:txBody>
      </p:sp>
      <p:sp>
        <p:nvSpPr>
          <p:cNvPr id="114692" name="Slide Number Placeholder 3"/>
          <p:cNvSpPr>
            <a:spLocks noGrp="1"/>
          </p:cNvSpPr>
          <p:nvPr>
            <p:ph type="sldNum" sz="quarter" idx="10"/>
          </p:nvPr>
        </p:nvSpPr>
        <p:spPr>
          <a:noFill/>
        </p:spPr>
        <p:txBody>
          <a:bodyPr/>
          <a:lstStyle/>
          <a:p>
            <a:fld id="{E2977E8E-D47E-47D2-B62D-47F204924F9B}" type="slidenum">
              <a:rPr lang="en-US" smtClean="0"/>
              <a:pPr/>
              <a:t>108</a:t>
            </a:fld>
            <a:endParaRPr lang="en-US" smtClean="0"/>
          </a:p>
        </p:txBody>
      </p:sp>
    </p:spTree>
  </p:cSld>
  <p:clrMapOvr>
    <a:masterClrMapping/>
  </p:clrMapOvr>
  <p:transition>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defRPr/>
            </a:pPr>
            <a:r>
              <a:rPr lang="en-US" dirty="0" smtClean="0">
                <a:latin typeface="+mn-lt"/>
              </a:rPr>
              <a:t>Test Data Overview – Test Data Sources</a:t>
            </a:r>
          </a:p>
        </p:txBody>
      </p:sp>
      <p:sp>
        <p:nvSpPr>
          <p:cNvPr id="115715" name="Content Placeholder 2"/>
          <p:cNvSpPr>
            <a:spLocks noGrp="1"/>
          </p:cNvSpPr>
          <p:nvPr>
            <p:ph idx="1"/>
          </p:nvPr>
        </p:nvSpPr>
        <p:spPr>
          <a:xfrm>
            <a:off x="685800" y="1216025"/>
            <a:ext cx="8153400" cy="5181600"/>
          </a:xfrm>
        </p:spPr>
        <p:txBody>
          <a:bodyPr/>
          <a:lstStyle/>
          <a:p>
            <a:pPr eaLnBrk="1" hangingPunct="1"/>
            <a:r>
              <a:rPr lang="en-US" sz="1600" dirty="0" smtClean="0">
                <a:cs typeface="Times New Roman" pitchFamily="18" charset="0"/>
              </a:rPr>
              <a:t>The main source of Test Data is the Test Data Set. The data set can be in Database, CSV, Excel file, XML format or in any format</a:t>
            </a:r>
            <a:r>
              <a:rPr lang="en-US" sz="1600" dirty="0" smtClean="0">
                <a:solidFill>
                  <a:srgbClr val="FF0000"/>
                </a:solidFill>
                <a:cs typeface="Times New Roman" pitchFamily="18" charset="0"/>
              </a:rPr>
              <a:t>.</a:t>
            </a:r>
          </a:p>
          <a:p>
            <a:pPr eaLnBrk="1" hangingPunct="1">
              <a:buFont typeface="Wingdings" pitchFamily="2" charset="2"/>
              <a:buNone/>
            </a:pPr>
            <a:endParaRPr lang="en-US" sz="1400" dirty="0" smtClean="0">
              <a:cs typeface="Times New Roman" pitchFamily="18" charset="0"/>
            </a:endParaRPr>
          </a:p>
          <a:p>
            <a:pPr eaLnBrk="1" hangingPunct="1">
              <a:buFont typeface="Wingdings" pitchFamily="2" charset="2"/>
              <a:buNone/>
            </a:pPr>
            <a:endParaRPr lang="en-US" sz="1400" dirty="0" smtClean="0">
              <a:cs typeface="Times New Roman" pitchFamily="18" charset="0"/>
            </a:endParaRPr>
          </a:p>
          <a:p>
            <a:pPr eaLnBrk="1" hangingPunct="1">
              <a:buFont typeface="Wingdings" pitchFamily="2" charset="2"/>
              <a:buNone/>
            </a:pPr>
            <a:endParaRPr lang="en-US" sz="1400" dirty="0" smtClean="0">
              <a:cs typeface="Times New Roman" pitchFamily="18" charset="0"/>
            </a:endParaRPr>
          </a:p>
          <a:p>
            <a:endParaRPr lang="en-US" b="1" dirty="0" smtClean="0">
              <a:cs typeface="Times New Roman" pitchFamily="18" charset="0"/>
            </a:endParaRPr>
          </a:p>
        </p:txBody>
      </p:sp>
      <p:sp>
        <p:nvSpPr>
          <p:cNvPr id="115716" name="Slide Number Placeholder 3"/>
          <p:cNvSpPr>
            <a:spLocks noGrp="1"/>
          </p:cNvSpPr>
          <p:nvPr>
            <p:ph type="sldNum" sz="quarter" idx="10"/>
          </p:nvPr>
        </p:nvSpPr>
        <p:spPr>
          <a:noFill/>
        </p:spPr>
        <p:txBody>
          <a:bodyPr/>
          <a:lstStyle/>
          <a:p>
            <a:fld id="{04F9F3B4-2C64-4207-A908-8B0579738B59}" type="slidenum">
              <a:rPr lang="en-US" smtClean="0"/>
              <a:pPr/>
              <a:t>109</a:t>
            </a:fld>
            <a:endParaRPr lang="en-US" smtClean="0"/>
          </a:p>
        </p:txBody>
      </p:sp>
      <p:sp>
        <p:nvSpPr>
          <p:cNvPr id="5" name="Rounded Rectangle 4"/>
          <p:cNvSpPr/>
          <p:nvPr/>
        </p:nvSpPr>
        <p:spPr bwMode="auto">
          <a:xfrm>
            <a:off x="685800" y="1981200"/>
            <a:ext cx="7848600" cy="39639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eaLnBrk="1" hangingPunct="1">
              <a:buFont typeface="Wingdings" pitchFamily="2" charset="2"/>
              <a:buChar char="§"/>
              <a:defRPr/>
            </a:pPr>
            <a:r>
              <a:rPr lang="en-US" sz="1400" b="0" dirty="0">
                <a:latin typeface="+mn-lt"/>
                <a:cs typeface="Times New Roman" pitchFamily="18" charset="0"/>
              </a:rPr>
              <a:t>Following are Test data set examples:</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No data: Run your test cases on blank or default data. See if proper error messages are generated.</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Valid data set: Create it to check if application is functioning as per requirements and valid input data is properly saved in database or files.</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Invalid data set: Prepare invalid data set to check application behavior for negative values, alphanumeric string inputs.</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Illegal data format: Make one data set of illegal data format. System should not accept data in invalid or illegal format. Also check if proper error messages are generated.</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Boundary Condition data set: 	out of range data. Identify application boundary cases and prepare data set that will cover lower as well as upper boundary conditions.</a:t>
            </a:r>
          </a:p>
          <a:p>
            <a:pPr marL="742950" lvl="1" indent="-285750" algn="l">
              <a:spcBef>
                <a:spcPct val="20000"/>
              </a:spcBef>
              <a:buClr>
                <a:srgbClr val="DF7A1C"/>
              </a:buClr>
              <a:buFont typeface="Arial" pitchFamily="34" charset="0"/>
              <a:buChar char="»"/>
              <a:defRPr/>
            </a:pPr>
            <a:r>
              <a:rPr lang="en-US" sz="1400" b="0" dirty="0">
                <a:latin typeface="+mn-lt"/>
                <a:ea typeface="Calibri" pitchFamily="34" charset="0"/>
                <a:cs typeface="Times New Roman" pitchFamily="18" charset="0"/>
              </a:rPr>
              <a:t>Data set for performance, load and stress testing: This data set should be large in volume.</a:t>
            </a:r>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Test Scenarios - Example</a:t>
            </a:r>
          </a:p>
        </p:txBody>
      </p:sp>
      <p:sp>
        <p:nvSpPr>
          <p:cNvPr id="15363" name="Slide Number Placeholder 3"/>
          <p:cNvSpPr>
            <a:spLocks noGrp="1"/>
          </p:cNvSpPr>
          <p:nvPr>
            <p:ph type="sldNum" sz="quarter" idx="10"/>
          </p:nvPr>
        </p:nvSpPr>
        <p:spPr>
          <a:noFill/>
        </p:spPr>
        <p:txBody>
          <a:bodyPr/>
          <a:lstStyle/>
          <a:p>
            <a:fld id="{75E716E9-2B56-47C6-ACE5-CD8220A00885}" type="slidenum">
              <a:rPr lang="en-US" smtClean="0"/>
              <a:pPr/>
              <a:t>11</a:t>
            </a:fld>
            <a:endParaRPr lang="en-US" smtClean="0"/>
          </a:p>
        </p:txBody>
      </p:sp>
      <p:sp>
        <p:nvSpPr>
          <p:cNvPr id="6" name="Rounded Rectangle 5"/>
          <p:cNvSpPr/>
          <p:nvPr/>
        </p:nvSpPr>
        <p:spPr bwMode="auto">
          <a:xfrm>
            <a:off x="685800" y="1219200"/>
            <a:ext cx="8229600" cy="502920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r>
              <a:rPr lang="en-US" sz="1400" b="0" dirty="0">
                <a:solidFill>
                  <a:srgbClr val="000000"/>
                </a:solidFill>
                <a:latin typeface="+mn-lt"/>
              </a:rPr>
              <a:t>Requirement: </a:t>
            </a:r>
          </a:p>
          <a:p>
            <a:pPr algn="l">
              <a:defRPr/>
            </a:pPr>
            <a:r>
              <a:rPr lang="en-US" sz="1400" b="0" dirty="0">
                <a:solidFill>
                  <a:srgbClr val="000000"/>
                </a:solidFill>
                <a:latin typeface="+mn-lt"/>
              </a:rPr>
              <a:t>In an invoice approving system, if the maintenance engineer submits invoices with amount &gt;= $500, it should be sent to manager for approval. All invoices with amount &lt; $500 will get auto approved. Manager can also reject invoices if there are any mistakes, which can further be modified by the maintenance engineer and submitted again for approval.</a:t>
            </a:r>
          </a:p>
          <a:p>
            <a:pPr algn="l">
              <a:defRPr/>
            </a:pPr>
            <a:endParaRPr lang="en-US" sz="1400" b="0" dirty="0">
              <a:solidFill>
                <a:srgbClr val="000000"/>
              </a:solidFill>
              <a:latin typeface="+mn-lt"/>
            </a:endParaRPr>
          </a:p>
          <a:p>
            <a:pPr algn="l">
              <a:buFont typeface="Wingdings" pitchFamily="2" charset="2"/>
              <a:buNone/>
              <a:defRPr/>
            </a:pPr>
            <a:r>
              <a:rPr lang="en-US" sz="1400" b="0" dirty="0">
                <a:solidFill>
                  <a:srgbClr val="000000"/>
                </a:solidFill>
                <a:latin typeface="+mn-lt"/>
              </a:rPr>
              <a:t>Scenarios:</a:t>
            </a:r>
          </a:p>
          <a:p>
            <a:pPr algn="l">
              <a:buFont typeface="Verdana" pitchFamily="34" charset="0"/>
              <a:buAutoNum type="alphaUcPeriod"/>
              <a:defRPr/>
            </a:pPr>
            <a:r>
              <a:rPr lang="en-US" sz="1400" b="0" dirty="0">
                <a:solidFill>
                  <a:srgbClr val="000000"/>
                </a:solidFill>
                <a:latin typeface="+mn-lt"/>
              </a:rPr>
              <a:t>User submits invoice, amt &gt; $500 dollars, approver approves it</a:t>
            </a:r>
          </a:p>
          <a:p>
            <a:pPr algn="l">
              <a:buFont typeface="Verdana" pitchFamily="34" charset="0"/>
              <a:buAutoNum type="alphaUcPeriod"/>
              <a:defRPr/>
            </a:pPr>
            <a:r>
              <a:rPr lang="en-US" sz="1400" b="0" dirty="0">
                <a:solidFill>
                  <a:srgbClr val="000000"/>
                </a:solidFill>
                <a:latin typeface="+mn-lt"/>
              </a:rPr>
              <a:t>User submits invoice, amt &lt; $500 dollars, invoice gets auto approved</a:t>
            </a:r>
          </a:p>
          <a:p>
            <a:pPr algn="l">
              <a:buFont typeface="Verdana" pitchFamily="34" charset="0"/>
              <a:buAutoNum type="alphaUcPeriod"/>
              <a:defRPr/>
            </a:pPr>
            <a:r>
              <a:rPr lang="en-US" sz="1400" b="0" dirty="0">
                <a:solidFill>
                  <a:srgbClr val="000000"/>
                </a:solidFill>
                <a:latin typeface="+mn-lt"/>
              </a:rPr>
              <a:t>User submits invoice, amt &gt; $500, approver rejects it</a:t>
            </a:r>
          </a:p>
          <a:p>
            <a:pPr algn="l">
              <a:buFont typeface="Verdana" pitchFamily="34" charset="0"/>
              <a:buAutoNum type="alphaUcPeriod"/>
              <a:defRPr/>
            </a:pPr>
            <a:r>
              <a:rPr lang="en-US" sz="1400" b="0" dirty="0">
                <a:solidFill>
                  <a:srgbClr val="000000"/>
                </a:solidFill>
                <a:latin typeface="+mn-lt"/>
              </a:rPr>
              <a:t>User submits invoice, amt &gt; $500, approver rejects it, user submits after modifying to another value which  is &gt; $500, approver approves it</a:t>
            </a:r>
          </a:p>
          <a:p>
            <a:pPr algn="l">
              <a:buFont typeface="Verdana" pitchFamily="34" charset="0"/>
              <a:buAutoNum type="alphaUcPeriod"/>
              <a:defRPr/>
            </a:pPr>
            <a:r>
              <a:rPr lang="en-US" sz="1400" b="0" dirty="0">
                <a:solidFill>
                  <a:srgbClr val="000000"/>
                </a:solidFill>
                <a:latin typeface="+mn-lt"/>
              </a:rPr>
              <a:t>User submits invoice, amt &gt; $500, approver rejects it, user submits after modifying to another value which  is &lt; $500, invoice gets auto approved</a:t>
            </a:r>
          </a:p>
          <a:p>
            <a:pPr algn="l">
              <a:buFont typeface="Wingdings" pitchFamily="2" charset="2"/>
              <a:buNone/>
              <a:defRPr/>
            </a:pPr>
            <a:endParaRPr lang="en-US" sz="1400" b="0" dirty="0">
              <a:solidFill>
                <a:srgbClr val="000000"/>
              </a:solidFill>
              <a:latin typeface="+mn-lt"/>
            </a:endParaRPr>
          </a:p>
          <a:p>
            <a:pPr algn="l">
              <a:buFont typeface="Wingdings" pitchFamily="2" charset="2"/>
              <a:buNone/>
              <a:defRPr/>
            </a:pPr>
            <a:r>
              <a:rPr lang="en-US" sz="1400" b="0" dirty="0">
                <a:latin typeface="+mn-lt"/>
              </a:rPr>
              <a:t>In this example, auto approval may function correctly when the user submits the invoice for the </a:t>
            </a:r>
            <a:r>
              <a:rPr lang="en-US" sz="1400" b="0" dirty="0">
                <a:solidFill>
                  <a:srgbClr val="000000"/>
                </a:solidFill>
                <a:latin typeface="+mn-lt"/>
              </a:rPr>
              <a:t>first time with &lt; $500, but may not function correctly when the invoice is rejected and then the user changes the amount to &lt; $500. </a:t>
            </a:r>
          </a:p>
          <a:p>
            <a:pPr algn="l">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pPr eaLnBrk="1" hangingPunct="1">
              <a:defRPr/>
            </a:pPr>
            <a:r>
              <a:rPr lang="en-US" dirty="0" smtClean="0">
                <a:latin typeface="+mn-lt"/>
              </a:rPr>
              <a:t>Test Data Overview – Organizing the Test Data</a:t>
            </a:r>
          </a:p>
        </p:txBody>
      </p:sp>
      <p:sp>
        <p:nvSpPr>
          <p:cNvPr id="112643" name="Content Placeholder 2"/>
          <p:cNvSpPr>
            <a:spLocks noGrp="1"/>
          </p:cNvSpPr>
          <p:nvPr>
            <p:ph idx="1"/>
          </p:nvPr>
        </p:nvSpPr>
        <p:spPr>
          <a:xfrm>
            <a:off x="685800" y="1216025"/>
            <a:ext cx="8153400" cy="5032375"/>
          </a:xfrm>
        </p:spPr>
        <p:txBody>
          <a:bodyPr/>
          <a:lstStyle/>
          <a:p>
            <a:pPr>
              <a:defRPr/>
            </a:pPr>
            <a:r>
              <a:rPr lang="en-US" sz="1800" dirty="0" smtClean="0">
                <a:cs typeface="Times New Roman" pitchFamily="18" charset="0"/>
              </a:rPr>
              <a:t>A key part of any approach to data is the way the data is organized, chosen and described. It is influenced by the uses that are planned for it.</a:t>
            </a:r>
          </a:p>
          <a:p>
            <a:pPr>
              <a:defRPr/>
            </a:pPr>
            <a:r>
              <a:rPr lang="en-US" sz="1800" dirty="0" smtClean="0">
                <a:cs typeface="Times New Roman" pitchFamily="18" charset="0"/>
              </a:rPr>
              <a:t>A good approach increases data reliability, reduces data maintenance time, and can help improve the test process.</a:t>
            </a:r>
            <a:endParaRPr lang="en-US" sz="1800" b="1" dirty="0" smtClean="0">
              <a:cs typeface="Times New Roman" pitchFamily="18" charset="0"/>
            </a:endParaRPr>
          </a:p>
          <a:p>
            <a:pPr>
              <a:defRPr/>
            </a:pPr>
            <a:r>
              <a:rPr lang="en-US" sz="1800" dirty="0" smtClean="0">
                <a:cs typeface="Times New Roman" pitchFamily="18" charset="0"/>
              </a:rPr>
              <a:t>Organizing the data helps because of the following reasons:</a:t>
            </a:r>
          </a:p>
          <a:p>
            <a:pPr lvl="1">
              <a:buFont typeface="Arial" pitchFamily="34" charset="0"/>
              <a:buChar char="»"/>
              <a:defRPr/>
            </a:pPr>
            <a:r>
              <a:rPr lang="en-US" sz="1600" kern="1200" dirty="0" smtClean="0">
                <a:ea typeface="Calibri" pitchFamily="34" charset="0"/>
                <a:cs typeface="Times New Roman" pitchFamily="18" charset="0"/>
              </a:rPr>
              <a:t>It improves communication within and outside the team</a:t>
            </a:r>
          </a:p>
          <a:p>
            <a:pPr lvl="1">
              <a:buFont typeface="Arial" pitchFamily="34" charset="0"/>
              <a:buChar char="»"/>
              <a:defRPr/>
            </a:pPr>
            <a:r>
              <a:rPr lang="en-US" sz="1600" kern="1200" dirty="0" smtClean="0">
                <a:ea typeface="Calibri" pitchFamily="34" charset="0"/>
                <a:cs typeface="Times New Roman" pitchFamily="18" charset="0"/>
              </a:rPr>
              <a:t>It reduces test errors caused by using the wrong data</a:t>
            </a:r>
          </a:p>
          <a:p>
            <a:pPr lvl="1">
              <a:buFont typeface="Arial" pitchFamily="34" charset="0"/>
              <a:buChar char="»"/>
              <a:defRPr/>
            </a:pPr>
            <a:r>
              <a:rPr lang="en-US" sz="1600" kern="1200" dirty="0" smtClean="0">
                <a:ea typeface="Calibri" pitchFamily="34" charset="0"/>
                <a:cs typeface="Times New Roman" pitchFamily="18" charset="0"/>
              </a:rPr>
              <a:t>It allows another method of sanity checks for corrupted or inconsistent data</a:t>
            </a:r>
          </a:p>
          <a:p>
            <a:pPr lvl="1">
              <a:buFont typeface="Arial" pitchFamily="34" charset="0"/>
              <a:buChar char="»"/>
              <a:defRPr/>
            </a:pPr>
            <a:r>
              <a:rPr lang="en-US" sz="1600" kern="1200" dirty="0" smtClean="0">
                <a:ea typeface="Calibri" pitchFamily="34" charset="0"/>
                <a:cs typeface="Times New Roman" pitchFamily="18" charset="0"/>
              </a:rPr>
              <a:t>It helps while checking data after input</a:t>
            </a:r>
          </a:p>
          <a:p>
            <a:pPr lvl="1">
              <a:buFont typeface="Arial" pitchFamily="34" charset="0"/>
              <a:buChar char="»"/>
              <a:defRPr/>
            </a:pPr>
            <a:r>
              <a:rPr lang="en-US" sz="1600" kern="1200" dirty="0" smtClean="0">
                <a:ea typeface="Calibri" pitchFamily="34" charset="0"/>
                <a:cs typeface="Times New Roman" pitchFamily="18" charset="0"/>
              </a:rPr>
              <a:t>It helps in selecting data for investigative tests</a:t>
            </a:r>
          </a:p>
          <a:p>
            <a:pPr>
              <a:buFont typeface="Wingdings" pitchFamily="2" charset="2"/>
              <a:buNone/>
              <a:defRPr/>
            </a:pPr>
            <a:endParaRPr lang="en-US" sz="14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p:txBody>
      </p:sp>
      <p:sp>
        <p:nvSpPr>
          <p:cNvPr id="116740" name="Slide Number Placeholder 3"/>
          <p:cNvSpPr>
            <a:spLocks noGrp="1"/>
          </p:cNvSpPr>
          <p:nvPr>
            <p:ph type="sldNum" sz="quarter" idx="10"/>
          </p:nvPr>
        </p:nvSpPr>
        <p:spPr>
          <a:xfrm>
            <a:off x="8642350" y="6578600"/>
            <a:ext cx="577850" cy="279400"/>
          </a:xfrm>
          <a:noFill/>
        </p:spPr>
        <p:txBody>
          <a:bodyPr/>
          <a:lstStyle/>
          <a:p>
            <a:fld id="{A0C78796-FE8F-417B-81ED-EAEEC85D3A28}" type="slidenum">
              <a:rPr lang="en-US" smtClean="0"/>
              <a:pPr/>
              <a:t>110</a:t>
            </a:fld>
            <a:endParaRPr lang="en-US" smtClean="0"/>
          </a:p>
        </p:txBody>
      </p:sp>
    </p:spTree>
  </p:cSld>
  <p:clrMapOvr>
    <a:masterClrMapping/>
  </p:clrMapOvr>
  <p:transition>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457200" y="304800"/>
            <a:ext cx="8001000" cy="609600"/>
          </a:xfrm>
        </p:spPr>
        <p:txBody>
          <a:bodyPr/>
          <a:lstStyle/>
          <a:p>
            <a:pPr eaLnBrk="1" hangingPunct="1">
              <a:defRPr/>
            </a:pPr>
            <a:r>
              <a:rPr lang="en-US" dirty="0" smtClean="0">
                <a:latin typeface="+mn-lt"/>
              </a:rPr>
              <a:t>Test Data Overview – Classification of Test Data</a:t>
            </a:r>
          </a:p>
        </p:txBody>
      </p:sp>
      <p:sp>
        <p:nvSpPr>
          <p:cNvPr id="117763" name="Content Placeholder 2"/>
          <p:cNvSpPr>
            <a:spLocks noGrp="1"/>
          </p:cNvSpPr>
          <p:nvPr>
            <p:ph idx="1"/>
          </p:nvPr>
        </p:nvSpPr>
        <p:spPr>
          <a:xfrm>
            <a:off x="685800" y="1216025"/>
            <a:ext cx="8153400" cy="5181600"/>
          </a:xfrm>
        </p:spPr>
        <p:txBody>
          <a:bodyPr/>
          <a:lstStyle/>
          <a:p>
            <a:r>
              <a:rPr lang="en-US" sz="1600" dirty="0" smtClean="0">
                <a:cs typeface="Times New Roman" pitchFamily="18" charset="0"/>
              </a:rPr>
              <a:t>The following broad categories allow data to be handled and discussed more easily</a:t>
            </a:r>
            <a:r>
              <a:rPr lang="en-US" sz="1600" dirty="0" smtClean="0">
                <a:solidFill>
                  <a:srgbClr val="FF0000"/>
                </a:solidFill>
                <a:cs typeface="Times New Roman" pitchFamily="18" charset="0"/>
              </a:rPr>
              <a:t>:</a:t>
            </a:r>
            <a:endParaRPr lang="en-US" sz="1600" b="1" dirty="0" smtClean="0">
              <a:solidFill>
                <a:srgbClr val="FF0000"/>
              </a:solidFill>
              <a:cs typeface="Times New Roman" pitchFamily="18" charset="0"/>
            </a:endParaRPr>
          </a:p>
          <a:p>
            <a:pPr>
              <a:buFont typeface="Wingdings" pitchFamily="2" charset="2"/>
              <a:buNone/>
            </a:pPr>
            <a:endParaRPr lang="en-US" sz="1400" b="1" dirty="0" smtClean="0">
              <a:cs typeface="Times New Roman" pitchFamily="18" charset="0"/>
            </a:endParaRPr>
          </a:p>
          <a:p>
            <a:pPr>
              <a:buFont typeface="Wingdings" pitchFamily="2" charset="2"/>
              <a:buNone/>
            </a:pPr>
            <a:endParaRPr lang="en-US" sz="1600" dirty="0" smtClean="0">
              <a:cs typeface="Times New Roman" pitchFamily="18" charset="0"/>
            </a:endParaRPr>
          </a:p>
        </p:txBody>
      </p:sp>
      <p:sp>
        <p:nvSpPr>
          <p:cNvPr id="117764" name="Slide Number Placeholder 3"/>
          <p:cNvSpPr>
            <a:spLocks noGrp="1"/>
          </p:cNvSpPr>
          <p:nvPr>
            <p:ph type="sldNum" sz="quarter" idx="10"/>
          </p:nvPr>
        </p:nvSpPr>
        <p:spPr>
          <a:xfrm>
            <a:off x="8642350" y="6578600"/>
            <a:ext cx="501650" cy="279400"/>
          </a:xfrm>
          <a:noFill/>
        </p:spPr>
        <p:txBody>
          <a:bodyPr/>
          <a:lstStyle/>
          <a:p>
            <a:fld id="{D5AB5AC6-0E24-41BA-BC95-609494D6D67D}" type="slidenum">
              <a:rPr lang="en-US" smtClean="0"/>
              <a:pPr/>
              <a:t>111</a:t>
            </a:fld>
            <a:endParaRPr lang="en-US" smtClean="0"/>
          </a:p>
        </p:txBody>
      </p:sp>
      <p:sp>
        <p:nvSpPr>
          <p:cNvPr id="5" name="Rounded Rectangle 4"/>
          <p:cNvSpPr/>
          <p:nvPr/>
        </p:nvSpPr>
        <p:spPr bwMode="auto">
          <a:xfrm>
            <a:off x="3200400" y="2438400"/>
            <a:ext cx="1752600" cy="341313"/>
          </a:xfrm>
          <a:prstGeom prst="roundRect">
            <a:avLst/>
          </a:prstGeom>
          <a:solidFill>
            <a:srgbClr val="FFC000"/>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Test Data</a:t>
            </a:r>
          </a:p>
        </p:txBody>
      </p:sp>
      <p:sp>
        <p:nvSpPr>
          <p:cNvPr id="6" name="Rounded Rectangle 5"/>
          <p:cNvSpPr/>
          <p:nvPr/>
        </p:nvSpPr>
        <p:spPr bwMode="auto">
          <a:xfrm>
            <a:off x="762000" y="3505200"/>
            <a:ext cx="1752600" cy="579438"/>
          </a:xfrm>
          <a:prstGeom prst="roundRect">
            <a:avLst/>
          </a:prstGeom>
          <a:solidFill>
            <a:srgbClr val="FFD653"/>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Environmental data</a:t>
            </a:r>
          </a:p>
        </p:txBody>
      </p:sp>
      <p:sp>
        <p:nvSpPr>
          <p:cNvPr id="7" name="Rounded Rectangle 6"/>
          <p:cNvSpPr/>
          <p:nvPr/>
        </p:nvSpPr>
        <p:spPr bwMode="auto">
          <a:xfrm>
            <a:off x="2667000" y="3505200"/>
            <a:ext cx="990600" cy="579438"/>
          </a:xfrm>
          <a:prstGeom prst="roundRect">
            <a:avLst/>
          </a:prstGeom>
          <a:solidFill>
            <a:srgbClr val="FFD653"/>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Setup data</a:t>
            </a:r>
          </a:p>
        </p:txBody>
      </p:sp>
      <p:sp>
        <p:nvSpPr>
          <p:cNvPr id="8" name="Rounded Rectangle 7"/>
          <p:cNvSpPr/>
          <p:nvPr/>
        </p:nvSpPr>
        <p:spPr bwMode="auto">
          <a:xfrm>
            <a:off x="3810000" y="3505200"/>
            <a:ext cx="990600" cy="579438"/>
          </a:xfrm>
          <a:prstGeom prst="roundRect">
            <a:avLst/>
          </a:prstGeom>
          <a:solidFill>
            <a:srgbClr val="FFD653"/>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Input Data</a:t>
            </a:r>
          </a:p>
        </p:txBody>
      </p:sp>
      <p:sp>
        <p:nvSpPr>
          <p:cNvPr id="9" name="Rounded Rectangle 8"/>
          <p:cNvSpPr/>
          <p:nvPr/>
        </p:nvSpPr>
        <p:spPr bwMode="auto">
          <a:xfrm>
            <a:off x="4953000" y="3505200"/>
            <a:ext cx="1524000" cy="579438"/>
          </a:xfrm>
          <a:prstGeom prst="roundRect">
            <a:avLst/>
          </a:prstGeom>
          <a:solidFill>
            <a:srgbClr val="FFD653"/>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Transitional data</a:t>
            </a:r>
          </a:p>
        </p:txBody>
      </p:sp>
      <p:sp>
        <p:nvSpPr>
          <p:cNvPr id="10" name="Rounded Rectangle 9"/>
          <p:cNvSpPr/>
          <p:nvPr/>
        </p:nvSpPr>
        <p:spPr bwMode="auto">
          <a:xfrm>
            <a:off x="6629400" y="3505200"/>
            <a:ext cx="1066800" cy="579438"/>
          </a:xfrm>
          <a:prstGeom prst="roundRect">
            <a:avLst/>
          </a:prstGeom>
          <a:solidFill>
            <a:srgbClr val="FFD653"/>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Output data</a:t>
            </a:r>
          </a:p>
        </p:txBody>
      </p:sp>
      <p:sp>
        <p:nvSpPr>
          <p:cNvPr id="11" name="Rounded Rectangle 10"/>
          <p:cNvSpPr/>
          <p:nvPr/>
        </p:nvSpPr>
        <p:spPr bwMode="auto">
          <a:xfrm>
            <a:off x="838200" y="4919663"/>
            <a:ext cx="1752600" cy="341312"/>
          </a:xfrm>
          <a:prstGeom prst="roundRect">
            <a:avLst/>
          </a:prstGeom>
          <a:solidFill>
            <a:srgbClr val="FFEEB7"/>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Master</a:t>
            </a:r>
          </a:p>
        </p:txBody>
      </p:sp>
      <p:sp>
        <p:nvSpPr>
          <p:cNvPr id="12" name="Rounded Rectangle 11"/>
          <p:cNvSpPr/>
          <p:nvPr/>
        </p:nvSpPr>
        <p:spPr bwMode="auto">
          <a:xfrm>
            <a:off x="2819400" y="4919663"/>
            <a:ext cx="1752600" cy="579437"/>
          </a:xfrm>
          <a:prstGeom prst="roundRect">
            <a:avLst/>
          </a:prstGeom>
          <a:solidFill>
            <a:srgbClr val="FFEEB7"/>
          </a:solidFill>
          <a:ln w="9525" cap="flat" cmpd="sng" algn="ctr">
            <a:solidFill>
              <a:srgbClr val="D8750D"/>
            </a:solidFill>
            <a:prstDash val="solid"/>
            <a:round/>
            <a:headEnd type="none" w="med" len="med"/>
            <a:tailEnd type="stealth" w="med" len="med"/>
          </a:ln>
          <a:effectLst/>
        </p:spPr>
        <p:txBody>
          <a:bodyPr anchor="ctr">
            <a:spAutoFit/>
          </a:bodyPr>
          <a:lstStyle/>
          <a:p>
            <a:pPr>
              <a:defRPr/>
            </a:pPr>
            <a:r>
              <a:rPr lang="en-US" sz="1400" dirty="0">
                <a:effectLst>
                  <a:outerShdw blurRad="38100" dist="38100" dir="2700000" algn="tl">
                    <a:srgbClr val="000000">
                      <a:alpha val="43137"/>
                    </a:srgbClr>
                  </a:outerShdw>
                </a:effectLst>
                <a:latin typeface="+mn-lt"/>
                <a:cs typeface="Times New Roman" pitchFamily="18" charset="0"/>
              </a:rPr>
              <a:t>Transaction Data</a:t>
            </a:r>
          </a:p>
        </p:txBody>
      </p:sp>
      <p:cxnSp>
        <p:nvCxnSpPr>
          <p:cNvPr id="117773" name="Straight Arrow Connector 13"/>
          <p:cNvCxnSpPr>
            <a:cxnSpLocks noChangeShapeType="1"/>
            <a:endCxn id="6" idx="0"/>
          </p:cNvCxnSpPr>
          <p:nvPr/>
        </p:nvCxnSpPr>
        <p:spPr bwMode="auto">
          <a:xfrm rot="10800000" flipV="1">
            <a:off x="1638300" y="2819400"/>
            <a:ext cx="2400300" cy="685800"/>
          </a:xfrm>
          <a:prstGeom prst="straightConnector1">
            <a:avLst/>
          </a:prstGeom>
          <a:noFill/>
          <a:ln w="9525" algn="ctr">
            <a:solidFill>
              <a:srgbClr val="D8750D"/>
            </a:solidFill>
            <a:round/>
            <a:headEnd/>
            <a:tailEnd type="arrow" w="med" len="med"/>
          </a:ln>
        </p:spPr>
      </p:cxnSp>
      <p:cxnSp>
        <p:nvCxnSpPr>
          <p:cNvPr id="117774" name="Straight Arrow Connector 15"/>
          <p:cNvCxnSpPr>
            <a:cxnSpLocks noChangeShapeType="1"/>
            <a:endCxn id="7" idx="0"/>
          </p:cNvCxnSpPr>
          <p:nvPr/>
        </p:nvCxnSpPr>
        <p:spPr bwMode="auto">
          <a:xfrm rot="10800000" flipV="1">
            <a:off x="3162300" y="2819400"/>
            <a:ext cx="876300" cy="685800"/>
          </a:xfrm>
          <a:prstGeom prst="straightConnector1">
            <a:avLst/>
          </a:prstGeom>
          <a:noFill/>
          <a:ln w="9525" algn="ctr">
            <a:solidFill>
              <a:srgbClr val="D8750D"/>
            </a:solidFill>
            <a:round/>
            <a:headEnd/>
            <a:tailEnd type="arrow" w="med" len="med"/>
          </a:ln>
        </p:spPr>
      </p:cxnSp>
      <p:cxnSp>
        <p:nvCxnSpPr>
          <p:cNvPr id="117775" name="Straight Arrow Connector 17"/>
          <p:cNvCxnSpPr>
            <a:cxnSpLocks noChangeShapeType="1"/>
            <a:endCxn id="8" idx="0"/>
          </p:cNvCxnSpPr>
          <p:nvPr/>
        </p:nvCxnSpPr>
        <p:spPr bwMode="auto">
          <a:xfrm rot="16200000" flipH="1">
            <a:off x="3829050" y="3028950"/>
            <a:ext cx="685800" cy="266700"/>
          </a:xfrm>
          <a:prstGeom prst="straightConnector1">
            <a:avLst/>
          </a:prstGeom>
          <a:noFill/>
          <a:ln w="9525" algn="ctr">
            <a:solidFill>
              <a:srgbClr val="D8750D"/>
            </a:solidFill>
            <a:round/>
            <a:headEnd/>
            <a:tailEnd type="arrow" w="med" len="med"/>
          </a:ln>
        </p:spPr>
      </p:cxnSp>
      <p:cxnSp>
        <p:nvCxnSpPr>
          <p:cNvPr id="117776" name="Straight Arrow Connector 24"/>
          <p:cNvCxnSpPr>
            <a:cxnSpLocks noChangeShapeType="1"/>
            <a:endCxn id="9" idx="0"/>
          </p:cNvCxnSpPr>
          <p:nvPr/>
        </p:nvCxnSpPr>
        <p:spPr bwMode="auto">
          <a:xfrm>
            <a:off x="4038600" y="2819400"/>
            <a:ext cx="1676400" cy="685800"/>
          </a:xfrm>
          <a:prstGeom prst="straightConnector1">
            <a:avLst/>
          </a:prstGeom>
          <a:noFill/>
          <a:ln w="9525" algn="ctr">
            <a:solidFill>
              <a:srgbClr val="D8750D"/>
            </a:solidFill>
            <a:round/>
            <a:headEnd/>
            <a:tailEnd type="arrow" w="med" len="med"/>
          </a:ln>
        </p:spPr>
      </p:cxnSp>
      <p:cxnSp>
        <p:nvCxnSpPr>
          <p:cNvPr id="117777" name="Straight Arrow Connector 27"/>
          <p:cNvCxnSpPr>
            <a:cxnSpLocks noChangeShapeType="1"/>
            <a:endCxn id="10" idx="0"/>
          </p:cNvCxnSpPr>
          <p:nvPr/>
        </p:nvCxnSpPr>
        <p:spPr bwMode="auto">
          <a:xfrm>
            <a:off x="4038600" y="2819400"/>
            <a:ext cx="3124200" cy="685800"/>
          </a:xfrm>
          <a:prstGeom prst="straightConnector1">
            <a:avLst/>
          </a:prstGeom>
          <a:noFill/>
          <a:ln w="9525" algn="ctr">
            <a:solidFill>
              <a:srgbClr val="D8750D"/>
            </a:solidFill>
            <a:round/>
            <a:headEnd/>
            <a:tailEnd type="arrow" w="med" len="med"/>
          </a:ln>
        </p:spPr>
      </p:cxnSp>
      <p:cxnSp>
        <p:nvCxnSpPr>
          <p:cNvPr id="117778" name="Straight Arrow Connector 29"/>
          <p:cNvCxnSpPr>
            <a:cxnSpLocks noChangeShapeType="1"/>
            <a:stCxn id="7" idx="2"/>
            <a:endCxn id="11" idx="0"/>
          </p:cNvCxnSpPr>
          <p:nvPr/>
        </p:nvCxnSpPr>
        <p:spPr bwMode="auto">
          <a:xfrm rot="5400000">
            <a:off x="2020887" y="3778251"/>
            <a:ext cx="835025" cy="1447800"/>
          </a:xfrm>
          <a:prstGeom prst="straightConnector1">
            <a:avLst/>
          </a:prstGeom>
          <a:noFill/>
          <a:ln w="9525" algn="ctr">
            <a:solidFill>
              <a:srgbClr val="D8750D"/>
            </a:solidFill>
            <a:round/>
            <a:headEnd/>
            <a:tailEnd type="arrow" w="med" len="med"/>
          </a:ln>
        </p:spPr>
      </p:cxnSp>
      <p:cxnSp>
        <p:nvCxnSpPr>
          <p:cNvPr id="117779" name="Straight Arrow Connector 31"/>
          <p:cNvCxnSpPr>
            <a:cxnSpLocks noChangeShapeType="1"/>
            <a:endCxn id="12" idx="0"/>
          </p:cNvCxnSpPr>
          <p:nvPr/>
        </p:nvCxnSpPr>
        <p:spPr bwMode="auto">
          <a:xfrm rot="16200000" flipH="1">
            <a:off x="3007518" y="4231482"/>
            <a:ext cx="804863" cy="571500"/>
          </a:xfrm>
          <a:prstGeom prst="straightConnector1">
            <a:avLst/>
          </a:prstGeom>
          <a:noFill/>
          <a:ln w="9525" algn="ctr">
            <a:solidFill>
              <a:srgbClr val="D8750D"/>
            </a:solidFill>
            <a:round/>
            <a:headEnd/>
            <a:tailEnd type="arrow" w="med" len="med"/>
          </a:ln>
        </p:spPr>
      </p:cxnSp>
      <p:sp>
        <p:nvSpPr>
          <p:cNvPr id="20" name="TextBox 19"/>
          <p:cNvSpPr txBox="1"/>
          <p:nvPr/>
        </p:nvSpPr>
        <p:spPr>
          <a:xfrm>
            <a:off x="2667000" y="56896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Classification of Test Data</a:t>
            </a:r>
            <a:endParaRPr lang="en-US" sz="1050" b="0"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457200" y="304800"/>
            <a:ext cx="8001000" cy="609600"/>
          </a:xfrm>
        </p:spPr>
        <p:txBody>
          <a:bodyPr/>
          <a:lstStyle/>
          <a:p>
            <a:pPr eaLnBrk="1" hangingPunct="1">
              <a:defRPr/>
            </a:pPr>
            <a:r>
              <a:rPr lang="en-US" dirty="0" smtClean="0">
                <a:latin typeface="+mn-lt"/>
              </a:rPr>
              <a:t>Test Data Overview – Classification of Test Data (Contd.)</a:t>
            </a:r>
          </a:p>
        </p:txBody>
      </p:sp>
      <p:sp>
        <p:nvSpPr>
          <p:cNvPr id="3" name="Content Placeholder 2"/>
          <p:cNvSpPr>
            <a:spLocks noGrp="1"/>
          </p:cNvSpPr>
          <p:nvPr>
            <p:ph idx="1"/>
          </p:nvPr>
        </p:nvSpPr>
        <p:spPr>
          <a:xfrm>
            <a:off x="685800" y="1216025"/>
            <a:ext cx="8153400" cy="5181600"/>
          </a:xfrm>
        </p:spPr>
        <p:txBody>
          <a:bodyPr/>
          <a:lstStyle/>
          <a:p>
            <a:pPr eaLnBrk="1" hangingPunct="1">
              <a:defRPr/>
            </a:pPr>
            <a:r>
              <a:rPr lang="en-US" sz="2000" dirty="0" smtClean="0">
                <a:cs typeface="Times New Roman" pitchFamily="18" charset="0"/>
              </a:rPr>
              <a:t>Environmental data:</a:t>
            </a:r>
          </a:p>
          <a:p>
            <a:pPr lvl="1">
              <a:buFont typeface="Arial" pitchFamily="34" charset="0"/>
              <a:buChar char="»"/>
              <a:defRPr/>
            </a:pPr>
            <a:r>
              <a:rPr lang="en-US" sz="1800" kern="1200" dirty="0" smtClean="0">
                <a:ea typeface="Calibri" pitchFamily="34" charset="0"/>
                <a:cs typeface="Times New Roman" pitchFamily="18" charset="0"/>
              </a:rPr>
              <a:t>Environmental data tells the system about its technical environment. </a:t>
            </a:r>
          </a:p>
          <a:p>
            <a:pPr lvl="1">
              <a:buFont typeface="Arial" pitchFamily="34" charset="0"/>
              <a:buChar char="»"/>
              <a:defRPr/>
            </a:pPr>
            <a:r>
              <a:rPr lang="en-US" sz="1800" kern="1200" dirty="0" smtClean="0">
                <a:ea typeface="Calibri" pitchFamily="34" charset="0"/>
                <a:cs typeface="Times New Roman" pitchFamily="18" charset="0"/>
              </a:rPr>
              <a:t>It includes communication addresses, directory trees and paths, and environmental variables. </a:t>
            </a:r>
          </a:p>
          <a:p>
            <a:pPr lvl="1">
              <a:buFont typeface="Arial" pitchFamily="34" charset="0"/>
              <a:buChar char="»"/>
              <a:defRPr/>
            </a:pPr>
            <a:r>
              <a:rPr lang="en-US" sz="1800" kern="1200" dirty="0" smtClean="0">
                <a:ea typeface="Calibri" pitchFamily="34" charset="0"/>
                <a:cs typeface="Times New Roman" pitchFamily="18" charset="0"/>
              </a:rPr>
              <a:t>The current date and time can be seen as environmental data.</a:t>
            </a:r>
            <a:endParaRPr lang="en-US" sz="1800" dirty="0" smtClean="0">
              <a:cs typeface="Times New Roman" pitchFamily="18" charset="0"/>
            </a:endParaRPr>
          </a:p>
          <a:p>
            <a:pPr eaLnBrk="1" hangingPunct="1">
              <a:defRPr/>
            </a:pPr>
            <a:r>
              <a:rPr lang="en-US" sz="2000" dirty="0" smtClean="0">
                <a:cs typeface="Times New Roman" pitchFamily="18" charset="0"/>
              </a:rPr>
              <a:t>Setup data:</a:t>
            </a:r>
          </a:p>
          <a:p>
            <a:pPr lvl="1">
              <a:buFont typeface="Arial" pitchFamily="34" charset="0"/>
              <a:buChar char="»"/>
              <a:defRPr/>
            </a:pPr>
            <a:r>
              <a:rPr lang="en-US" sz="1800" kern="1200" dirty="0" smtClean="0">
                <a:ea typeface="Calibri" pitchFamily="34" charset="0"/>
                <a:cs typeface="Times New Roman" pitchFamily="18" charset="0"/>
              </a:rPr>
              <a:t>Setup data tells the system about the business rules.</a:t>
            </a:r>
          </a:p>
          <a:p>
            <a:pPr lvl="1">
              <a:buFont typeface="Arial" pitchFamily="34" charset="0"/>
              <a:buChar char="»"/>
              <a:defRPr/>
            </a:pPr>
            <a:r>
              <a:rPr lang="en-US" sz="1800" kern="1200" dirty="0" smtClean="0">
                <a:ea typeface="Calibri" pitchFamily="34" charset="0"/>
                <a:cs typeface="Times New Roman" pitchFamily="18" charset="0"/>
              </a:rPr>
              <a:t>It might include a cross reference between country and delivery cost or method, or methods of debt collection from different kinds of customers.</a:t>
            </a:r>
          </a:p>
          <a:p>
            <a:pPr lvl="1">
              <a:buFont typeface="Arial" pitchFamily="34" charset="0"/>
              <a:buChar char="»"/>
              <a:defRPr/>
            </a:pPr>
            <a:r>
              <a:rPr lang="en-US" sz="1800" kern="1200" dirty="0" smtClean="0">
                <a:ea typeface="Calibri" pitchFamily="34" charset="0"/>
                <a:cs typeface="Times New Roman" pitchFamily="18" charset="0"/>
              </a:rPr>
              <a:t>Following are the two types of Setup data:</a:t>
            </a:r>
          </a:p>
          <a:p>
            <a:pPr marL="1204913" lvl="1" indent="-290513">
              <a:buClrTx/>
              <a:buFont typeface="Verdana" pitchFamily="34" charset="0"/>
              <a:buChar char="●"/>
              <a:defRPr/>
            </a:pPr>
            <a:r>
              <a:rPr lang="en-US" sz="1600" dirty="0" smtClean="0">
                <a:ea typeface="+mn-ea"/>
                <a:cs typeface="Times New Roman" pitchFamily="18" charset="0"/>
              </a:rPr>
              <a:t>Master Data - that seldom changes, such as customer or vendor details and material technical records or part numbers.</a:t>
            </a:r>
          </a:p>
          <a:p>
            <a:pPr marL="1204913" lvl="1" indent="-290513">
              <a:buClrTx/>
              <a:buFont typeface="Verdana" pitchFamily="34" charset="0"/>
              <a:buChar char="●"/>
              <a:defRPr/>
            </a:pPr>
            <a:r>
              <a:rPr lang="en-US" sz="1600" dirty="0" smtClean="0">
                <a:ea typeface="+mn-ea"/>
                <a:cs typeface="Times New Roman" pitchFamily="18" charset="0"/>
              </a:rPr>
              <a:t>Transactional Data - that the system uses during data processing, such as the customer order details or store inventory of part num.</a:t>
            </a:r>
            <a:endParaRPr lang="en-US" sz="1600" dirty="0" smtClean="0">
              <a:cs typeface="Times New Roman" pitchFamily="18" charset="0"/>
            </a:endParaRPr>
          </a:p>
          <a:p>
            <a:pPr lvl="3">
              <a:buFontTx/>
              <a:buNone/>
              <a:defRPr/>
            </a:pPr>
            <a:r>
              <a:rPr lang="en-US" sz="1000" dirty="0" smtClean="0">
                <a:ea typeface="+mn-ea"/>
                <a:cs typeface="Times New Roman" pitchFamily="18" charset="0"/>
              </a:rPr>
              <a:t>	</a:t>
            </a:r>
          </a:p>
        </p:txBody>
      </p:sp>
      <p:sp>
        <p:nvSpPr>
          <p:cNvPr id="118788" name="Slide Number Placeholder 3"/>
          <p:cNvSpPr>
            <a:spLocks noGrp="1"/>
          </p:cNvSpPr>
          <p:nvPr>
            <p:ph type="sldNum" sz="quarter" idx="10"/>
          </p:nvPr>
        </p:nvSpPr>
        <p:spPr>
          <a:xfrm>
            <a:off x="8686800" y="6629400"/>
            <a:ext cx="425450" cy="177800"/>
          </a:xfrm>
          <a:noFill/>
        </p:spPr>
        <p:txBody>
          <a:bodyPr/>
          <a:lstStyle/>
          <a:p>
            <a:fld id="{7ECB1C2F-FD0E-497C-9F22-70C1DFB32FE2}" type="slidenum">
              <a:rPr lang="en-US" smtClean="0"/>
              <a:pPr/>
              <a:t>112</a:t>
            </a:fld>
            <a:endParaRPr lang="en-US" smtClean="0"/>
          </a:p>
        </p:txBody>
      </p:sp>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304800"/>
            <a:ext cx="8001000" cy="609600"/>
          </a:xfrm>
        </p:spPr>
        <p:txBody>
          <a:bodyPr/>
          <a:lstStyle/>
          <a:p>
            <a:pPr eaLnBrk="1" hangingPunct="1">
              <a:defRPr/>
            </a:pPr>
            <a:r>
              <a:rPr lang="en-US" dirty="0" smtClean="0">
                <a:latin typeface="+mn-lt"/>
              </a:rPr>
              <a:t>Test Data Overview – Classification of Test Data (Contd.)</a:t>
            </a:r>
          </a:p>
        </p:txBody>
      </p:sp>
      <p:sp>
        <p:nvSpPr>
          <p:cNvPr id="115715" name="Content Placeholder 2"/>
          <p:cNvSpPr>
            <a:spLocks noGrp="1"/>
          </p:cNvSpPr>
          <p:nvPr>
            <p:ph idx="1"/>
          </p:nvPr>
        </p:nvSpPr>
        <p:spPr>
          <a:xfrm>
            <a:off x="685800" y="1216025"/>
            <a:ext cx="8153400" cy="5181600"/>
          </a:xfrm>
        </p:spPr>
        <p:txBody>
          <a:bodyPr/>
          <a:lstStyle/>
          <a:p>
            <a:pPr eaLnBrk="1" hangingPunct="1">
              <a:defRPr/>
            </a:pPr>
            <a:r>
              <a:rPr lang="en-US" sz="2000" dirty="0" smtClean="0">
                <a:cs typeface="Times New Roman" pitchFamily="18" charset="0"/>
              </a:rPr>
              <a:t>Input data:</a:t>
            </a:r>
          </a:p>
          <a:p>
            <a:pPr lvl="1">
              <a:buFont typeface="Arial" pitchFamily="34" charset="0"/>
              <a:buChar char="»"/>
              <a:defRPr/>
            </a:pPr>
            <a:r>
              <a:rPr lang="en-US" sz="1800" kern="1200" dirty="0" smtClean="0">
                <a:ea typeface="Calibri" pitchFamily="34" charset="0"/>
                <a:cs typeface="Times New Roman" pitchFamily="18" charset="0"/>
              </a:rPr>
              <a:t>Input data is the information input by day-to-day system functions. </a:t>
            </a:r>
          </a:p>
          <a:p>
            <a:pPr lvl="1">
              <a:buFont typeface="Arial" pitchFamily="34" charset="0"/>
              <a:buChar char="»"/>
              <a:defRPr/>
            </a:pPr>
            <a:r>
              <a:rPr lang="en-US" sz="1800" kern="1200" dirty="0" smtClean="0">
                <a:ea typeface="Calibri" pitchFamily="34" charset="0"/>
                <a:cs typeface="Times New Roman" pitchFamily="18" charset="0"/>
              </a:rPr>
              <a:t>Accounts, products, orders, actions, and documents can all be input data.</a:t>
            </a:r>
          </a:p>
          <a:p>
            <a:pPr eaLnBrk="1" hangingPunct="1">
              <a:defRPr/>
            </a:pPr>
            <a:r>
              <a:rPr lang="en-US" sz="2000" dirty="0" smtClean="0">
                <a:cs typeface="Times New Roman" pitchFamily="18" charset="0"/>
              </a:rPr>
              <a:t>Transitional data:</a:t>
            </a:r>
          </a:p>
          <a:p>
            <a:pPr lvl="1">
              <a:buFont typeface="Arial" pitchFamily="34" charset="0"/>
              <a:buChar char="»"/>
              <a:defRPr/>
            </a:pPr>
            <a:r>
              <a:rPr lang="en-US" sz="1800" kern="1200" dirty="0" smtClean="0">
                <a:ea typeface="Calibri" pitchFamily="34" charset="0"/>
                <a:cs typeface="Times New Roman" pitchFamily="18" charset="0"/>
              </a:rPr>
              <a:t>Transitional data is data that exists only within the program, during the processing of the input data.</a:t>
            </a:r>
          </a:p>
          <a:p>
            <a:pPr lvl="1">
              <a:buFont typeface="Arial" pitchFamily="34" charset="0"/>
              <a:buChar char="»"/>
              <a:defRPr/>
            </a:pPr>
            <a:r>
              <a:rPr lang="en-US" sz="1800" kern="1200" dirty="0" smtClean="0">
                <a:ea typeface="Calibri" pitchFamily="34" charset="0"/>
                <a:cs typeface="Times New Roman" pitchFamily="18" charset="0"/>
              </a:rPr>
              <a:t>Transitional data is not seen outside the system (arguably, test handles and instrumentation make it output data), but its state can be inferred from actions that the system has taken.</a:t>
            </a:r>
          </a:p>
          <a:p>
            <a:pPr lvl="1">
              <a:buFont typeface="Arial" pitchFamily="34" charset="0"/>
              <a:buChar char="»"/>
              <a:defRPr/>
            </a:pPr>
            <a:r>
              <a:rPr lang="en-US" sz="1800" kern="1200" dirty="0" smtClean="0">
                <a:ea typeface="Calibri" pitchFamily="34" charset="0"/>
                <a:cs typeface="Times New Roman" pitchFamily="18" charset="0"/>
              </a:rPr>
              <a:t>Typically held in internal system variables, it is temporary and is lost at the end of processing.</a:t>
            </a:r>
            <a:endParaRPr lang="en-US" sz="1800" dirty="0" smtClean="0">
              <a:cs typeface="Times New Roman" pitchFamily="18" charset="0"/>
            </a:endParaRPr>
          </a:p>
        </p:txBody>
      </p:sp>
      <p:sp>
        <p:nvSpPr>
          <p:cNvPr id="119812" name="Slide Number Placeholder 3"/>
          <p:cNvSpPr>
            <a:spLocks noGrp="1"/>
          </p:cNvSpPr>
          <p:nvPr>
            <p:ph type="sldNum" sz="quarter" idx="10"/>
          </p:nvPr>
        </p:nvSpPr>
        <p:spPr>
          <a:noFill/>
        </p:spPr>
        <p:txBody>
          <a:bodyPr/>
          <a:lstStyle/>
          <a:p>
            <a:fld id="{E5DFB339-D0D5-4BB7-B68F-4A6FB9EA4490}" type="slidenum">
              <a:rPr lang="en-US" smtClean="0"/>
              <a:pPr/>
              <a:t>113</a:t>
            </a:fld>
            <a:endParaRPr lang="en-US" smtClean="0"/>
          </a:p>
        </p:txBody>
      </p:sp>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304800"/>
            <a:ext cx="8001000" cy="609600"/>
          </a:xfrm>
        </p:spPr>
        <p:txBody>
          <a:bodyPr/>
          <a:lstStyle/>
          <a:p>
            <a:pPr eaLnBrk="1" hangingPunct="1">
              <a:defRPr/>
            </a:pPr>
            <a:r>
              <a:rPr lang="en-US" dirty="0" smtClean="0">
                <a:latin typeface="+mn-lt"/>
              </a:rPr>
              <a:t>Test Data Overview – Classification of Test Data (Contd.)</a:t>
            </a:r>
          </a:p>
        </p:txBody>
      </p:sp>
      <p:sp>
        <p:nvSpPr>
          <p:cNvPr id="115715" name="Content Placeholder 2"/>
          <p:cNvSpPr>
            <a:spLocks noGrp="1"/>
          </p:cNvSpPr>
          <p:nvPr>
            <p:ph idx="1"/>
          </p:nvPr>
        </p:nvSpPr>
        <p:spPr>
          <a:xfrm>
            <a:off x="685800" y="1216025"/>
            <a:ext cx="8153400" cy="5181600"/>
          </a:xfrm>
        </p:spPr>
        <p:txBody>
          <a:bodyPr/>
          <a:lstStyle/>
          <a:p>
            <a:pPr eaLnBrk="1" hangingPunct="1">
              <a:defRPr/>
            </a:pPr>
            <a:r>
              <a:rPr lang="en-US" sz="2000" dirty="0" smtClean="0">
                <a:cs typeface="Times New Roman" pitchFamily="18" charset="0"/>
              </a:rPr>
              <a:t>Output data:</a:t>
            </a:r>
          </a:p>
          <a:p>
            <a:pPr lvl="1">
              <a:buFont typeface="Arial" pitchFamily="34" charset="0"/>
              <a:buChar char="»"/>
              <a:defRPr/>
            </a:pPr>
            <a:r>
              <a:rPr lang="en-US" sz="1800" kern="1200" dirty="0" smtClean="0">
                <a:ea typeface="Calibri" pitchFamily="34" charset="0"/>
                <a:cs typeface="Times New Roman" pitchFamily="18" charset="0"/>
              </a:rPr>
              <a:t>Output data is all the data that a system outputs as a result of processing input data and events. </a:t>
            </a:r>
          </a:p>
          <a:p>
            <a:pPr lvl="1">
              <a:buFont typeface="Arial" pitchFamily="34" charset="0"/>
              <a:buChar char="»"/>
              <a:defRPr/>
            </a:pPr>
            <a:r>
              <a:rPr lang="en-US" sz="1800" kern="1200" dirty="0" smtClean="0">
                <a:ea typeface="Calibri" pitchFamily="34" charset="0"/>
                <a:cs typeface="Times New Roman" pitchFamily="18" charset="0"/>
              </a:rPr>
              <a:t>It generally has a correspondence with the input data, and includes not only files, transmissions, reports, and database updates, but can also include test measurements. </a:t>
            </a:r>
          </a:p>
          <a:p>
            <a:pPr lvl="1">
              <a:buFont typeface="Arial" pitchFamily="34" charset="0"/>
              <a:buChar char="»"/>
              <a:defRPr/>
            </a:pPr>
            <a:r>
              <a:rPr lang="en-US" sz="1800" kern="1200" dirty="0" smtClean="0">
                <a:ea typeface="Calibri" pitchFamily="34" charset="0"/>
                <a:cs typeface="Times New Roman" pitchFamily="18" charset="0"/>
              </a:rPr>
              <a:t>A subset of the output data is generally compared with the expected results at the end of test execution. </a:t>
            </a:r>
          </a:p>
          <a:p>
            <a:pPr lvl="1">
              <a:buFont typeface="Arial" pitchFamily="34" charset="0"/>
              <a:buChar char="»"/>
              <a:defRPr/>
            </a:pPr>
            <a:r>
              <a:rPr lang="en-US" sz="1800" kern="1200" dirty="0" smtClean="0">
                <a:ea typeface="Calibri" pitchFamily="34" charset="0"/>
                <a:cs typeface="Times New Roman" pitchFamily="18" charset="0"/>
              </a:rPr>
              <a:t>As such, it does not directly influence the quality of the tests.</a:t>
            </a:r>
            <a:endParaRPr lang="en-US" sz="1800" dirty="0" smtClean="0">
              <a:cs typeface="Times New Roman" pitchFamily="18" charset="0"/>
            </a:endParaRPr>
          </a:p>
          <a:p>
            <a:pPr eaLnBrk="1" hangingPunct="1">
              <a:defRPr/>
            </a:pPr>
            <a:r>
              <a:rPr lang="en-US" sz="2000" dirty="0" smtClean="0">
                <a:cs typeface="Times New Roman" pitchFamily="18" charset="0"/>
              </a:rPr>
              <a:t>Guidelines for Test Data Preparation are as follows:</a:t>
            </a:r>
          </a:p>
          <a:p>
            <a:pPr lvl="1">
              <a:buFont typeface="Arial" pitchFamily="34" charset="0"/>
              <a:buChar char="»"/>
              <a:defRPr/>
            </a:pPr>
            <a:r>
              <a:rPr lang="en-US" sz="1800" kern="1200" dirty="0" smtClean="0">
                <a:ea typeface="Calibri" pitchFamily="34" charset="0"/>
                <a:cs typeface="Times New Roman" pitchFamily="18" charset="0"/>
              </a:rPr>
              <a:t>Identify the basic set of data which could be reusable.</a:t>
            </a:r>
          </a:p>
          <a:p>
            <a:pPr lvl="1">
              <a:buFont typeface="Arial" pitchFamily="34" charset="0"/>
              <a:buChar char="»"/>
              <a:defRPr/>
            </a:pPr>
            <a:r>
              <a:rPr lang="en-US" sz="1800" kern="1200" dirty="0" smtClean="0">
                <a:ea typeface="Calibri" pitchFamily="34" charset="0"/>
                <a:cs typeface="Times New Roman" pitchFamily="18" charset="0"/>
              </a:rPr>
              <a:t>Prepare test data for both Positive and Negative conditions.</a:t>
            </a:r>
          </a:p>
          <a:p>
            <a:pPr lvl="1">
              <a:buFont typeface="Arial" pitchFamily="34" charset="0"/>
              <a:buChar char="»"/>
              <a:defRPr/>
            </a:pPr>
            <a:r>
              <a:rPr lang="en-US" sz="1800" kern="1200" dirty="0" smtClean="0">
                <a:ea typeface="Calibri" pitchFamily="34" charset="0"/>
                <a:cs typeface="Times New Roman" pitchFamily="18" charset="0"/>
              </a:rPr>
              <a:t>Prepare test data for field level validations.</a:t>
            </a:r>
          </a:p>
          <a:p>
            <a:pPr lvl="1">
              <a:buFont typeface="Arial" pitchFamily="34" charset="0"/>
              <a:buChar char="»"/>
              <a:defRPr/>
            </a:pPr>
            <a:r>
              <a:rPr lang="en-US" sz="1800" kern="1200" dirty="0" smtClean="0">
                <a:ea typeface="Calibri" pitchFamily="34" charset="0"/>
                <a:cs typeface="Times New Roman" pitchFamily="18" charset="0"/>
              </a:rPr>
              <a:t>Prepare test data by applying testing techniques.</a:t>
            </a:r>
          </a:p>
          <a:p>
            <a:pPr>
              <a:defRPr/>
            </a:pPr>
            <a:endParaRPr lang="en-US" sz="1000" dirty="0" smtClean="0">
              <a:latin typeface="Times New Roman" pitchFamily="18" charset="0"/>
              <a:cs typeface="Times New Roman" pitchFamily="18" charset="0"/>
            </a:endParaRPr>
          </a:p>
        </p:txBody>
      </p:sp>
      <p:sp>
        <p:nvSpPr>
          <p:cNvPr id="120836" name="Slide Number Placeholder 3"/>
          <p:cNvSpPr>
            <a:spLocks noGrp="1"/>
          </p:cNvSpPr>
          <p:nvPr>
            <p:ph type="sldNum" sz="quarter" idx="10"/>
          </p:nvPr>
        </p:nvSpPr>
        <p:spPr>
          <a:noFill/>
        </p:spPr>
        <p:txBody>
          <a:bodyPr/>
          <a:lstStyle/>
          <a:p>
            <a:fld id="{17AB459F-C225-4C6A-BEF9-C191D12F2C5D}" type="slidenum">
              <a:rPr lang="en-US" smtClean="0"/>
              <a:pPr/>
              <a:t>114</a:t>
            </a:fld>
            <a:endParaRPr lang="en-US" smtClean="0"/>
          </a:p>
        </p:txBody>
      </p:sp>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3"/>
          <p:cNvSpPr>
            <a:spLocks noGrp="1"/>
          </p:cNvSpPr>
          <p:nvPr>
            <p:ph type="sldNum" sz="quarter" idx="10"/>
          </p:nvPr>
        </p:nvSpPr>
        <p:spPr>
          <a:noFill/>
        </p:spPr>
        <p:txBody>
          <a:bodyPr/>
          <a:lstStyle/>
          <a:p>
            <a:fld id="{C5133FDE-4867-4D43-8C71-71AA40038D1F}" type="slidenum">
              <a:rPr lang="en-US" smtClean="0"/>
              <a:pPr/>
              <a:t>115</a:t>
            </a:fld>
            <a:endParaRPr lang="en-US" smtClean="0"/>
          </a:p>
        </p:txBody>
      </p:sp>
      <p:sp>
        <p:nvSpPr>
          <p:cNvPr id="100355" name="Rectangle 2"/>
          <p:cNvSpPr>
            <a:spLocks noGrp="1" noChangeArrowheads="1"/>
          </p:cNvSpPr>
          <p:nvPr>
            <p:ph type="title"/>
          </p:nvPr>
        </p:nvSpPr>
        <p:spPr>
          <a:xfrm>
            <a:off x="533400" y="228600"/>
            <a:ext cx="7467600" cy="609600"/>
          </a:xfrm>
        </p:spPr>
        <p:txBody>
          <a:bodyPr/>
          <a:lstStyle/>
          <a:p>
            <a:pPr eaLnBrk="1" hangingPunct="1">
              <a:defRPr/>
            </a:pPr>
            <a:r>
              <a:rPr lang="en-US" dirty="0" smtClean="0">
                <a:latin typeface="+mn-lt"/>
              </a:rPr>
              <a:t>Test Data Preparation Techniques (Recap)</a:t>
            </a:r>
          </a:p>
        </p:txBody>
      </p:sp>
      <p:sp>
        <p:nvSpPr>
          <p:cNvPr id="111620" name="Rectangle 9"/>
          <p:cNvSpPr>
            <a:spLocks noGrp="1" noChangeArrowheads="1"/>
          </p:cNvSpPr>
          <p:nvPr>
            <p:ph type="body" idx="1"/>
          </p:nvPr>
        </p:nvSpPr>
        <p:spPr>
          <a:xfrm>
            <a:off x="685800" y="1216025"/>
            <a:ext cx="7772400" cy="4876800"/>
          </a:xfrm>
        </p:spPr>
        <p:txBody>
          <a:bodyPr/>
          <a:lstStyle/>
          <a:p>
            <a:pPr eaLnBrk="1" hangingPunct="1">
              <a:defRPr/>
            </a:pPr>
            <a:r>
              <a:rPr lang="en-US" sz="1800" dirty="0" smtClean="0">
                <a:cs typeface="Times New Roman" pitchFamily="18" charset="0"/>
              </a:rPr>
              <a:t>Boundary Value Analysis</a:t>
            </a:r>
          </a:p>
          <a:p>
            <a:pPr lvl="1">
              <a:defRPr/>
            </a:pPr>
            <a:r>
              <a:rPr lang="en-US" sz="1400" kern="1200" dirty="0" smtClean="0">
                <a:cs typeface="Times New Roman" pitchFamily="18" charset="0"/>
              </a:rPr>
              <a:t>Identify errors at boundaries rather than finding those that exist in center of input domain.</a:t>
            </a:r>
          </a:p>
          <a:p>
            <a:pPr lvl="1">
              <a:defRPr/>
            </a:pPr>
            <a:r>
              <a:rPr lang="en-US" sz="1400" kern="1200" dirty="0" smtClean="0">
                <a:cs typeface="Times New Roman" pitchFamily="18" charset="0"/>
              </a:rPr>
              <a:t>Tests are designed to include representatives of boundary values.</a:t>
            </a:r>
            <a:endParaRPr lang="en-US" sz="1400" dirty="0" smtClean="0">
              <a:cs typeface="Times New Roman" pitchFamily="18" charset="0"/>
            </a:endParaRPr>
          </a:p>
          <a:p>
            <a:pPr eaLnBrk="1" hangingPunct="1">
              <a:defRPr/>
            </a:pPr>
            <a:r>
              <a:rPr lang="en-US" sz="1800" dirty="0" smtClean="0">
                <a:cs typeface="Times New Roman" pitchFamily="18" charset="0"/>
              </a:rPr>
              <a:t>Equivalence Partitioning</a:t>
            </a:r>
          </a:p>
          <a:p>
            <a:pPr lvl="1">
              <a:defRPr/>
            </a:pPr>
            <a:r>
              <a:rPr lang="en-US" sz="1400" kern="1200" dirty="0" smtClean="0">
                <a:cs typeface="Times New Roman" pitchFamily="18" charset="0"/>
              </a:rPr>
              <a:t>Divides the input data of a software unit into partitions of data from which test cases can be derived.</a:t>
            </a:r>
          </a:p>
          <a:p>
            <a:pPr lvl="1">
              <a:defRPr/>
            </a:pPr>
            <a:r>
              <a:rPr lang="en-US" sz="1400" kern="1200" dirty="0" smtClean="0">
                <a:cs typeface="Times New Roman" pitchFamily="18" charset="0"/>
              </a:rPr>
              <a:t>In principle, test cases are designed to cover each partition at least once.</a:t>
            </a:r>
          </a:p>
          <a:p>
            <a:pPr eaLnBrk="1" hangingPunct="1">
              <a:defRPr/>
            </a:pPr>
            <a:r>
              <a:rPr lang="en-US" sz="1800" dirty="0" smtClean="0">
                <a:cs typeface="Times New Roman" pitchFamily="18" charset="0"/>
              </a:rPr>
              <a:t>Decision table</a:t>
            </a:r>
          </a:p>
          <a:p>
            <a:pPr lvl="1">
              <a:defRPr/>
            </a:pPr>
            <a:r>
              <a:rPr lang="en-US" sz="1400" kern="1200" dirty="0" smtClean="0">
                <a:cs typeface="Times New Roman" pitchFamily="18" charset="0"/>
              </a:rPr>
              <a:t>A Decision table lists causes and effects in a matrix. Each column represents a unique combination.</a:t>
            </a:r>
          </a:p>
          <a:p>
            <a:pPr lvl="1">
              <a:defRPr/>
            </a:pPr>
            <a:r>
              <a:rPr lang="en-US" sz="1400" kern="1200" dirty="0" smtClean="0">
                <a:cs typeface="Times New Roman" pitchFamily="18" charset="0"/>
              </a:rPr>
              <a:t>Purpose is to structure logic.</a:t>
            </a:r>
          </a:p>
          <a:p>
            <a:pPr lvl="1">
              <a:defRPr/>
            </a:pPr>
            <a:r>
              <a:rPr lang="en-US" sz="1400" kern="1200" dirty="0" smtClean="0">
                <a:cs typeface="Times New Roman" pitchFamily="18" charset="0"/>
              </a:rPr>
              <a:t>Precise yet compact way to model complicated logic.</a:t>
            </a:r>
          </a:p>
          <a:p>
            <a:pPr lvl="1">
              <a:buFontTx/>
              <a:buNone/>
              <a:defRPr/>
            </a:pPr>
            <a:endParaRPr lang="en-US" sz="1200" kern="1200" dirty="0" smtClean="0">
              <a:cs typeface="Times New Roman" pitchFamily="18" charset="0"/>
            </a:endParaRPr>
          </a:p>
          <a:p>
            <a:pPr lvl="1">
              <a:buFontTx/>
              <a:buNone/>
              <a:defRPr/>
            </a:pPr>
            <a:r>
              <a:rPr lang="en-US" sz="1400" kern="1200" dirty="0" smtClean="0">
                <a:cs typeface="Times New Roman" pitchFamily="18" charset="0"/>
              </a:rPr>
              <a:t>Cause = condition. </a:t>
            </a:r>
          </a:p>
          <a:p>
            <a:pPr lvl="1">
              <a:buFontTx/>
              <a:buNone/>
              <a:defRPr/>
            </a:pPr>
            <a:r>
              <a:rPr lang="en-US" sz="1400" kern="1200" dirty="0" smtClean="0">
                <a:cs typeface="Times New Roman" pitchFamily="18" charset="0"/>
              </a:rPr>
              <a:t>Effect = action = expected results</a:t>
            </a:r>
          </a:p>
          <a:p>
            <a:pPr eaLnBrk="1" hangingPunct="1">
              <a:buFont typeface="Wingdings" pitchFamily="2" charset="2"/>
              <a:buNone/>
              <a:defRPr/>
            </a:pPr>
            <a:endParaRPr lang="en-US" sz="1400" dirty="0" smtClean="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3"/>
          <p:cNvSpPr>
            <a:spLocks noGrp="1"/>
          </p:cNvSpPr>
          <p:nvPr>
            <p:ph type="sldNum" sz="quarter" idx="10"/>
          </p:nvPr>
        </p:nvSpPr>
        <p:spPr>
          <a:noFill/>
        </p:spPr>
        <p:txBody>
          <a:bodyPr/>
          <a:lstStyle/>
          <a:p>
            <a:fld id="{9431D383-C4DB-40B1-B4CB-CD51C8FF4855}" type="slidenum">
              <a:rPr lang="en-US" smtClean="0"/>
              <a:pPr/>
              <a:t>116</a:t>
            </a:fld>
            <a:endParaRPr lang="en-US" smtClean="0"/>
          </a:p>
        </p:txBody>
      </p:sp>
      <p:sp>
        <p:nvSpPr>
          <p:cNvPr id="101379" name="Rectangle 2"/>
          <p:cNvSpPr>
            <a:spLocks noGrp="1" noChangeArrowheads="1"/>
          </p:cNvSpPr>
          <p:nvPr>
            <p:ph type="title"/>
          </p:nvPr>
        </p:nvSpPr>
        <p:spPr>
          <a:xfrm>
            <a:off x="533400" y="228600"/>
            <a:ext cx="7467600" cy="609600"/>
          </a:xfrm>
        </p:spPr>
        <p:txBody>
          <a:bodyPr/>
          <a:lstStyle/>
          <a:p>
            <a:pPr marL="342900" indent="-342900" eaLnBrk="1" hangingPunct="1">
              <a:defRPr/>
            </a:pPr>
            <a:r>
              <a:rPr lang="en-US" dirty="0" smtClean="0">
                <a:latin typeface="+mn-lt"/>
              </a:rPr>
              <a:t>Test Data Examples</a:t>
            </a:r>
          </a:p>
        </p:txBody>
      </p:sp>
      <p:sp>
        <p:nvSpPr>
          <p:cNvPr id="7" name="Rounded Rectangle 6"/>
          <p:cNvSpPr/>
          <p:nvPr/>
        </p:nvSpPr>
        <p:spPr bwMode="auto">
          <a:xfrm>
            <a:off x="457200" y="1189038"/>
            <a:ext cx="8458200" cy="3916362"/>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eaLnBrk="1" hangingPunct="1">
              <a:buFont typeface="Wingdings" pitchFamily="2" charset="2"/>
              <a:buNone/>
              <a:defRPr/>
            </a:pPr>
            <a:r>
              <a:rPr lang="en-US" sz="1400" b="0" dirty="0">
                <a:latin typeface="+mn-lt"/>
                <a:cs typeface="Times New Roman" pitchFamily="18" charset="0"/>
              </a:rPr>
              <a:t>Boundary Value Analysis </a:t>
            </a:r>
          </a:p>
          <a:p>
            <a:pPr algn="l" eaLnBrk="1" hangingPunct="1">
              <a:buFont typeface="Wingdings" pitchFamily="2" charset="2"/>
              <a:buNone/>
              <a:defRPr/>
            </a:pPr>
            <a:r>
              <a:rPr lang="en-US" sz="1400" b="0" dirty="0">
                <a:latin typeface="+mn-lt"/>
                <a:cs typeface="Times New Roman" pitchFamily="18" charset="0"/>
              </a:rPr>
              <a:t>The amount field should accept value &lt;= 500. Boundary value analysis will generate the following data: </a:t>
            </a:r>
          </a:p>
          <a:p>
            <a:pPr algn="l" eaLnBrk="1" hangingPunct="1">
              <a:buFont typeface="Wingdings" pitchFamily="2" charset="2"/>
              <a:buNone/>
              <a:defRPr/>
            </a:pPr>
            <a:r>
              <a:rPr lang="en-US" sz="1400" b="0" dirty="0">
                <a:latin typeface="+mn-lt"/>
                <a:cs typeface="Times New Roman" pitchFamily="18" charset="0"/>
              </a:rPr>
              <a:t>1. Lower boundary = 499 </a:t>
            </a:r>
          </a:p>
          <a:p>
            <a:pPr algn="l" eaLnBrk="1" hangingPunct="1">
              <a:buFont typeface="Wingdings" pitchFamily="2" charset="2"/>
              <a:buNone/>
              <a:defRPr/>
            </a:pPr>
            <a:r>
              <a:rPr lang="en-US" sz="1400" b="0" dirty="0">
                <a:latin typeface="+mn-lt"/>
                <a:cs typeface="Times New Roman" pitchFamily="18" charset="0"/>
              </a:rPr>
              <a:t>2. Boundary value = 500 </a:t>
            </a:r>
          </a:p>
          <a:p>
            <a:pPr algn="l" eaLnBrk="1" hangingPunct="1">
              <a:buFont typeface="Wingdings" pitchFamily="2" charset="2"/>
              <a:buNone/>
              <a:defRPr/>
            </a:pPr>
            <a:r>
              <a:rPr lang="en-US" sz="1400" b="0" dirty="0">
                <a:latin typeface="+mn-lt"/>
                <a:cs typeface="Times New Roman" pitchFamily="18" charset="0"/>
              </a:rPr>
              <a:t>3. Upper Boundary = 501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Equivalence class partitioning </a:t>
            </a:r>
          </a:p>
          <a:p>
            <a:pPr algn="l" eaLnBrk="1" hangingPunct="1">
              <a:buFont typeface="Wingdings" pitchFamily="2" charset="2"/>
              <a:buNone/>
              <a:defRPr/>
            </a:pPr>
            <a:r>
              <a:rPr lang="en-US" sz="1400" b="0" dirty="0">
                <a:latin typeface="+mn-lt"/>
                <a:cs typeface="Times New Roman" pitchFamily="18" charset="0"/>
              </a:rPr>
              <a:t>The amount field should accept values from 500 to 1000. </a:t>
            </a:r>
          </a:p>
          <a:p>
            <a:pPr algn="l" eaLnBrk="1" hangingPunct="1">
              <a:buFont typeface="Wingdings" pitchFamily="2" charset="2"/>
              <a:buNone/>
              <a:defRPr/>
            </a:pPr>
            <a:r>
              <a:rPr lang="en-US" sz="1400" b="0" dirty="0">
                <a:latin typeface="+mn-lt"/>
                <a:cs typeface="Times New Roman" pitchFamily="18" charset="0"/>
              </a:rPr>
              <a:t>As per the equivalence class there are valid class and Invalid class. Take a value from each of the class to test. The data can be as follows: </a:t>
            </a:r>
          </a:p>
          <a:p>
            <a:pPr algn="l" eaLnBrk="1" hangingPunct="1">
              <a:buFont typeface="Wingdings" pitchFamily="2" charset="2"/>
              <a:buNone/>
              <a:defRPr/>
            </a:pPr>
            <a:r>
              <a:rPr lang="en-US" sz="1400" b="0" dirty="0">
                <a:latin typeface="+mn-lt"/>
                <a:cs typeface="Times New Roman" pitchFamily="18" charset="0"/>
              </a:rPr>
              <a:t>Invalid class 1: any value less than 500. </a:t>
            </a:r>
          </a:p>
          <a:p>
            <a:pPr algn="l" eaLnBrk="1" hangingPunct="1">
              <a:buFont typeface="Wingdings" pitchFamily="2" charset="2"/>
              <a:buNone/>
              <a:defRPr/>
            </a:pPr>
            <a:r>
              <a:rPr lang="en-US" sz="1400" b="0" dirty="0">
                <a:latin typeface="+mn-lt"/>
                <a:cs typeface="Times New Roman" pitchFamily="18" charset="0"/>
              </a:rPr>
              <a:t>For example, 0,1,40, 400. </a:t>
            </a:r>
          </a:p>
          <a:p>
            <a:pPr algn="l" eaLnBrk="1" hangingPunct="1">
              <a:buFont typeface="Wingdings" pitchFamily="2" charset="2"/>
              <a:buNone/>
              <a:defRPr/>
            </a:pPr>
            <a:r>
              <a:rPr lang="en-US" sz="1400" b="0" dirty="0">
                <a:latin typeface="+mn-lt"/>
                <a:cs typeface="Times New Roman" pitchFamily="18" charset="0"/>
              </a:rPr>
              <a:t>Invalid class 2: any value greater then 1000 </a:t>
            </a:r>
          </a:p>
          <a:p>
            <a:pPr algn="l" eaLnBrk="1" hangingPunct="1">
              <a:buFont typeface="Wingdings" pitchFamily="2" charset="2"/>
              <a:buNone/>
              <a:defRPr/>
            </a:pPr>
            <a:r>
              <a:rPr lang="en-US" sz="1400" b="0" dirty="0">
                <a:cs typeface="Times New Roman" pitchFamily="18" charset="0"/>
              </a:rPr>
              <a:t>For example, </a:t>
            </a:r>
            <a:r>
              <a:rPr lang="en-US" sz="1400" b="0" dirty="0">
                <a:latin typeface="+mn-lt"/>
                <a:cs typeface="Times New Roman" pitchFamily="18" charset="0"/>
              </a:rPr>
              <a:t>1200, 10050, and 1500. </a:t>
            </a:r>
          </a:p>
          <a:p>
            <a:pPr algn="l" eaLnBrk="1" hangingPunct="1">
              <a:buFont typeface="Wingdings" pitchFamily="2" charset="2"/>
              <a:buNone/>
              <a:defRPr/>
            </a:pPr>
            <a:r>
              <a:rPr lang="en-US" sz="1400" b="0" dirty="0">
                <a:latin typeface="+mn-lt"/>
                <a:cs typeface="Times New Roman" pitchFamily="18" charset="0"/>
              </a:rPr>
              <a:t>Valid class: Any value between 500 - 1000.</a:t>
            </a:r>
            <a:endParaRPr lang="en-US" sz="1400" b="0" dirty="0">
              <a:latin typeface="+mn-lt"/>
            </a:endParaRPr>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3"/>
          <p:cNvSpPr>
            <a:spLocks noGrp="1"/>
          </p:cNvSpPr>
          <p:nvPr>
            <p:ph type="sldNum" sz="quarter" idx="10"/>
          </p:nvPr>
        </p:nvSpPr>
        <p:spPr>
          <a:noFill/>
        </p:spPr>
        <p:txBody>
          <a:bodyPr/>
          <a:lstStyle/>
          <a:p>
            <a:fld id="{2A878349-2ED9-4808-B88B-4F2A57FAAEB5}" type="slidenum">
              <a:rPr lang="en-US" smtClean="0"/>
              <a:pPr/>
              <a:t>117</a:t>
            </a:fld>
            <a:endParaRPr lang="en-US" smtClean="0"/>
          </a:p>
        </p:txBody>
      </p:sp>
      <p:sp>
        <p:nvSpPr>
          <p:cNvPr id="102403" name="Rectangle 2"/>
          <p:cNvSpPr>
            <a:spLocks noGrp="1" noChangeArrowheads="1"/>
          </p:cNvSpPr>
          <p:nvPr>
            <p:ph type="title"/>
          </p:nvPr>
        </p:nvSpPr>
        <p:spPr>
          <a:xfrm>
            <a:off x="533400" y="228600"/>
            <a:ext cx="7467600" cy="609600"/>
          </a:xfrm>
        </p:spPr>
        <p:txBody>
          <a:bodyPr/>
          <a:lstStyle/>
          <a:p>
            <a:pPr marL="342900" indent="-342900" eaLnBrk="1" hangingPunct="1">
              <a:defRPr/>
            </a:pPr>
            <a:r>
              <a:rPr lang="en-US" dirty="0" smtClean="0">
                <a:latin typeface="+mn-lt"/>
              </a:rPr>
              <a:t>Test Data Examples (Contd.)</a:t>
            </a:r>
          </a:p>
        </p:txBody>
      </p:sp>
      <p:sp>
        <p:nvSpPr>
          <p:cNvPr id="5" name="Rounded Rectangle 4"/>
          <p:cNvSpPr/>
          <p:nvPr/>
        </p:nvSpPr>
        <p:spPr bwMode="auto">
          <a:xfrm>
            <a:off x="609600" y="1219200"/>
            <a:ext cx="8229600" cy="4835525"/>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eaLnBrk="1" hangingPunct="1">
              <a:buFont typeface="Wingdings" pitchFamily="2" charset="2"/>
              <a:buNone/>
              <a:defRPr/>
            </a:pPr>
            <a:r>
              <a:rPr lang="en-US" sz="1400" b="0" dirty="0">
                <a:latin typeface="+mn-lt"/>
                <a:cs typeface="Times New Roman" pitchFamily="18" charset="0"/>
              </a:rPr>
              <a:t>Null/Not Null checks </a:t>
            </a:r>
          </a:p>
          <a:p>
            <a:pPr algn="l" eaLnBrk="1" hangingPunct="1">
              <a:buFont typeface="Wingdings" pitchFamily="2" charset="2"/>
              <a:buNone/>
              <a:defRPr/>
            </a:pPr>
            <a:r>
              <a:rPr lang="en-US" sz="1400" b="0" dirty="0">
                <a:latin typeface="+mn-lt"/>
                <a:cs typeface="Times New Roman" pitchFamily="18" charset="0"/>
              </a:rPr>
              <a:t>Leave the mandatory field blank and proceed. </a:t>
            </a:r>
          </a:p>
          <a:p>
            <a:pPr algn="l" eaLnBrk="1" hangingPunct="1">
              <a:buFont typeface="Wingdings" pitchFamily="2" charset="2"/>
              <a:buNone/>
              <a:defRPr/>
            </a:pPr>
            <a:r>
              <a:rPr lang="en-US" sz="1400" b="0" dirty="0">
                <a:latin typeface="+mn-lt"/>
                <a:cs typeface="Times New Roman" pitchFamily="18" charset="0"/>
              </a:rPr>
              <a:t>Leave the non-mandatory field blank and proceed.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Uniqueness Checks </a:t>
            </a:r>
          </a:p>
          <a:p>
            <a:pPr algn="l" eaLnBrk="1" hangingPunct="1">
              <a:buFont typeface="Wingdings" pitchFamily="2" charset="2"/>
              <a:buNone/>
              <a:defRPr/>
            </a:pPr>
            <a:r>
              <a:rPr lang="en-US" sz="1400" b="0" dirty="0">
                <a:latin typeface="+mn-lt"/>
                <a:cs typeface="Times New Roman" pitchFamily="18" charset="0"/>
              </a:rPr>
              <a:t>Check if the generated employee ID is unique. </a:t>
            </a:r>
          </a:p>
          <a:p>
            <a:pPr algn="l" eaLnBrk="1" hangingPunct="1">
              <a:buFont typeface="Wingdings" pitchFamily="2" charset="2"/>
              <a:buNone/>
              <a:defRPr/>
            </a:pPr>
            <a:r>
              <a:rPr lang="en-US" sz="1400" b="0" dirty="0">
                <a:latin typeface="+mn-lt"/>
                <a:cs typeface="Times New Roman" pitchFamily="18" charset="0"/>
              </a:rPr>
              <a:t>Check if duplicate product code can be added. </a:t>
            </a:r>
          </a:p>
          <a:p>
            <a:pPr algn="l" eaLnBrk="1" hangingPunct="1">
              <a:buFont typeface="Wingdings" pitchFamily="2" charset="2"/>
              <a:buNone/>
              <a:defRPr/>
            </a:pPr>
            <a:r>
              <a:rPr lang="en-US" sz="1400" b="0" dirty="0">
                <a:latin typeface="+mn-lt"/>
                <a:cs typeface="Times New Roman" pitchFamily="18" charset="0"/>
              </a:rPr>
              <a:t>Check if system adds duplicate item code.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Length Checks </a:t>
            </a:r>
          </a:p>
          <a:p>
            <a:pPr algn="l" eaLnBrk="1" hangingPunct="1">
              <a:buFont typeface="Wingdings" pitchFamily="2" charset="2"/>
              <a:buNone/>
              <a:defRPr/>
            </a:pPr>
            <a:r>
              <a:rPr lang="en-US" sz="1400" b="0" dirty="0">
                <a:latin typeface="+mn-lt"/>
                <a:cs typeface="Times New Roman" pitchFamily="18" charset="0"/>
              </a:rPr>
              <a:t>Name should be of minimum three characters and maximum 30 characters then the following will be length checks:</a:t>
            </a:r>
          </a:p>
          <a:p>
            <a:pPr algn="l" eaLnBrk="1" hangingPunct="1">
              <a:buFont typeface="Wingdings" pitchFamily="2" charset="2"/>
              <a:buNone/>
              <a:defRPr/>
            </a:pPr>
            <a:r>
              <a:rPr lang="en-US" sz="1400" b="0" dirty="0">
                <a:latin typeface="+mn-lt"/>
                <a:cs typeface="Times New Roman" pitchFamily="18" charset="0"/>
              </a:rPr>
              <a:t>Check for minimum character: “KP” </a:t>
            </a:r>
          </a:p>
          <a:p>
            <a:pPr algn="l" eaLnBrk="1" hangingPunct="1">
              <a:buFont typeface="Wingdings" pitchFamily="2" charset="2"/>
              <a:buNone/>
              <a:defRPr/>
            </a:pPr>
            <a:r>
              <a:rPr lang="en-US" sz="1400" b="0" dirty="0">
                <a:latin typeface="+mn-lt"/>
                <a:cs typeface="Times New Roman" pitchFamily="18" charset="0"/>
              </a:rPr>
              <a:t>Check for maximum character: “This is to test Maximum Character”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Numeric Checks </a:t>
            </a:r>
          </a:p>
          <a:p>
            <a:pPr algn="l" eaLnBrk="1" hangingPunct="1">
              <a:buFont typeface="Wingdings" pitchFamily="2" charset="2"/>
              <a:buNone/>
              <a:defRPr/>
            </a:pPr>
            <a:r>
              <a:rPr lang="en-US" sz="1400" b="0" dirty="0">
                <a:latin typeface="+mn-lt"/>
                <a:cs typeface="Times New Roman" pitchFamily="18" charset="0"/>
              </a:rPr>
              <a:t>The No of Units field should accept only numeric value. The test data will be as follows: </a:t>
            </a:r>
          </a:p>
          <a:p>
            <a:pPr algn="l" eaLnBrk="1" hangingPunct="1">
              <a:buFont typeface="Wingdings" pitchFamily="2" charset="2"/>
              <a:buNone/>
              <a:defRPr/>
            </a:pPr>
            <a:r>
              <a:rPr lang="en-US" sz="1400" b="0" dirty="0">
                <a:latin typeface="+mn-lt"/>
                <a:cs typeface="Times New Roman" pitchFamily="18" charset="0"/>
              </a:rPr>
              <a:t>0.0145, 0, 1A001, and so on</a:t>
            </a: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0"/>
          </p:nvPr>
        </p:nvSpPr>
        <p:spPr>
          <a:noFill/>
        </p:spPr>
        <p:txBody>
          <a:bodyPr/>
          <a:lstStyle/>
          <a:p>
            <a:fld id="{DE233C29-4294-4FA3-839B-F47778AC67C4}" type="slidenum">
              <a:rPr lang="en-US" smtClean="0"/>
              <a:pPr/>
              <a:t>118</a:t>
            </a:fld>
            <a:endParaRPr lang="en-US" smtClean="0"/>
          </a:p>
        </p:txBody>
      </p:sp>
      <p:sp>
        <p:nvSpPr>
          <p:cNvPr id="103427" name="Rectangle 2"/>
          <p:cNvSpPr>
            <a:spLocks noGrp="1" noChangeArrowheads="1"/>
          </p:cNvSpPr>
          <p:nvPr>
            <p:ph type="title"/>
          </p:nvPr>
        </p:nvSpPr>
        <p:spPr>
          <a:xfrm>
            <a:off x="533400" y="228600"/>
            <a:ext cx="7467600" cy="609600"/>
          </a:xfrm>
        </p:spPr>
        <p:txBody>
          <a:bodyPr/>
          <a:lstStyle/>
          <a:p>
            <a:pPr marL="342900" indent="-342900" eaLnBrk="1" hangingPunct="1">
              <a:defRPr/>
            </a:pPr>
            <a:r>
              <a:rPr lang="en-US" dirty="0" smtClean="0">
                <a:latin typeface="+mn-lt"/>
              </a:rPr>
              <a:t>Test Data Examples (Contd.)</a:t>
            </a:r>
          </a:p>
        </p:txBody>
      </p:sp>
      <p:sp>
        <p:nvSpPr>
          <p:cNvPr id="5" name="Rounded Rectangle 4"/>
          <p:cNvSpPr/>
          <p:nvPr/>
        </p:nvSpPr>
        <p:spPr bwMode="auto">
          <a:xfrm>
            <a:off x="549275" y="1216025"/>
            <a:ext cx="8458200" cy="41544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eaLnBrk="1" hangingPunct="1">
              <a:buFont typeface="Wingdings" pitchFamily="2" charset="2"/>
              <a:buNone/>
              <a:defRPr/>
            </a:pPr>
            <a:r>
              <a:rPr lang="en-US" sz="1400" b="0" dirty="0">
                <a:latin typeface="+mn-lt"/>
                <a:cs typeface="Times New Roman" pitchFamily="18" charset="0"/>
              </a:rPr>
              <a:t>Negative Checks </a:t>
            </a:r>
          </a:p>
          <a:p>
            <a:pPr algn="l" eaLnBrk="1" hangingPunct="1">
              <a:buFont typeface="Wingdings" pitchFamily="2" charset="2"/>
              <a:buNone/>
              <a:defRPr/>
            </a:pPr>
            <a:r>
              <a:rPr lang="en-US" sz="1400" b="0" dirty="0">
                <a:latin typeface="+mn-lt"/>
                <a:cs typeface="Times New Roman" pitchFamily="18" charset="0"/>
              </a:rPr>
              <a:t>Select data that the system is not supposed to accept. </a:t>
            </a:r>
          </a:p>
          <a:p>
            <a:pPr algn="l" eaLnBrk="1" hangingPunct="1">
              <a:buFont typeface="Wingdings" pitchFamily="2" charset="2"/>
              <a:buNone/>
              <a:defRPr/>
            </a:pPr>
            <a:r>
              <a:rPr lang="en-US" sz="1400" b="0" dirty="0">
                <a:latin typeface="+mn-lt"/>
                <a:cs typeface="Times New Roman" pitchFamily="18" charset="0"/>
              </a:rPr>
              <a:t>Check for –2, -0.876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Default Display </a:t>
            </a:r>
          </a:p>
          <a:p>
            <a:pPr algn="l" eaLnBrk="1" hangingPunct="1">
              <a:buFont typeface="Wingdings" pitchFamily="2" charset="2"/>
              <a:buNone/>
              <a:defRPr/>
            </a:pPr>
            <a:r>
              <a:rPr lang="en-US" sz="1400" b="0" dirty="0">
                <a:latin typeface="+mn-lt"/>
                <a:cs typeface="Times New Roman" pitchFamily="18" charset="0"/>
              </a:rPr>
              <a:t>Punch in the customer number and verify the customer details. </a:t>
            </a:r>
          </a:p>
          <a:p>
            <a:pPr algn="l" eaLnBrk="1" hangingPunct="1">
              <a:buFont typeface="Wingdings" pitchFamily="2" charset="2"/>
              <a:buNone/>
              <a:defRPr/>
            </a:pPr>
            <a:r>
              <a:rPr lang="en-US" sz="1400" b="0" dirty="0">
                <a:latin typeface="+mn-lt"/>
                <a:cs typeface="Times New Roman" pitchFamily="18" charset="0"/>
              </a:rPr>
              <a:t>Check the default selection of Radio button.</a:t>
            </a:r>
          </a:p>
          <a:p>
            <a:pPr algn="l" eaLnBrk="1" hangingPunct="1">
              <a:buFont typeface="Wingdings" pitchFamily="2" charset="2"/>
              <a:buNone/>
              <a:defRPr/>
            </a:pPr>
            <a:r>
              <a:rPr lang="en-US" sz="1400" b="0" dirty="0">
                <a:latin typeface="+mn-lt"/>
                <a:cs typeface="Times New Roman" pitchFamily="18" charset="0"/>
              </a:rPr>
              <a:t>Check the default selection from the drop down list box. </a:t>
            </a:r>
          </a:p>
          <a:p>
            <a:pPr algn="l" eaLnBrk="1" hangingPunct="1">
              <a:buFont typeface="Wingdings" pitchFamily="2" charset="2"/>
              <a:buNone/>
              <a:defRPr/>
            </a:pPr>
            <a:r>
              <a:rPr lang="en-US" sz="1400" b="0" dirty="0">
                <a:latin typeface="+mn-lt"/>
                <a:cs typeface="Times New Roman" pitchFamily="18" charset="0"/>
              </a:rPr>
              <a:t>Check the default display in Home page and other pages. </a:t>
            </a:r>
          </a:p>
          <a:p>
            <a:pPr algn="l" eaLnBrk="1" hangingPunct="1">
              <a:buFont typeface="Wingdings" pitchFamily="2" charset="2"/>
              <a:buNone/>
              <a:defRPr/>
            </a:pPr>
            <a:endParaRPr lang="en-US" sz="1400" b="0" dirty="0">
              <a:latin typeface="+mn-lt"/>
              <a:cs typeface="Times New Roman" pitchFamily="18" charset="0"/>
            </a:endParaRPr>
          </a:p>
          <a:p>
            <a:pPr algn="l" eaLnBrk="1" hangingPunct="1">
              <a:buFont typeface="Wingdings" pitchFamily="2" charset="2"/>
              <a:buNone/>
              <a:defRPr/>
            </a:pPr>
            <a:r>
              <a:rPr lang="en-US" sz="1400" b="0" dirty="0">
                <a:latin typeface="+mn-lt"/>
                <a:cs typeface="Times New Roman" pitchFamily="18" charset="0"/>
              </a:rPr>
              <a:t>Date Range Checks </a:t>
            </a:r>
          </a:p>
          <a:p>
            <a:pPr algn="l" eaLnBrk="1" hangingPunct="1">
              <a:buFont typeface="Wingdings" pitchFamily="2" charset="2"/>
              <a:buNone/>
              <a:defRPr/>
            </a:pPr>
            <a:r>
              <a:rPr lang="en-US" sz="1400" b="0" dirty="0">
                <a:latin typeface="+mn-lt"/>
                <a:cs typeface="Times New Roman" pitchFamily="18" charset="0"/>
              </a:rPr>
              <a:t>Start date: 01/20/2005; End date: 01/21/2005 </a:t>
            </a:r>
          </a:p>
          <a:p>
            <a:pPr algn="l" eaLnBrk="1" hangingPunct="1">
              <a:buFont typeface="Wingdings" pitchFamily="2" charset="2"/>
              <a:buNone/>
              <a:defRPr/>
            </a:pPr>
            <a:r>
              <a:rPr lang="en-US" sz="1400" b="0" dirty="0">
                <a:latin typeface="+mn-lt"/>
                <a:cs typeface="Times New Roman" pitchFamily="18" charset="0"/>
              </a:rPr>
              <a:t>Start date: 01/20/2005; End date: 01/19/2005 </a:t>
            </a:r>
          </a:p>
          <a:p>
            <a:pPr algn="l" eaLnBrk="1" hangingPunct="1">
              <a:buFont typeface="Wingdings" pitchFamily="2" charset="2"/>
              <a:buNone/>
              <a:defRPr/>
            </a:pPr>
            <a:r>
              <a:rPr lang="en-US" sz="1400" b="0" dirty="0">
                <a:latin typeface="+mn-lt"/>
                <a:cs typeface="Times New Roman" pitchFamily="18" charset="0"/>
              </a:rPr>
              <a:t>Check for Leap year - 02/ 29/2005 </a:t>
            </a:r>
          </a:p>
          <a:p>
            <a:pPr algn="l" eaLnBrk="1" hangingPunct="1">
              <a:buFont typeface="Wingdings" pitchFamily="2" charset="2"/>
              <a:buNone/>
              <a:defRPr/>
            </a:pPr>
            <a:r>
              <a:rPr lang="en-US" sz="1400" b="0" dirty="0">
                <a:latin typeface="+mn-lt"/>
                <a:cs typeface="Times New Roman" pitchFamily="18" charset="0"/>
              </a:rPr>
              <a:t>Check for invalid date</a:t>
            </a:r>
            <a:r>
              <a:rPr lang="en-US" sz="1400" b="0" dirty="0">
                <a:cs typeface="Times New Roman" pitchFamily="18" charset="0"/>
              </a:rPr>
              <a:t> -</a:t>
            </a:r>
            <a:r>
              <a:rPr lang="en-US" sz="1400" b="0" dirty="0">
                <a:latin typeface="+mn-lt"/>
                <a:cs typeface="Times New Roman" pitchFamily="18" charset="0"/>
              </a:rPr>
              <a:t> 02/30/2005</a:t>
            </a:r>
          </a:p>
          <a:p>
            <a:pPr algn="l" eaLnBrk="1" hangingPunct="1">
              <a:buFont typeface="Wingdings" pitchFamily="2" charset="2"/>
              <a:buNone/>
              <a:defRPr/>
            </a:pPr>
            <a:r>
              <a:rPr lang="en-US" sz="1400" b="0" dirty="0">
                <a:latin typeface="+mn-lt"/>
                <a:cs typeface="Times New Roman" pitchFamily="18" charset="0"/>
              </a:rPr>
              <a:t>Check for date in invalid format - 30/02/2005</a:t>
            </a:r>
          </a:p>
          <a:p>
            <a:pPr algn="l">
              <a:buFont typeface="Wingdings" pitchFamily="2" charset="2"/>
              <a:buNone/>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0"/>
          </p:nvPr>
        </p:nvSpPr>
        <p:spPr>
          <a:noFill/>
        </p:spPr>
        <p:txBody>
          <a:bodyPr/>
          <a:lstStyle/>
          <a:p>
            <a:fld id="{9235E4E6-54AE-473E-B13B-24B42EA1C3D1}" type="slidenum">
              <a:rPr lang="en-US" smtClean="0"/>
              <a:pPr/>
              <a:t>119</a:t>
            </a:fld>
            <a:endParaRPr lang="en-US" smtClean="0"/>
          </a:p>
        </p:txBody>
      </p:sp>
      <p:sp>
        <p:nvSpPr>
          <p:cNvPr id="104451" name="Rectangle 2"/>
          <p:cNvSpPr>
            <a:spLocks noGrp="1" noChangeArrowheads="1"/>
          </p:cNvSpPr>
          <p:nvPr>
            <p:ph type="title"/>
          </p:nvPr>
        </p:nvSpPr>
        <p:spPr>
          <a:xfrm>
            <a:off x="569913" y="228600"/>
            <a:ext cx="7467600" cy="609600"/>
          </a:xfrm>
        </p:spPr>
        <p:txBody>
          <a:bodyPr/>
          <a:lstStyle/>
          <a:p>
            <a:pPr marL="342900" indent="-342900" eaLnBrk="1" hangingPunct="1">
              <a:defRPr/>
            </a:pPr>
            <a:r>
              <a:rPr lang="en-US" dirty="0" smtClean="0">
                <a:latin typeface="+mn-lt"/>
              </a:rPr>
              <a:t>Test Data Example (Contd.)</a:t>
            </a:r>
          </a:p>
        </p:txBody>
      </p:sp>
      <p:pic>
        <p:nvPicPr>
          <p:cNvPr id="125956" name="Picture 20"/>
          <p:cNvPicPr>
            <a:picLocks noChangeAspect="1" noChangeArrowheads="1"/>
          </p:cNvPicPr>
          <p:nvPr/>
        </p:nvPicPr>
        <p:blipFill>
          <a:blip r:embed="rId3" cstate="print"/>
          <a:srcRect/>
          <a:stretch>
            <a:fillRect/>
          </a:stretch>
        </p:blipFill>
        <p:spPr bwMode="auto">
          <a:xfrm>
            <a:off x="7620000" y="0"/>
            <a:ext cx="996950" cy="885825"/>
          </a:xfrm>
          <a:prstGeom prst="rect">
            <a:avLst/>
          </a:prstGeom>
          <a:noFill/>
          <a:ln w="9525" algn="ctr">
            <a:noFill/>
            <a:miter lim="800000"/>
            <a:headEnd/>
            <a:tailEnd/>
          </a:ln>
        </p:spPr>
      </p:pic>
      <p:sp>
        <p:nvSpPr>
          <p:cNvPr id="9" name="Rounded Rectangle 8"/>
          <p:cNvSpPr/>
          <p:nvPr/>
        </p:nvSpPr>
        <p:spPr bwMode="auto">
          <a:xfrm>
            <a:off x="609600" y="1143000"/>
            <a:ext cx="8382000" cy="48688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r>
              <a:rPr lang="en-US" sz="1400" b="0" dirty="0">
                <a:latin typeface="+mn-lt"/>
                <a:cs typeface="Times New Roman" pitchFamily="18" charset="0"/>
              </a:rPr>
              <a:t>Let us assume the following: </a:t>
            </a: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r>
              <a:rPr lang="en-US" sz="1400" b="0" dirty="0">
                <a:latin typeface="+mn-lt"/>
                <a:cs typeface="Times New Roman" pitchFamily="18" charset="0"/>
              </a:rPr>
              <a:t>1. The “Flights” button would function only if the values are selected from the dropdown lists. </a:t>
            </a:r>
          </a:p>
          <a:p>
            <a:pPr algn="l">
              <a:buFont typeface="Wingdings" pitchFamily="2" charset="2"/>
              <a:buNone/>
              <a:defRPr/>
            </a:pPr>
            <a:r>
              <a:rPr lang="en-US" sz="1400" b="0" dirty="0">
                <a:latin typeface="+mn-lt"/>
                <a:cs typeface="Times New Roman" pitchFamily="18" charset="0"/>
              </a:rPr>
              <a:t>2. “Fly From” dropdown list would have three values like Frankfurt, Colombo, Austin, and a blank value.</a:t>
            </a:r>
          </a:p>
          <a:p>
            <a:pPr algn="l">
              <a:buFont typeface="Wingdings" pitchFamily="2" charset="2"/>
              <a:buNone/>
              <a:defRPr/>
            </a:pPr>
            <a:r>
              <a:rPr lang="en-US" sz="1400" b="0" dirty="0">
                <a:latin typeface="+mn-lt"/>
                <a:cs typeface="Times New Roman" pitchFamily="18" charset="0"/>
              </a:rPr>
              <a:t>3. “Fly To” dropdown list would have three values like Paris, London, Delhi, and a blank value.</a:t>
            </a: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buFont typeface="Wingdings" pitchFamily="2" charset="2"/>
              <a:buNone/>
              <a:defRPr/>
            </a:pPr>
            <a:endParaRPr lang="en-US" sz="1400" b="0" dirty="0">
              <a:latin typeface="+mn-lt"/>
              <a:cs typeface="Times New Roman" pitchFamily="18" charset="0"/>
            </a:endParaRPr>
          </a:p>
          <a:p>
            <a:pPr algn="l">
              <a:defRPr/>
            </a:pPr>
            <a:r>
              <a:rPr lang="en-US" sz="1400" b="0" dirty="0">
                <a:latin typeface="+mn-lt"/>
                <a:cs typeface="Times New Roman" pitchFamily="18" charset="0"/>
              </a:rPr>
              <a:t>Generate Test Data for the above example</a:t>
            </a:r>
          </a:p>
          <a:p>
            <a:pPr algn="l">
              <a:buFont typeface="Wingdings" pitchFamily="2" charset="2"/>
              <a:buNone/>
              <a:defRPr/>
            </a:pPr>
            <a:endParaRPr lang="en-US" sz="1400" b="0" dirty="0">
              <a:solidFill>
                <a:srgbClr val="000000"/>
              </a:solidFill>
              <a:latin typeface="+mn-lt"/>
            </a:endParaRPr>
          </a:p>
        </p:txBody>
      </p:sp>
      <p:pic>
        <p:nvPicPr>
          <p:cNvPr id="125958" name="Picture 7"/>
          <p:cNvPicPr>
            <a:picLocks noChangeAspect="1" noChangeArrowheads="1"/>
          </p:cNvPicPr>
          <p:nvPr/>
        </p:nvPicPr>
        <p:blipFill>
          <a:blip r:embed="rId4" cstate="print"/>
          <a:srcRect l="17598" b="62962"/>
          <a:stretch>
            <a:fillRect/>
          </a:stretch>
        </p:blipFill>
        <p:spPr bwMode="auto">
          <a:xfrm>
            <a:off x="1905000" y="3343275"/>
            <a:ext cx="4773613" cy="16859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E6A563FF-02DE-4763-841C-FD50DA2A4D5A}" type="slidenum">
              <a:rPr lang="en-US" smtClean="0"/>
              <a:pPr/>
              <a:t>12</a:t>
            </a:fld>
            <a:endParaRPr lang="en-US" smtClean="0"/>
          </a:p>
        </p:txBody>
      </p:sp>
      <p:sp>
        <p:nvSpPr>
          <p:cNvPr id="12291" name="Rectangle 2"/>
          <p:cNvSpPr>
            <a:spLocks noGrp="1" noChangeArrowheads="1"/>
          </p:cNvSpPr>
          <p:nvPr>
            <p:ph type="body" idx="1"/>
          </p:nvPr>
        </p:nvSpPr>
        <p:spPr>
          <a:xfrm>
            <a:off x="685800" y="1216025"/>
            <a:ext cx="8229600" cy="5029200"/>
          </a:xfrm>
        </p:spPr>
        <p:txBody>
          <a:bodyPr/>
          <a:lstStyle/>
          <a:p>
            <a:pPr eaLnBrk="1" hangingPunct="1">
              <a:defRPr/>
            </a:pPr>
            <a:r>
              <a:rPr lang="en-US" sz="1800" dirty="0" smtClean="0">
                <a:cs typeface="Times New Roman" pitchFamily="18" charset="0"/>
              </a:rPr>
              <a:t>Test scenarios can be categorized based on the flow.</a:t>
            </a:r>
          </a:p>
          <a:p>
            <a:pPr lvl="1" eaLnBrk="1" hangingPunct="1">
              <a:buFont typeface="Verdana" pitchFamily="34" charset="0"/>
              <a:buChar char="»"/>
              <a:defRPr/>
            </a:pPr>
            <a:r>
              <a:rPr lang="en-US" sz="1600" dirty="0" smtClean="0"/>
              <a:t>Basic flow - Scenarios aimed to ensure that the application attains it’s prime objective or function. This also covers the Scenarios aimed at showing how the application does not do what it is not supposed to do.</a:t>
            </a:r>
          </a:p>
          <a:p>
            <a:pPr lvl="1" eaLnBrk="1" hangingPunct="1">
              <a:buFont typeface="Verdana" pitchFamily="34" charset="0"/>
              <a:buChar char="»"/>
              <a:defRPr/>
            </a:pPr>
            <a:r>
              <a:rPr lang="en-US" sz="1600" dirty="0" smtClean="0"/>
              <a:t>Alternate flow - Scenarios generated to achieve the goal by following an alternate workflow.</a:t>
            </a:r>
          </a:p>
          <a:p>
            <a:pPr lvl="1" eaLnBrk="1" hangingPunct="1">
              <a:buFont typeface="Verdana" pitchFamily="34" charset="0"/>
              <a:buChar char="»"/>
              <a:defRPr/>
            </a:pPr>
            <a:r>
              <a:rPr lang="en-US" sz="1600" dirty="0" smtClean="0"/>
              <a:t>Exception flow - Scenarios generated to test the application behavior under exception conditions.</a:t>
            </a:r>
          </a:p>
          <a:p>
            <a:pPr marL="857250" lvl="1" indent="-457200" eaLnBrk="1" hangingPunct="1">
              <a:buClrTx/>
              <a:buFontTx/>
              <a:buNone/>
              <a:defRPr/>
            </a:pPr>
            <a:endParaRPr lang="en-US" sz="1400" dirty="0" smtClean="0">
              <a:cs typeface="Times New Roman" pitchFamily="18" charset="0"/>
            </a:endParaRPr>
          </a:p>
        </p:txBody>
      </p:sp>
      <p:sp>
        <p:nvSpPr>
          <p:cNvPr id="16388" name="Rectangle 3"/>
          <p:cNvSpPr>
            <a:spLocks noGrp="1" noChangeArrowheads="1"/>
          </p:cNvSpPr>
          <p:nvPr>
            <p:ph type="title"/>
          </p:nvPr>
        </p:nvSpPr>
        <p:spPr/>
        <p:txBody>
          <a:bodyPr/>
          <a:lstStyle/>
          <a:p>
            <a:pPr eaLnBrk="1" hangingPunct="1"/>
            <a:r>
              <a:rPr lang="en-US" dirty="0" smtClean="0"/>
              <a:t>Types of Test Scenarios</a:t>
            </a:r>
          </a:p>
        </p:txBody>
      </p:sp>
      <p:sp>
        <p:nvSpPr>
          <p:cNvPr id="6" name="Rounded Rectangle 5"/>
          <p:cNvSpPr/>
          <p:nvPr/>
        </p:nvSpPr>
        <p:spPr bwMode="auto">
          <a:xfrm>
            <a:off x="685800" y="3462457"/>
            <a:ext cx="7924800" cy="2485787"/>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857250" lvl="1" indent="-457200" algn="l" eaLnBrk="1" hangingPunct="1">
              <a:defRPr/>
            </a:pPr>
            <a:r>
              <a:rPr lang="en-US" sz="1600" b="0" dirty="0">
                <a:latin typeface="+mn-lt"/>
                <a:cs typeface="Times New Roman" pitchFamily="18" charset="0"/>
              </a:rPr>
              <a:t>Few Examples from a Leave Management System are as follows:</a:t>
            </a:r>
          </a:p>
          <a:p>
            <a:pPr marL="1250950" lvl="1" indent="-850900" algn="l" eaLnBrk="1" hangingPunct="1">
              <a:defRPr/>
            </a:pPr>
            <a:r>
              <a:rPr lang="en-US" sz="1400" b="0" i="1" dirty="0" smtClean="0">
                <a:latin typeface="+mn-lt"/>
                <a:cs typeface="Times New Roman" pitchFamily="18" charset="0"/>
              </a:rPr>
              <a:t>A Basic flow: </a:t>
            </a:r>
            <a:r>
              <a:rPr lang="en-US" sz="1400" b="0" dirty="0">
                <a:latin typeface="+mn-lt"/>
                <a:cs typeface="Times New Roman" pitchFamily="18" charset="0"/>
              </a:rPr>
              <a:t>Apply leave by mentioning the valid dates and reason in the  Leave Management </a:t>
            </a:r>
            <a:r>
              <a:rPr lang="en-US" sz="1400" b="0" dirty="0" smtClean="0">
                <a:latin typeface="+mn-lt"/>
                <a:cs typeface="Times New Roman" pitchFamily="18" charset="0"/>
              </a:rPr>
              <a:t>System.</a:t>
            </a:r>
            <a:endParaRPr lang="en-US" sz="1400" b="0" dirty="0">
              <a:latin typeface="+mn-lt"/>
              <a:cs typeface="Times New Roman" pitchFamily="18" charset="0"/>
            </a:endParaRPr>
          </a:p>
          <a:p>
            <a:pPr marL="1379538" lvl="1" indent="-979488" algn="l" eaLnBrk="1" hangingPunct="1">
              <a:defRPr/>
            </a:pPr>
            <a:r>
              <a:rPr lang="en-US" sz="1400" b="0" i="1" dirty="0" smtClean="0">
                <a:latin typeface="+mn-lt"/>
                <a:cs typeface="Times New Roman" pitchFamily="18" charset="0"/>
              </a:rPr>
              <a:t>Another Basic flow: </a:t>
            </a:r>
            <a:r>
              <a:rPr lang="en-US" sz="1400" b="0" dirty="0">
                <a:latin typeface="+mn-lt"/>
                <a:cs typeface="Times New Roman" pitchFamily="18" charset="0"/>
              </a:rPr>
              <a:t>Apply leave for the number of days that exceeds the available </a:t>
            </a:r>
            <a:r>
              <a:rPr lang="en-US" sz="1400" b="0" dirty="0" smtClean="0">
                <a:latin typeface="+mn-lt"/>
                <a:cs typeface="Times New Roman" pitchFamily="18" charset="0"/>
              </a:rPr>
              <a:t>days (A check done on the basic flow with invalid data).</a:t>
            </a:r>
            <a:endParaRPr lang="en-US" sz="1400" b="0" dirty="0">
              <a:latin typeface="+mn-lt"/>
              <a:cs typeface="Times New Roman" pitchFamily="18" charset="0"/>
            </a:endParaRPr>
          </a:p>
          <a:p>
            <a:pPr marL="1379538" lvl="1" indent="-979488" algn="l" eaLnBrk="1" hangingPunct="1">
              <a:defRPr/>
            </a:pPr>
            <a:r>
              <a:rPr lang="en-US" sz="1400" b="0" i="1" dirty="0">
                <a:latin typeface="+mn-lt"/>
                <a:cs typeface="Times New Roman" pitchFamily="18" charset="0"/>
              </a:rPr>
              <a:t>Alternate: </a:t>
            </a:r>
            <a:r>
              <a:rPr lang="en-US" sz="1400" b="0" dirty="0">
                <a:latin typeface="+mn-lt"/>
                <a:cs typeface="Times New Roman" pitchFamily="18" charset="0"/>
              </a:rPr>
              <a:t>During the apply leave process the user navigates to check the available leave balance and then returns to complete the apply leave </a:t>
            </a:r>
            <a:r>
              <a:rPr lang="en-US" sz="1400" b="0" dirty="0" smtClean="0">
                <a:latin typeface="+mn-lt"/>
                <a:cs typeface="Times New Roman" pitchFamily="18" charset="0"/>
              </a:rPr>
              <a:t>process.</a:t>
            </a:r>
            <a:endParaRPr lang="en-US" sz="1400" b="0" dirty="0">
              <a:latin typeface="+mn-lt"/>
              <a:cs typeface="Times New Roman" pitchFamily="18" charset="0"/>
            </a:endParaRPr>
          </a:p>
          <a:p>
            <a:pPr marL="857250" lvl="1" indent="-457200" algn="l" eaLnBrk="1" hangingPunct="1">
              <a:defRPr/>
            </a:pPr>
            <a:r>
              <a:rPr lang="en-US" sz="1400" b="0" i="1" dirty="0">
                <a:latin typeface="+mn-lt"/>
                <a:cs typeface="Times New Roman" pitchFamily="18" charset="0"/>
              </a:rPr>
              <a:t>Exception: </a:t>
            </a:r>
            <a:r>
              <a:rPr lang="en-US" sz="1400" b="0" dirty="0">
                <a:latin typeface="+mn-lt"/>
                <a:cs typeface="Times New Roman" pitchFamily="18" charset="0"/>
              </a:rPr>
              <a:t>Apply for leave with a user who is serving notice </a:t>
            </a:r>
            <a:r>
              <a:rPr lang="en-US" sz="1400" b="0" dirty="0" smtClean="0">
                <a:latin typeface="+mn-lt"/>
                <a:cs typeface="Times New Roman" pitchFamily="18" charset="0"/>
              </a:rPr>
              <a:t>period.</a:t>
            </a:r>
            <a:endParaRPr lang="en-US" sz="1400" b="0" dirty="0">
              <a:latin typeface="+mn-lt"/>
              <a:cs typeface="Times New Roman" pitchFamily="18" charset="0"/>
            </a:endParaRPr>
          </a:p>
          <a:p>
            <a:pPr algn="l">
              <a:buFont typeface="Wingdings" pitchFamily="2" charset="2"/>
              <a:buNone/>
              <a:defRPr/>
            </a:pPr>
            <a:endParaRPr lang="en-US" sz="120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3"/>
          <p:cNvSpPr>
            <a:spLocks noGrp="1"/>
          </p:cNvSpPr>
          <p:nvPr>
            <p:ph type="sldNum" sz="quarter" idx="10"/>
          </p:nvPr>
        </p:nvSpPr>
        <p:spPr>
          <a:noFill/>
        </p:spPr>
        <p:txBody>
          <a:bodyPr/>
          <a:lstStyle/>
          <a:p>
            <a:fld id="{083483F4-6009-4E8F-BD2E-2290799D66D3}" type="slidenum">
              <a:rPr lang="en-US" smtClean="0"/>
              <a:pPr/>
              <a:t>120</a:t>
            </a:fld>
            <a:endParaRPr lang="en-US" smtClean="0"/>
          </a:p>
        </p:txBody>
      </p:sp>
      <p:sp>
        <p:nvSpPr>
          <p:cNvPr id="105475" name="Rectangle 2"/>
          <p:cNvSpPr>
            <a:spLocks noGrp="1" noChangeArrowheads="1"/>
          </p:cNvSpPr>
          <p:nvPr>
            <p:ph type="title"/>
          </p:nvPr>
        </p:nvSpPr>
        <p:spPr/>
        <p:txBody>
          <a:bodyPr/>
          <a:lstStyle/>
          <a:p>
            <a:pPr marL="342900" indent="-342900" eaLnBrk="1" hangingPunct="1">
              <a:defRPr/>
            </a:pPr>
            <a:r>
              <a:rPr lang="en-US" dirty="0" smtClean="0">
                <a:latin typeface="+mn-lt"/>
              </a:rPr>
              <a:t>Test Data Example (Contd.)</a:t>
            </a:r>
          </a:p>
        </p:txBody>
      </p:sp>
      <p:pic>
        <p:nvPicPr>
          <p:cNvPr id="126980" name="Picture 20"/>
          <p:cNvPicPr>
            <a:picLocks noChangeAspect="1" noChangeArrowheads="1"/>
          </p:cNvPicPr>
          <p:nvPr/>
        </p:nvPicPr>
        <p:blipFill>
          <a:blip r:embed="rId3" cstate="print"/>
          <a:srcRect/>
          <a:stretch>
            <a:fillRect/>
          </a:stretch>
        </p:blipFill>
        <p:spPr bwMode="auto">
          <a:xfrm>
            <a:off x="7620000" y="0"/>
            <a:ext cx="996950" cy="885825"/>
          </a:xfrm>
          <a:prstGeom prst="rect">
            <a:avLst/>
          </a:prstGeom>
          <a:noFill/>
          <a:ln w="9525" algn="ctr">
            <a:noFill/>
            <a:miter lim="800000"/>
            <a:headEnd/>
            <a:tailEnd/>
          </a:ln>
        </p:spPr>
      </p:pic>
      <p:sp>
        <p:nvSpPr>
          <p:cNvPr id="9" name="Rounded Rectangle 8"/>
          <p:cNvSpPr/>
          <p:nvPr/>
        </p:nvSpPr>
        <p:spPr bwMode="auto">
          <a:xfrm>
            <a:off x="533400" y="1143000"/>
            <a:ext cx="8458200" cy="507365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defRPr/>
            </a:pPr>
            <a:r>
              <a:rPr lang="en-US" sz="1600" b="0" dirty="0">
                <a:latin typeface="+mn-lt"/>
                <a:cs typeface="Times New Roman" pitchFamily="18" charset="0"/>
              </a:rPr>
              <a:t>The ideal set of test data for the flight example is as follows: </a:t>
            </a: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defRPr/>
            </a:pPr>
            <a:endParaRPr lang="en-US" sz="1200" b="0" dirty="0">
              <a:latin typeface="+mn-lt"/>
              <a:cs typeface="Times New Roman" pitchFamily="18" charset="0"/>
            </a:endParaRPr>
          </a:p>
          <a:p>
            <a:pPr algn="l">
              <a:buFont typeface="Wingdings" pitchFamily="2" charset="2"/>
              <a:buNone/>
              <a:defRPr/>
            </a:pPr>
            <a:endParaRPr lang="en-US" sz="1200" b="0" dirty="0">
              <a:solidFill>
                <a:srgbClr val="000000"/>
              </a:solidFill>
              <a:latin typeface="+mn-lt"/>
            </a:endParaRPr>
          </a:p>
        </p:txBody>
      </p:sp>
      <p:graphicFrame>
        <p:nvGraphicFramePr>
          <p:cNvPr id="10" name="Table 9"/>
          <p:cNvGraphicFramePr>
            <a:graphicFrameLocks noGrp="1"/>
          </p:cNvGraphicFramePr>
          <p:nvPr/>
        </p:nvGraphicFramePr>
        <p:xfrm>
          <a:off x="1219200" y="1981200"/>
          <a:ext cx="6934199" cy="3855720"/>
        </p:xfrm>
        <a:graphic>
          <a:graphicData uri="http://schemas.openxmlformats.org/drawingml/2006/table">
            <a:tbl>
              <a:tblPr firstRow="1" bandRow="1">
                <a:tableStyleId>{5C22544A-7EE6-4342-B048-85BDC9FD1C3A}</a:tableStyleId>
              </a:tblPr>
              <a:tblGrid>
                <a:gridCol w="1040130"/>
                <a:gridCol w="2166937"/>
                <a:gridCol w="1993582"/>
                <a:gridCol w="1733550"/>
              </a:tblGrid>
              <a:tr h="381000">
                <a:tc>
                  <a:txBody>
                    <a:bodyPr/>
                    <a:lstStyle/>
                    <a:p>
                      <a:pPr marL="0" marR="0">
                        <a:spcBef>
                          <a:spcPts val="0"/>
                        </a:spcBef>
                        <a:spcAft>
                          <a:spcPts val="600"/>
                        </a:spcAft>
                      </a:pPr>
                      <a:r>
                        <a:rPr lang="en-US" sz="1400" b="1" i="1" dirty="0" smtClean="0">
                          <a:solidFill>
                            <a:schemeClr val="tx1"/>
                          </a:solidFill>
                          <a:latin typeface="+mn-lt"/>
                          <a:ea typeface="Times New Roman"/>
                          <a:cs typeface="Times New Roman" pitchFamily="18" charset="0"/>
                        </a:rPr>
                        <a:t>Sl. </a:t>
                      </a:r>
                      <a:r>
                        <a:rPr lang="en-US" sz="1400" b="1" i="1" dirty="0">
                          <a:solidFill>
                            <a:schemeClr val="tx1"/>
                          </a:solidFill>
                          <a:latin typeface="+mn-lt"/>
                          <a:ea typeface="Times New Roman"/>
                          <a:cs typeface="Times New Roman" pitchFamily="18" charset="0"/>
                        </a:rPr>
                        <a:t>no.</a:t>
                      </a:r>
                      <a:endParaRPr lang="en-US" sz="1000" b="1" i="1" dirty="0">
                        <a:solidFill>
                          <a:schemeClr val="tx1"/>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mn-lt"/>
                          <a:ea typeface="Times New Roman"/>
                          <a:cs typeface="Times New Roman" pitchFamily="18" charset="0"/>
                        </a:rPr>
                        <a:t>Fly From</a:t>
                      </a:r>
                      <a:endParaRPr lang="en-US" sz="1000" b="1" i="1" dirty="0">
                        <a:solidFill>
                          <a:schemeClr val="tx1"/>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mn-lt"/>
                          <a:ea typeface="Times New Roman"/>
                          <a:cs typeface="Times New Roman" pitchFamily="18" charset="0"/>
                        </a:rPr>
                        <a:t>Fly To</a:t>
                      </a:r>
                      <a:endParaRPr lang="en-US" sz="1000" b="1" i="1" dirty="0">
                        <a:solidFill>
                          <a:schemeClr val="tx1"/>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mn-lt"/>
                          <a:ea typeface="Times New Roman"/>
                          <a:cs typeface="Times New Roman" pitchFamily="18" charset="0"/>
                        </a:rPr>
                        <a:t>Action Pass/Fail</a:t>
                      </a:r>
                      <a:endParaRPr lang="en-US" sz="1000" b="1" i="1" dirty="0">
                        <a:solidFill>
                          <a:schemeClr val="tx1"/>
                        </a:solidFill>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1</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2</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kern="1200" dirty="0" smtClean="0">
                          <a:solidFill>
                            <a:srgbClr val="FF0000"/>
                          </a:solidFill>
                          <a:latin typeface="+mn-lt"/>
                          <a:ea typeface="Times New Roman"/>
                          <a:cs typeface="Times New Roman" pitchFamily="18" charset="0"/>
                        </a:rPr>
                        <a:t>Selected Paris</a:t>
                      </a:r>
                      <a:endParaRPr lang="en-US" sz="1400" b="0" kern="1200" dirty="0">
                        <a:solidFill>
                          <a:srgbClr val="FF0000"/>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3</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smtClean="0">
                          <a:solidFill>
                            <a:srgbClr val="FF0000"/>
                          </a:solidFill>
                          <a:latin typeface="+mn-lt"/>
                          <a:ea typeface="Times New Roman"/>
                          <a:cs typeface="Times New Roman" pitchFamily="18" charset="0"/>
                        </a:rPr>
                        <a:t>Selected London</a:t>
                      </a:r>
                      <a:endParaRPr lang="en-US" sz="1400" b="0" kern="1200" dirty="0">
                        <a:solidFill>
                          <a:srgbClr val="FF0000"/>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4</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kern="1200" dirty="0" smtClean="0">
                          <a:solidFill>
                            <a:srgbClr val="FF0000"/>
                          </a:solidFill>
                          <a:latin typeface="+mn-lt"/>
                          <a:ea typeface="Times New Roman"/>
                          <a:cs typeface="Times New Roman" pitchFamily="18" charset="0"/>
                        </a:rPr>
                        <a:t>Selected Delhi</a:t>
                      </a:r>
                      <a:endParaRPr lang="en-US" sz="1400" b="0" kern="1200" dirty="0">
                        <a:solidFill>
                          <a:srgbClr val="FF0000"/>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5</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smtClean="0">
                          <a:solidFill>
                            <a:srgbClr val="FF0000"/>
                          </a:solidFill>
                          <a:latin typeface="+mn-lt"/>
                          <a:ea typeface="Times New Roman"/>
                          <a:cs typeface="Times New Roman" pitchFamily="18" charset="0"/>
                        </a:rPr>
                        <a:t>Selected Frankfurt</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mn-lt"/>
                          <a:ea typeface="Times New Roman"/>
                          <a:cs typeface="Times New Roman" pitchFamily="18" charset="0"/>
                        </a:rPr>
                        <a:t>6</a:t>
                      </a:r>
                      <a:endParaRPr lang="en-US" sz="1000" b="0" dirty="0">
                        <a:latin typeface="+mn-lt"/>
                        <a:ea typeface="Times New Roman"/>
                        <a:cs typeface="Times New Roman" pitchFamily="18" charset="0"/>
                      </a:endParaRPr>
                    </a:p>
                  </a:txBody>
                  <a:tcPr marL="68580" marR="68580" marT="0" marB="0"/>
                </a:tc>
                <a:tc>
                  <a:txBody>
                    <a:bodyPr/>
                    <a:lstStyle/>
                    <a:p>
                      <a:pPr marL="0" marR="0" algn="l" defTabSz="914400" rtl="0" eaLnBrk="1" latinLnBrk="0" hangingPunct="1">
                        <a:spcBef>
                          <a:spcPts val="0"/>
                        </a:spcBef>
                        <a:spcAft>
                          <a:spcPts val="0"/>
                        </a:spcAft>
                      </a:pPr>
                      <a:r>
                        <a:rPr lang="en-US" sz="1400" b="0" kern="1200" dirty="0" smtClean="0">
                          <a:solidFill>
                            <a:srgbClr val="008000"/>
                          </a:solidFill>
                          <a:latin typeface="+mn-lt"/>
                          <a:ea typeface="Times New Roman"/>
                          <a:cs typeface="Times New Roman" pitchFamily="18" charset="0"/>
                        </a:rPr>
                        <a:t>Selected Frankfurt</a:t>
                      </a:r>
                      <a:endParaRPr lang="en-US" sz="1400" b="0" kern="1200" dirty="0">
                        <a:solidFill>
                          <a:srgbClr val="008000"/>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008000"/>
                          </a:solidFill>
                          <a:latin typeface="+mn-lt"/>
                          <a:ea typeface="Times New Roman"/>
                          <a:cs typeface="Times New Roman" pitchFamily="18" charset="0"/>
                        </a:rPr>
                        <a:t>Selected </a:t>
                      </a:r>
                      <a:r>
                        <a:rPr lang="en-US" sz="1400" b="0" dirty="0" smtClean="0">
                          <a:solidFill>
                            <a:srgbClr val="008000"/>
                          </a:solidFill>
                          <a:latin typeface="+mn-lt"/>
                          <a:ea typeface="Times New Roman"/>
                          <a:cs typeface="Times New Roman" pitchFamily="18" charset="0"/>
                        </a:rPr>
                        <a:t>Paris</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008000"/>
                          </a:solidFill>
                          <a:latin typeface="+mn-lt"/>
                          <a:ea typeface="Times New Roman"/>
                          <a:cs typeface="Times New Roman" pitchFamily="18" charset="0"/>
                        </a:rPr>
                        <a:t>Pass</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mn-lt"/>
                          <a:ea typeface="Times New Roman"/>
                          <a:cs typeface="Times New Roman" pitchFamily="18" charset="0"/>
                        </a:rPr>
                        <a:t>7</a:t>
                      </a:r>
                      <a:endParaRPr lang="en-US" sz="1000" b="0" dirty="0">
                        <a:latin typeface="+mn-lt"/>
                        <a:ea typeface="Times New Roman"/>
                        <a:cs typeface="Times New Roman" pitchFamily="18" charset="0"/>
                      </a:endParaRPr>
                    </a:p>
                  </a:txBody>
                  <a:tcPr marL="68580" marR="68580" marT="0" marB="0"/>
                </a:tc>
                <a:tc>
                  <a:txBody>
                    <a:bodyPr/>
                    <a:lstStyle/>
                    <a:p>
                      <a:pPr marL="0" marR="0" algn="l" defTabSz="914400" rtl="0" eaLnBrk="1" latinLnBrk="0" hangingPunct="1">
                        <a:spcBef>
                          <a:spcPts val="0"/>
                        </a:spcBef>
                        <a:spcAft>
                          <a:spcPts val="0"/>
                        </a:spcAft>
                      </a:pPr>
                      <a:r>
                        <a:rPr lang="en-US" sz="1400" b="0" kern="1200" dirty="0" smtClean="0">
                          <a:solidFill>
                            <a:srgbClr val="008000"/>
                          </a:solidFill>
                          <a:latin typeface="+mn-lt"/>
                          <a:ea typeface="Times New Roman"/>
                          <a:cs typeface="Times New Roman" pitchFamily="18" charset="0"/>
                        </a:rPr>
                        <a:t>Selected Frankfurt</a:t>
                      </a:r>
                      <a:endParaRPr lang="en-US" sz="1400" b="0" kern="1200" dirty="0">
                        <a:solidFill>
                          <a:srgbClr val="008000"/>
                        </a:solidFill>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smtClean="0">
                          <a:solidFill>
                            <a:srgbClr val="008000"/>
                          </a:solidFill>
                          <a:latin typeface="+mn-lt"/>
                          <a:ea typeface="Times New Roman"/>
                          <a:cs typeface="Times New Roman" pitchFamily="18" charset="0"/>
                        </a:rPr>
                        <a:t>Selected London</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mn-lt"/>
                          <a:ea typeface="Times New Roman"/>
                          <a:cs typeface="Times New Roman" pitchFamily="18" charset="0"/>
                        </a:rPr>
                        <a:t>Pass</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mn-lt"/>
                          <a:ea typeface="Times New Roman"/>
                          <a:cs typeface="Times New Roman" pitchFamily="18" charset="0"/>
                        </a:rPr>
                        <a:t>8</a:t>
                      </a:r>
                      <a:endParaRPr lang="en-US" sz="1000" b="0" dirty="0">
                        <a:latin typeface="+mn-lt"/>
                        <a:ea typeface="Times New Roman"/>
                        <a:cs typeface="Times New Roman" pitchFamily="18" charset="0"/>
                      </a:endParaRPr>
                    </a:p>
                  </a:txBody>
                  <a:tcPr marL="68580" marR="68580" marT="0" marB="0"/>
                </a:tc>
                <a:tc>
                  <a:txBody>
                    <a:bodyPr/>
                    <a:lstStyle/>
                    <a:p>
                      <a:pPr marL="0" marR="0" algn="l" defTabSz="914400" rtl="0" eaLnBrk="1" latinLnBrk="0" hangingPunct="1">
                        <a:spcBef>
                          <a:spcPts val="0"/>
                        </a:spcBef>
                        <a:spcAft>
                          <a:spcPts val="0"/>
                        </a:spcAft>
                      </a:pPr>
                      <a:r>
                        <a:rPr lang="en-US" sz="1400" b="0" kern="1200" dirty="0" smtClean="0">
                          <a:solidFill>
                            <a:srgbClr val="008000"/>
                          </a:solidFill>
                          <a:latin typeface="+mn-lt"/>
                          <a:ea typeface="Times New Roman"/>
                          <a:cs typeface="Times New Roman" pitchFamily="18" charset="0"/>
                        </a:rPr>
                        <a:t>Selected Frankfurt</a:t>
                      </a:r>
                      <a:endParaRPr lang="en-US" sz="1400" b="0" kern="1200" dirty="0">
                        <a:solidFill>
                          <a:srgbClr val="008000"/>
                        </a:solidFill>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mn-lt"/>
                          <a:ea typeface="Times New Roman"/>
                          <a:cs typeface="Times New Roman" pitchFamily="18" charset="0"/>
                        </a:rPr>
                        <a:t>Selected </a:t>
                      </a:r>
                      <a:r>
                        <a:rPr lang="en-US" sz="1400" b="0" dirty="0" smtClean="0">
                          <a:solidFill>
                            <a:srgbClr val="008000"/>
                          </a:solidFill>
                          <a:latin typeface="+mn-lt"/>
                          <a:ea typeface="Times New Roman"/>
                          <a:cs typeface="Times New Roman" pitchFamily="18" charset="0"/>
                        </a:rPr>
                        <a:t>Delhi</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mn-lt"/>
                          <a:ea typeface="Times New Roman"/>
                          <a:cs typeface="Times New Roman" pitchFamily="18" charset="0"/>
                        </a:rPr>
                        <a:t>Pass</a:t>
                      </a:r>
                      <a:endParaRPr lang="en-US" sz="1000" b="0" dirty="0">
                        <a:latin typeface="+mn-lt"/>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9</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FF0000"/>
                          </a:solidFill>
                          <a:latin typeface="+mn-lt"/>
                          <a:ea typeface="Times New Roman"/>
                          <a:cs typeface="Times New Roman" pitchFamily="18" charset="0"/>
                        </a:rPr>
                        <a:t>Selected </a:t>
                      </a:r>
                      <a:r>
                        <a:rPr lang="en-US" sz="1400" b="0" dirty="0" smtClean="0">
                          <a:solidFill>
                            <a:srgbClr val="FF0000"/>
                          </a:solidFill>
                          <a:latin typeface="+mn-lt"/>
                          <a:ea typeface="Times New Roman"/>
                          <a:cs typeface="Times New Roman" pitchFamily="18" charset="0"/>
                        </a:rPr>
                        <a:t>Colombo</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Not Selected</a:t>
                      </a:r>
                      <a:endParaRPr lang="en-US" sz="1000" b="0" dirty="0">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mn-lt"/>
                          <a:ea typeface="Times New Roman"/>
                          <a:cs typeface="Times New Roman" pitchFamily="18" charset="0"/>
                        </a:rPr>
                        <a:t>Fail</a:t>
                      </a:r>
                      <a:endParaRPr lang="en-US" sz="1000" b="0" dirty="0">
                        <a:latin typeface="+mn-lt"/>
                        <a:ea typeface="Times New Roman"/>
                        <a:cs typeface="Times New Roman" pitchFamily="18" charset="0"/>
                      </a:endParaRPr>
                    </a:p>
                  </a:txBody>
                  <a:tcPr marL="68580" marR="68580" marT="0" marB="0"/>
                </a:tc>
              </a:tr>
            </a:tbl>
          </a:graphicData>
        </a:graphic>
      </p:graphicFrame>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3"/>
          <p:cNvSpPr>
            <a:spLocks noGrp="1"/>
          </p:cNvSpPr>
          <p:nvPr>
            <p:ph type="sldNum" sz="quarter" idx="10"/>
          </p:nvPr>
        </p:nvSpPr>
        <p:spPr>
          <a:noFill/>
        </p:spPr>
        <p:txBody>
          <a:bodyPr/>
          <a:lstStyle/>
          <a:p>
            <a:fld id="{511914EC-EA64-44F3-B7C8-76DE80C659B0}" type="slidenum">
              <a:rPr lang="en-US" smtClean="0"/>
              <a:pPr/>
              <a:t>121</a:t>
            </a:fld>
            <a:endParaRPr lang="en-US" smtClean="0"/>
          </a:p>
        </p:txBody>
      </p:sp>
      <p:sp>
        <p:nvSpPr>
          <p:cNvPr id="106499" name="Rectangle 2"/>
          <p:cNvSpPr>
            <a:spLocks noGrp="1" noChangeArrowheads="1"/>
          </p:cNvSpPr>
          <p:nvPr>
            <p:ph type="title"/>
          </p:nvPr>
        </p:nvSpPr>
        <p:spPr/>
        <p:txBody>
          <a:bodyPr/>
          <a:lstStyle/>
          <a:p>
            <a:pPr marL="342900" indent="-342900" eaLnBrk="1" hangingPunct="1">
              <a:defRPr/>
            </a:pPr>
            <a:r>
              <a:rPr lang="en-US" dirty="0" smtClean="0">
                <a:latin typeface="+mn-lt"/>
              </a:rPr>
              <a:t>Test Data Example (Contd.)</a:t>
            </a:r>
          </a:p>
        </p:txBody>
      </p:sp>
      <p:pic>
        <p:nvPicPr>
          <p:cNvPr id="128004" name="Picture 20"/>
          <p:cNvPicPr>
            <a:picLocks noChangeAspect="1" noChangeArrowheads="1"/>
          </p:cNvPicPr>
          <p:nvPr/>
        </p:nvPicPr>
        <p:blipFill>
          <a:blip r:embed="rId3" cstate="print"/>
          <a:srcRect/>
          <a:stretch>
            <a:fillRect/>
          </a:stretch>
        </p:blipFill>
        <p:spPr bwMode="auto">
          <a:xfrm>
            <a:off x="7620000" y="0"/>
            <a:ext cx="996950" cy="885825"/>
          </a:xfrm>
          <a:prstGeom prst="rect">
            <a:avLst/>
          </a:prstGeom>
          <a:noFill/>
          <a:ln w="9525" algn="ctr">
            <a:noFill/>
            <a:miter lim="800000"/>
            <a:headEnd/>
            <a:tailEnd/>
          </a:ln>
        </p:spPr>
      </p:pic>
      <p:sp>
        <p:nvSpPr>
          <p:cNvPr id="9" name="Rounded Rectangle 8"/>
          <p:cNvSpPr/>
          <p:nvPr/>
        </p:nvSpPr>
        <p:spPr bwMode="auto">
          <a:xfrm>
            <a:off x="533400" y="1143000"/>
            <a:ext cx="8382000" cy="50053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r>
              <a:rPr lang="en-US" sz="1200" dirty="0">
                <a:latin typeface="+mn-lt"/>
                <a:cs typeface="Times New Roman" pitchFamily="18" charset="0"/>
              </a:rPr>
              <a:t>(Contd...)</a:t>
            </a: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a:p>
            <a:pPr algn="l">
              <a:buFont typeface="Wingdings" pitchFamily="2" charset="2"/>
              <a:buNone/>
              <a:defRPr/>
            </a:pPr>
            <a:endParaRPr lang="en-US" sz="1200" dirty="0">
              <a:latin typeface="+mn-lt"/>
              <a:cs typeface="Times New Roman" pitchFamily="18" charset="0"/>
            </a:endParaRPr>
          </a:p>
        </p:txBody>
      </p:sp>
      <p:graphicFrame>
        <p:nvGraphicFramePr>
          <p:cNvPr id="10" name="Table 9"/>
          <p:cNvGraphicFramePr>
            <a:graphicFrameLocks noGrp="1"/>
          </p:cNvGraphicFramePr>
          <p:nvPr/>
        </p:nvGraphicFramePr>
        <p:xfrm>
          <a:off x="990600" y="1828800"/>
          <a:ext cx="6934199" cy="3810000"/>
        </p:xfrm>
        <a:graphic>
          <a:graphicData uri="http://schemas.openxmlformats.org/drawingml/2006/table">
            <a:tbl>
              <a:tblPr firstRow="1" bandRow="1">
                <a:tableStyleId>{5C22544A-7EE6-4342-B048-85BDC9FD1C3A}</a:tableStyleId>
              </a:tblPr>
              <a:tblGrid>
                <a:gridCol w="1040130"/>
                <a:gridCol w="2166937"/>
                <a:gridCol w="1993582"/>
                <a:gridCol w="1733550"/>
              </a:tblGrid>
              <a:tr h="381000">
                <a:tc>
                  <a:txBody>
                    <a:bodyPr/>
                    <a:lstStyle/>
                    <a:p>
                      <a:pPr marL="0" marR="0">
                        <a:spcBef>
                          <a:spcPts val="0"/>
                        </a:spcBef>
                        <a:spcAft>
                          <a:spcPts val="600"/>
                        </a:spcAft>
                      </a:pPr>
                      <a:r>
                        <a:rPr lang="en-US" sz="1400" b="1" i="1" dirty="0" smtClean="0">
                          <a:solidFill>
                            <a:schemeClr val="tx1"/>
                          </a:solidFill>
                          <a:latin typeface="Times New Roman" pitchFamily="18" charset="0"/>
                          <a:ea typeface="Times New Roman"/>
                          <a:cs typeface="Times New Roman" pitchFamily="18" charset="0"/>
                        </a:rPr>
                        <a:t>Sl. </a:t>
                      </a:r>
                      <a:r>
                        <a:rPr lang="en-US" sz="1400" b="1" i="1" dirty="0">
                          <a:solidFill>
                            <a:schemeClr val="tx1"/>
                          </a:solidFill>
                          <a:latin typeface="Times New Roman" pitchFamily="18" charset="0"/>
                          <a:ea typeface="Times New Roman"/>
                          <a:cs typeface="Times New Roman" pitchFamily="18" charset="0"/>
                        </a:rPr>
                        <a:t>no.</a:t>
                      </a:r>
                      <a:endParaRPr lang="en-US" sz="1000" b="1" i="1" dirty="0">
                        <a:solidFill>
                          <a:schemeClr val="tx1"/>
                        </a:solidFill>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Times New Roman" pitchFamily="18" charset="0"/>
                          <a:ea typeface="Times New Roman"/>
                          <a:cs typeface="Times New Roman" pitchFamily="18" charset="0"/>
                        </a:rPr>
                        <a:t>Fly </a:t>
                      </a:r>
                      <a:r>
                        <a:rPr lang="en-US" sz="1400" b="1" i="1" dirty="0">
                          <a:solidFill>
                            <a:schemeClr val="tx1"/>
                          </a:solidFill>
                          <a:latin typeface="+mn-lt"/>
                          <a:ea typeface="Times New Roman"/>
                          <a:cs typeface="Times New Roman" pitchFamily="18" charset="0"/>
                        </a:rPr>
                        <a:t>From</a:t>
                      </a:r>
                      <a:endParaRPr lang="en-US" sz="1000" b="1" i="1" dirty="0">
                        <a:solidFill>
                          <a:schemeClr val="tx1"/>
                        </a:solidFill>
                        <a:latin typeface="+mn-lt"/>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Times New Roman" pitchFamily="18" charset="0"/>
                          <a:ea typeface="Times New Roman"/>
                          <a:cs typeface="Times New Roman" pitchFamily="18" charset="0"/>
                        </a:rPr>
                        <a:t>Fly To</a:t>
                      </a:r>
                      <a:endParaRPr lang="en-US" sz="1000" b="1" i="1" dirty="0">
                        <a:solidFill>
                          <a:schemeClr val="tx1"/>
                        </a:solidFill>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1" i="1" dirty="0">
                          <a:solidFill>
                            <a:schemeClr val="tx1"/>
                          </a:solidFill>
                          <a:latin typeface="Times New Roman" pitchFamily="18" charset="0"/>
                          <a:ea typeface="Times New Roman"/>
                          <a:cs typeface="Times New Roman" pitchFamily="18" charset="0"/>
                        </a:rPr>
                        <a:t>Action Pass/Fail</a:t>
                      </a:r>
                      <a:endParaRPr lang="en-US" sz="1000" b="1" i="1" dirty="0">
                        <a:solidFill>
                          <a:schemeClr val="tx1"/>
                        </a:solidFill>
                        <a:latin typeface="Times New Roman" pitchFamily="18" charset="0"/>
                        <a:ea typeface="Times New Roman"/>
                        <a:cs typeface="Times New Roman" pitchFamily="18" charset="0"/>
                      </a:endParaRPr>
                    </a:p>
                  </a:txBody>
                  <a:tcPr marL="68580" marR="68580" marT="0" marB="0"/>
                </a:tc>
              </a:tr>
              <a:tr h="381000">
                <a:tc>
                  <a:txBody>
                    <a:bodyPr/>
                    <a:lstStyle/>
                    <a:p>
                      <a:pPr marL="0" marR="0" algn="l" defTabSz="914400" rtl="0" eaLnBrk="1" latinLnBrk="0" hangingPunct="1">
                        <a:spcBef>
                          <a:spcPts val="0"/>
                        </a:spcBef>
                        <a:spcAft>
                          <a:spcPts val="600"/>
                        </a:spcAft>
                      </a:pPr>
                      <a:r>
                        <a:rPr lang="en-US" sz="1400" b="0" kern="1200" dirty="0">
                          <a:solidFill>
                            <a:srgbClr val="008000"/>
                          </a:solidFill>
                          <a:latin typeface="Times New Roman" pitchFamily="18" charset="0"/>
                          <a:ea typeface="Times New Roman"/>
                          <a:cs typeface="Times New Roman" pitchFamily="18" charset="0"/>
                        </a:rPr>
                        <a:t>10</a:t>
                      </a:r>
                    </a:p>
                  </a:txBody>
                  <a:tcPr marL="68580" marR="68580" marT="0" marB="0"/>
                </a:tc>
                <a:tc>
                  <a:txBody>
                    <a:bodyPr/>
                    <a:lstStyle/>
                    <a:p>
                      <a:pPr marL="0" marR="0" algn="l" defTabSz="914400" rtl="0" eaLnBrk="1" latinLnBrk="0" hangingPunct="1">
                        <a:spcBef>
                          <a:spcPts val="0"/>
                        </a:spcBef>
                        <a:spcAft>
                          <a:spcPts val="600"/>
                        </a:spcAft>
                      </a:pPr>
                      <a:r>
                        <a:rPr lang="en-US" sz="1400" b="0" kern="1200" dirty="0">
                          <a:solidFill>
                            <a:srgbClr val="008000"/>
                          </a:solidFill>
                          <a:latin typeface="Times New Roman" pitchFamily="18" charset="0"/>
                          <a:ea typeface="Times New Roman"/>
                          <a:cs typeface="Times New Roman" pitchFamily="18" charset="0"/>
                        </a:rPr>
                        <a:t>Selected </a:t>
                      </a:r>
                      <a:r>
                        <a:rPr lang="en-US" sz="1400" b="0" kern="1200" dirty="0" smtClean="0">
                          <a:solidFill>
                            <a:srgbClr val="008000"/>
                          </a:solidFill>
                          <a:latin typeface="Times New Roman" pitchFamily="18" charset="0"/>
                          <a:ea typeface="Times New Roman"/>
                          <a:cs typeface="Times New Roman" pitchFamily="18" charset="0"/>
                        </a:rPr>
                        <a:t>Colombo</a:t>
                      </a:r>
                      <a:endParaRPr lang="en-US" sz="1400" b="0" kern="1200" dirty="0">
                        <a:solidFill>
                          <a:srgbClr val="008000"/>
                        </a:solidFill>
                        <a:latin typeface="Times New Roman" pitchFamily="18" charset="0"/>
                        <a:ea typeface="Times New Roman"/>
                        <a:cs typeface="Times New Roman" pitchFamily="18" charset="0"/>
                      </a:endParaRPr>
                    </a:p>
                  </a:txBody>
                  <a:tcPr marL="68580" marR="68580" marT="0" marB="0"/>
                </a:tc>
                <a:tc>
                  <a:txBody>
                    <a:bodyPr/>
                    <a:lstStyle/>
                    <a:p>
                      <a:pPr marL="0" marR="0" algn="l" defTabSz="914400" rtl="0" eaLnBrk="1" latinLnBrk="0" hangingPunct="1">
                        <a:spcBef>
                          <a:spcPts val="0"/>
                        </a:spcBef>
                        <a:spcAft>
                          <a:spcPts val="600"/>
                        </a:spcAft>
                      </a:pPr>
                      <a:r>
                        <a:rPr lang="en-US" sz="1400" b="0" kern="1200" dirty="0">
                          <a:solidFill>
                            <a:srgbClr val="008000"/>
                          </a:solidFill>
                          <a:latin typeface="Times New Roman" pitchFamily="18" charset="0"/>
                          <a:ea typeface="Times New Roman"/>
                          <a:cs typeface="Times New Roman" pitchFamily="18" charset="0"/>
                        </a:rPr>
                        <a:t>Selected </a:t>
                      </a:r>
                      <a:r>
                        <a:rPr lang="en-US" sz="1400" b="0" kern="1200" dirty="0" smtClean="0">
                          <a:solidFill>
                            <a:srgbClr val="008000"/>
                          </a:solidFill>
                          <a:latin typeface="Times New Roman" pitchFamily="18" charset="0"/>
                          <a:ea typeface="Times New Roman"/>
                          <a:cs typeface="Times New Roman" pitchFamily="18" charset="0"/>
                        </a:rPr>
                        <a:t>Paris</a:t>
                      </a:r>
                      <a:endParaRPr lang="en-US" sz="1400" b="0" kern="1200" dirty="0">
                        <a:solidFill>
                          <a:srgbClr val="008000"/>
                        </a:solidFill>
                        <a:latin typeface="Times New Roman" pitchFamily="18" charset="0"/>
                        <a:ea typeface="Times New Roman"/>
                        <a:cs typeface="Times New Roman" pitchFamily="18" charset="0"/>
                      </a:endParaRPr>
                    </a:p>
                  </a:txBody>
                  <a:tcPr marL="68580" marR="68580" marT="0" marB="0"/>
                </a:tc>
                <a:tc>
                  <a:txBody>
                    <a:bodyPr/>
                    <a:lstStyle/>
                    <a:p>
                      <a:pPr marL="0" marR="0" algn="l" defTabSz="914400" rtl="0" eaLnBrk="1" latinLnBrk="0" hangingPunct="1">
                        <a:spcBef>
                          <a:spcPts val="0"/>
                        </a:spcBef>
                        <a:spcAft>
                          <a:spcPts val="600"/>
                        </a:spcAft>
                      </a:pPr>
                      <a:r>
                        <a:rPr lang="en-US" sz="1400" b="0" kern="1200" dirty="0" smtClean="0">
                          <a:solidFill>
                            <a:srgbClr val="008000"/>
                          </a:solidFill>
                          <a:latin typeface="Times New Roman" pitchFamily="18" charset="0"/>
                          <a:ea typeface="Times New Roman"/>
                          <a:cs typeface="Times New Roman" pitchFamily="18" charset="0"/>
                        </a:rPr>
                        <a:t>Pass</a:t>
                      </a:r>
                      <a:endParaRPr lang="en-US" sz="1400" b="0" kern="1200" dirty="0">
                        <a:solidFill>
                          <a:srgbClr val="008000"/>
                        </a:solidFill>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11</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 Colombo</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smtClean="0">
                          <a:solidFill>
                            <a:srgbClr val="008000"/>
                          </a:solidFill>
                          <a:latin typeface="Times New Roman" pitchFamily="18" charset="0"/>
                          <a:ea typeface="Times New Roman"/>
                          <a:cs typeface="Times New Roman" pitchFamily="18" charset="0"/>
                        </a:rPr>
                        <a:t>Selected London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Pass</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12</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 Colombo</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Delhi</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Pass</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FF0000"/>
                          </a:solidFill>
                          <a:latin typeface="Times New Roman" pitchFamily="18" charset="0"/>
                          <a:ea typeface="Times New Roman"/>
                          <a:cs typeface="Times New Roman" pitchFamily="18" charset="0"/>
                        </a:rPr>
                        <a:t>13</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FF0000"/>
                          </a:solidFill>
                          <a:latin typeface="Times New Roman" pitchFamily="18" charset="0"/>
                          <a:ea typeface="Times New Roman"/>
                          <a:cs typeface="Times New Roman" pitchFamily="18" charset="0"/>
                        </a:rPr>
                        <a:t>Selected </a:t>
                      </a:r>
                      <a:r>
                        <a:rPr lang="en-US" sz="1400" b="0" dirty="0" smtClean="0">
                          <a:solidFill>
                            <a:srgbClr val="FF0000"/>
                          </a:solidFill>
                          <a:latin typeface="Times New Roman" pitchFamily="18" charset="0"/>
                          <a:ea typeface="Times New Roman"/>
                          <a:cs typeface="Times New Roman" pitchFamily="18" charset="0"/>
                        </a:rPr>
                        <a:t> Austin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Times New Roman" pitchFamily="18" charset="0"/>
                          <a:ea typeface="Times New Roman"/>
                          <a:cs typeface="Times New Roman" pitchFamily="18" charset="0"/>
                        </a:rPr>
                        <a:t>Not Selected</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FF0000"/>
                          </a:solidFill>
                          <a:latin typeface="Times New Roman" pitchFamily="18" charset="0"/>
                          <a:ea typeface="Times New Roman"/>
                          <a:cs typeface="Times New Roman" pitchFamily="18" charset="0"/>
                        </a:rPr>
                        <a:t>Fail</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14</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 Austin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Paris</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Pass</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15</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 Austin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smtClean="0">
                          <a:solidFill>
                            <a:srgbClr val="008000"/>
                          </a:solidFill>
                          <a:latin typeface="Times New Roman" pitchFamily="18" charset="0"/>
                          <a:ea typeface="Times New Roman"/>
                          <a:cs typeface="Times New Roman" pitchFamily="18" charset="0"/>
                        </a:rPr>
                        <a:t>Selected London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Pass</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r>
                        <a:rPr lang="en-US" sz="1400" b="0" dirty="0">
                          <a:solidFill>
                            <a:srgbClr val="008000"/>
                          </a:solidFill>
                          <a:latin typeface="Times New Roman" pitchFamily="18" charset="0"/>
                          <a:ea typeface="Times New Roman"/>
                          <a:cs typeface="Times New Roman" pitchFamily="18" charset="0"/>
                        </a:rPr>
                        <a:t>16</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 Austin</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Selected </a:t>
                      </a:r>
                      <a:r>
                        <a:rPr lang="en-US" sz="1400" b="0" dirty="0" smtClean="0">
                          <a:solidFill>
                            <a:srgbClr val="008000"/>
                          </a:solidFill>
                          <a:latin typeface="Times New Roman" pitchFamily="18" charset="0"/>
                          <a:ea typeface="Times New Roman"/>
                          <a:cs typeface="Times New Roman" pitchFamily="18" charset="0"/>
                        </a:rPr>
                        <a:t>Delhi</a:t>
                      </a: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r>
                        <a:rPr lang="en-US" sz="1400" b="0" dirty="0">
                          <a:solidFill>
                            <a:srgbClr val="008000"/>
                          </a:solidFill>
                          <a:latin typeface="Times New Roman" pitchFamily="18" charset="0"/>
                          <a:ea typeface="Times New Roman"/>
                          <a:cs typeface="Times New Roman" pitchFamily="18" charset="0"/>
                        </a:rPr>
                        <a:t>Pass</a:t>
                      </a: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endParaRPr lang="en-US" sz="1000" b="0" dirty="0">
                        <a:latin typeface="Times New Roman" pitchFamily="18" charset="0"/>
                        <a:ea typeface="Times New Roman"/>
                        <a:cs typeface="Times New Roman" pitchFamily="18" charset="0"/>
                      </a:endParaRPr>
                    </a:p>
                  </a:txBody>
                  <a:tcPr marL="68580" marR="68580" marT="0" marB="0"/>
                </a:tc>
              </a:tr>
              <a:tr h="381000">
                <a:tc>
                  <a:txBody>
                    <a:bodyPr/>
                    <a:lstStyle/>
                    <a:p>
                      <a:pPr marL="0" marR="0">
                        <a:spcBef>
                          <a:spcPts val="0"/>
                        </a:spcBef>
                        <a:spcAft>
                          <a:spcPts val="60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endParaRPr lang="en-US" sz="1000" b="0" dirty="0">
                        <a:latin typeface="Times New Roman" pitchFamily="18" charset="0"/>
                        <a:ea typeface="Times New Roman"/>
                        <a:cs typeface="Times New Roman" pitchFamily="18" charset="0"/>
                      </a:endParaRPr>
                    </a:p>
                  </a:txBody>
                  <a:tcPr marL="68580" marR="68580" marT="0" marB="0"/>
                </a:tc>
                <a:tc>
                  <a:txBody>
                    <a:bodyPr/>
                    <a:lstStyle/>
                    <a:p>
                      <a:pPr marL="0" marR="0">
                        <a:spcBef>
                          <a:spcPts val="0"/>
                        </a:spcBef>
                        <a:spcAft>
                          <a:spcPts val="600"/>
                        </a:spcAft>
                      </a:pPr>
                      <a:endParaRPr lang="en-US" sz="1000" b="0" dirty="0">
                        <a:latin typeface="Times New Roman" pitchFamily="18" charset="0"/>
                        <a:ea typeface="Times New Roman"/>
                        <a:cs typeface="Times New Roman" pitchFamily="18" charset="0"/>
                      </a:endParaRPr>
                    </a:p>
                  </a:txBody>
                  <a:tcPr marL="68580" marR="68580" marT="0" marB="0"/>
                </a:tc>
              </a:tr>
            </a:tbl>
          </a:graphicData>
        </a:graphic>
      </p:graphicFrame>
    </p:spTree>
  </p:cSld>
  <p:clrMapOvr>
    <a:masterClrMapping/>
  </p:clrMapOvr>
  <p:transition>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3"/>
          <p:cNvSpPr>
            <a:spLocks noGrp="1"/>
          </p:cNvSpPr>
          <p:nvPr>
            <p:ph type="sldNum" sz="quarter" idx="10"/>
          </p:nvPr>
        </p:nvSpPr>
        <p:spPr>
          <a:noFill/>
        </p:spPr>
        <p:txBody>
          <a:bodyPr/>
          <a:lstStyle/>
          <a:p>
            <a:fld id="{F038A83D-4240-46B4-8283-A9F82DA32D9E}" type="slidenum">
              <a:rPr lang="en-US" smtClean="0"/>
              <a:pPr/>
              <a:t>122</a:t>
            </a:fld>
            <a:endParaRPr lang="en-US" smtClean="0"/>
          </a:p>
        </p:txBody>
      </p:sp>
      <p:sp>
        <p:nvSpPr>
          <p:cNvPr id="10243" name="Rectangle 2"/>
          <p:cNvSpPr>
            <a:spLocks noGrp="1" noChangeArrowheads="1"/>
          </p:cNvSpPr>
          <p:nvPr>
            <p:ph type="body" idx="1"/>
          </p:nvPr>
        </p:nvSpPr>
        <p:spPr>
          <a:xfrm>
            <a:off x="685800" y="1216025"/>
            <a:ext cx="7772400" cy="4876800"/>
          </a:xfrm>
        </p:spPr>
        <p:txBody>
          <a:bodyPr/>
          <a:lstStyle/>
          <a:p>
            <a:pPr algn="just">
              <a:lnSpc>
                <a:spcPct val="80000"/>
              </a:lnSpc>
              <a:defRPr/>
            </a:pPr>
            <a:r>
              <a:rPr lang="en-US" sz="2000" dirty="0" smtClean="0">
                <a:cs typeface="Times New Roman" pitchFamily="18" charset="0"/>
              </a:rPr>
              <a:t>Test Runs are the grouping of test cases for execution</a:t>
            </a:r>
          </a:p>
          <a:p>
            <a:pPr algn="just">
              <a:lnSpc>
                <a:spcPct val="80000"/>
              </a:lnSpc>
              <a:defRPr/>
            </a:pPr>
            <a:r>
              <a:rPr lang="en-US" sz="2000" dirty="0" smtClean="0">
                <a:cs typeface="Times New Roman" pitchFamily="18" charset="0"/>
              </a:rPr>
              <a:t>Test runs helps to:</a:t>
            </a:r>
          </a:p>
          <a:p>
            <a:pPr lvl="1">
              <a:defRPr/>
            </a:pPr>
            <a:r>
              <a:rPr lang="en-US" sz="1800" kern="1200" dirty="0" smtClean="0">
                <a:cs typeface="Times New Roman" pitchFamily="18" charset="0"/>
              </a:rPr>
              <a:t>Define the test execution flow</a:t>
            </a:r>
          </a:p>
          <a:p>
            <a:pPr lvl="1">
              <a:defRPr/>
            </a:pPr>
            <a:r>
              <a:rPr lang="en-US" sz="1800" kern="1200" dirty="0" smtClean="0">
                <a:cs typeface="Times New Roman" pitchFamily="18" charset="0"/>
              </a:rPr>
              <a:t>Setting the test properties</a:t>
            </a:r>
          </a:p>
          <a:p>
            <a:pPr lvl="1">
              <a:defRPr/>
            </a:pPr>
            <a:r>
              <a:rPr lang="en-US" sz="1800" kern="1200" dirty="0" smtClean="0">
                <a:cs typeface="Times New Roman" pitchFamily="18" charset="0"/>
              </a:rPr>
              <a:t>Defining the hierarchy of test cases for execution</a:t>
            </a:r>
          </a:p>
          <a:p>
            <a:pPr algn="just">
              <a:lnSpc>
                <a:spcPct val="80000"/>
              </a:lnSpc>
              <a:defRPr/>
            </a:pPr>
            <a:r>
              <a:rPr lang="en-US" sz="2000" dirty="0" smtClean="0">
                <a:cs typeface="Times New Roman" pitchFamily="18" charset="0"/>
              </a:rPr>
              <a:t>As a result of the Test Development, the complete suite of Test Cases for a particular Application/Functionality is created</a:t>
            </a:r>
          </a:p>
          <a:p>
            <a:pPr marL="342900" lvl="1" indent="-342900" algn="just">
              <a:lnSpc>
                <a:spcPct val="80000"/>
              </a:lnSpc>
              <a:buClr>
                <a:schemeClr val="tx1"/>
              </a:buClr>
              <a:buFont typeface="Wingdings" pitchFamily="2" charset="2"/>
              <a:buChar char="§"/>
              <a:defRPr/>
            </a:pPr>
            <a:r>
              <a:rPr lang="en-US" dirty="0" smtClean="0">
                <a:ea typeface="+mn-ea"/>
                <a:cs typeface="Times New Roman" pitchFamily="18" charset="0"/>
              </a:rPr>
              <a:t>Following are the necessity of Test Runs:</a:t>
            </a:r>
          </a:p>
          <a:p>
            <a:pPr lvl="1">
              <a:lnSpc>
                <a:spcPct val="80000"/>
              </a:lnSpc>
              <a:defRPr/>
            </a:pPr>
            <a:r>
              <a:rPr lang="en-US" sz="1800" kern="1200" dirty="0" smtClean="0">
                <a:cs typeface="Times New Roman" pitchFamily="18" charset="0"/>
              </a:rPr>
              <a:t>Aids in understanding the pattern and order of testing</a:t>
            </a:r>
          </a:p>
          <a:p>
            <a:pPr lvl="1">
              <a:lnSpc>
                <a:spcPct val="80000"/>
              </a:lnSpc>
              <a:defRPr/>
            </a:pPr>
            <a:r>
              <a:rPr lang="en-US" sz="1800" kern="1200" dirty="0" smtClean="0">
                <a:cs typeface="Times New Roman" pitchFamily="18" charset="0"/>
              </a:rPr>
              <a:t>Defines the Priority of Test Cases</a:t>
            </a:r>
          </a:p>
          <a:p>
            <a:pPr lvl="1">
              <a:defRPr/>
            </a:pPr>
            <a:endParaRPr lang="en-US" sz="1800" kern="1200" dirty="0" smtClean="0">
              <a:cs typeface="Times New Roman" pitchFamily="18" charset="0"/>
            </a:endParaRPr>
          </a:p>
          <a:p>
            <a:pPr lvl="1">
              <a:defRPr/>
            </a:pPr>
            <a:endParaRPr lang="en-US" sz="1800" kern="1200" dirty="0" smtClean="0">
              <a:cs typeface="Times New Roman" pitchFamily="18" charset="0"/>
            </a:endParaRPr>
          </a:p>
        </p:txBody>
      </p:sp>
      <p:sp>
        <p:nvSpPr>
          <p:cNvPr id="107524" name="Rectangle 3"/>
          <p:cNvSpPr>
            <a:spLocks noGrp="1" noChangeArrowheads="1"/>
          </p:cNvSpPr>
          <p:nvPr>
            <p:ph type="title"/>
          </p:nvPr>
        </p:nvSpPr>
        <p:spPr/>
        <p:txBody>
          <a:bodyPr/>
          <a:lstStyle/>
          <a:p>
            <a:pPr marL="342900" indent="-342900" eaLnBrk="1" hangingPunct="1">
              <a:defRPr/>
            </a:pPr>
            <a:r>
              <a:rPr lang="en-US" dirty="0" smtClean="0">
                <a:latin typeface="+mn-lt"/>
              </a:rPr>
              <a:t>Test Runs</a:t>
            </a:r>
            <a:endParaRPr lang="en-US" sz="2400" dirty="0" smtClean="0">
              <a:latin typeface="Monotype Corsiva" pitchFamily="66" charset="0"/>
            </a:endParaRPr>
          </a:p>
        </p:txBody>
      </p:sp>
    </p:spTree>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3"/>
          <p:cNvSpPr>
            <a:spLocks noGrp="1"/>
          </p:cNvSpPr>
          <p:nvPr>
            <p:ph type="sldNum" sz="quarter" idx="10"/>
          </p:nvPr>
        </p:nvSpPr>
        <p:spPr>
          <a:noFill/>
        </p:spPr>
        <p:txBody>
          <a:bodyPr/>
          <a:lstStyle/>
          <a:p>
            <a:fld id="{17145049-EC13-45F8-872A-BE9E62F6C509}" type="slidenum">
              <a:rPr lang="en-US" smtClean="0"/>
              <a:pPr/>
              <a:t>123</a:t>
            </a:fld>
            <a:endParaRPr lang="en-US" smtClean="0"/>
          </a:p>
        </p:txBody>
      </p:sp>
      <p:sp>
        <p:nvSpPr>
          <p:cNvPr id="130051" name="Rectangle 2"/>
          <p:cNvSpPr>
            <a:spLocks noGrp="1" noChangeArrowheads="1"/>
          </p:cNvSpPr>
          <p:nvPr>
            <p:ph type="body" idx="1"/>
          </p:nvPr>
        </p:nvSpPr>
        <p:spPr>
          <a:xfrm>
            <a:off x="685800" y="1216025"/>
            <a:ext cx="7772400" cy="4876800"/>
          </a:xfrm>
        </p:spPr>
        <p:txBody>
          <a:bodyPr/>
          <a:lstStyle/>
          <a:p>
            <a:pPr algn="just">
              <a:lnSpc>
                <a:spcPct val="80000"/>
              </a:lnSpc>
            </a:pPr>
            <a:r>
              <a:rPr lang="en-US" sz="2000" dirty="0" smtClean="0">
                <a:cs typeface="Times New Roman" pitchFamily="18" charset="0"/>
              </a:rPr>
              <a:t>The grouping of test cases to create the test runs are based on </a:t>
            </a:r>
            <a:r>
              <a:rPr lang="en-US" sz="2000" dirty="0" smtClean="0"/>
              <a:t>the following factors</a:t>
            </a:r>
            <a:r>
              <a:rPr lang="en-US" sz="2000" dirty="0" smtClean="0">
                <a:cs typeface="Times New Roman" pitchFamily="18" charset="0"/>
              </a:rPr>
              <a:t>:</a:t>
            </a:r>
          </a:p>
          <a:p>
            <a:pPr lvl="1" algn="just">
              <a:lnSpc>
                <a:spcPct val="80000"/>
              </a:lnSpc>
            </a:pPr>
            <a:r>
              <a:rPr lang="en-US" sz="1800" dirty="0" smtClean="0">
                <a:cs typeface="Times New Roman" pitchFamily="18" charset="0"/>
              </a:rPr>
              <a:t>Functionalities that are being tested in a build.</a:t>
            </a:r>
          </a:p>
          <a:p>
            <a:pPr lvl="1" algn="just">
              <a:lnSpc>
                <a:spcPct val="80000"/>
              </a:lnSpc>
            </a:pPr>
            <a:r>
              <a:rPr lang="en-US" sz="1800" dirty="0" smtClean="0">
                <a:cs typeface="Times New Roman" pitchFamily="18" charset="0"/>
              </a:rPr>
              <a:t>Dependencies between test cases.</a:t>
            </a:r>
          </a:p>
          <a:p>
            <a:pPr lvl="1" algn="just">
              <a:lnSpc>
                <a:spcPct val="80000"/>
              </a:lnSpc>
            </a:pPr>
            <a:r>
              <a:rPr lang="en-US" sz="1800" dirty="0" smtClean="0">
                <a:cs typeface="Times New Roman" pitchFamily="18" charset="0"/>
              </a:rPr>
              <a:t>Test Scenarios based grouping.</a:t>
            </a:r>
          </a:p>
          <a:p>
            <a:pPr lvl="1" algn="just">
              <a:lnSpc>
                <a:spcPct val="80000"/>
              </a:lnSpc>
            </a:pPr>
            <a:r>
              <a:rPr lang="en-US" sz="1800" dirty="0" smtClean="0">
                <a:cs typeface="Times New Roman" pitchFamily="18" charset="0"/>
              </a:rPr>
              <a:t>Prioritization of test cases.</a:t>
            </a:r>
          </a:p>
          <a:p>
            <a:pPr algn="just">
              <a:lnSpc>
                <a:spcPct val="80000"/>
              </a:lnSpc>
            </a:pPr>
            <a:r>
              <a:rPr lang="en-US" sz="2000" dirty="0" smtClean="0">
                <a:cs typeface="Times New Roman" pitchFamily="18" charset="0"/>
              </a:rPr>
              <a:t>The test data is also embedded with the test cases. Also, test results can be stored in the Test runs.</a:t>
            </a:r>
          </a:p>
        </p:txBody>
      </p:sp>
      <p:sp>
        <p:nvSpPr>
          <p:cNvPr id="108548" name="Rectangle 3"/>
          <p:cNvSpPr>
            <a:spLocks noGrp="1" noChangeArrowheads="1"/>
          </p:cNvSpPr>
          <p:nvPr>
            <p:ph type="title"/>
          </p:nvPr>
        </p:nvSpPr>
        <p:spPr/>
        <p:txBody>
          <a:bodyPr/>
          <a:lstStyle/>
          <a:p>
            <a:pPr marL="342900" indent="-342900" eaLnBrk="1" hangingPunct="1">
              <a:defRPr/>
            </a:pPr>
            <a:r>
              <a:rPr lang="en-US" dirty="0" smtClean="0">
                <a:latin typeface="+mn-lt"/>
              </a:rPr>
              <a:t>Building Test Runs</a:t>
            </a:r>
          </a:p>
        </p:txBody>
      </p:sp>
    </p:spTree>
  </p:cSld>
  <p:clrMapOvr>
    <a:masterClrMapping/>
  </p:clrMapOvr>
  <p:transition>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3"/>
          <p:cNvSpPr>
            <a:spLocks noGrp="1"/>
          </p:cNvSpPr>
          <p:nvPr>
            <p:ph type="sldNum" sz="quarter" idx="10"/>
          </p:nvPr>
        </p:nvSpPr>
        <p:spPr>
          <a:noFill/>
        </p:spPr>
        <p:txBody>
          <a:bodyPr/>
          <a:lstStyle/>
          <a:p>
            <a:fld id="{90BDB2A4-5D0F-4A1F-BFCE-F25C5A4DA403}" type="slidenum">
              <a:rPr lang="en-US" smtClean="0"/>
              <a:pPr/>
              <a:t>124</a:t>
            </a:fld>
            <a:endParaRPr lang="en-US" smtClean="0"/>
          </a:p>
        </p:txBody>
      </p:sp>
      <p:sp>
        <p:nvSpPr>
          <p:cNvPr id="109571" name="Rectangle 3"/>
          <p:cNvSpPr>
            <a:spLocks noGrp="1" noChangeArrowheads="1"/>
          </p:cNvSpPr>
          <p:nvPr>
            <p:ph type="title"/>
          </p:nvPr>
        </p:nvSpPr>
        <p:spPr/>
        <p:txBody>
          <a:bodyPr/>
          <a:lstStyle/>
          <a:p>
            <a:pPr marL="342900" indent="-342900" eaLnBrk="1" hangingPunct="1">
              <a:defRPr/>
            </a:pPr>
            <a:r>
              <a:rPr lang="en-US" dirty="0" smtClean="0">
                <a:latin typeface="+mn-lt"/>
              </a:rPr>
              <a:t>Flow of Test Execution</a:t>
            </a:r>
          </a:p>
        </p:txBody>
      </p:sp>
      <p:pic>
        <p:nvPicPr>
          <p:cNvPr id="131076" name="Picture 6"/>
          <p:cNvPicPr>
            <a:picLocks noChangeAspect="1" noChangeArrowheads="1"/>
          </p:cNvPicPr>
          <p:nvPr/>
        </p:nvPicPr>
        <p:blipFill>
          <a:blip r:embed="rId3" cstate="print"/>
          <a:srcRect/>
          <a:stretch>
            <a:fillRect/>
          </a:stretch>
        </p:blipFill>
        <p:spPr bwMode="auto">
          <a:xfrm>
            <a:off x="2209800" y="1219200"/>
            <a:ext cx="4991100" cy="3505200"/>
          </a:xfrm>
          <a:prstGeom prst="rect">
            <a:avLst/>
          </a:prstGeom>
          <a:noFill/>
          <a:ln w="9525">
            <a:noFill/>
            <a:miter lim="800000"/>
            <a:headEnd/>
            <a:tailEnd/>
          </a:ln>
        </p:spPr>
      </p:pic>
      <p:sp>
        <p:nvSpPr>
          <p:cNvPr id="6" name="TextBox 5"/>
          <p:cNvSpPr txBox="1"/>
          <p:nvPr/>
        </p:nvSpPr>
        <p:spPr>
          <a:xfrm>
            <a:off x="2971800" y="55372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Test Execution Flow</a:t>
            </a:r>
            <a:endParaRPr lang="en-US" sz="1050" i="1"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3"/>
          <p:cNvSpPr>
            <a:spLocks noGrp="1"/>
          </p:cNvSpPr>
          <p:nvPr>
            <p:ph type="sldNum" sz="quarter" idx="10"/>
          </p:nvPr>
        </p:nvSpPr>
        <p:spPr>
          <a:noFill/>
        </p:spPr>
        <p:txBody>
          <a:bodyPr/>
          <a:lstStyle/>
          <a:p>
            <a:fld id="{1B74E6C8-677F-47BF-9990-D39364AFCD67}" type="slidenum">
              <a:rPr lang="en-US" smtClean="0"/>
              <a:pPr/>
              <a:t>125</a:t>
            </a:fld>
            <a:endParaRPr lang="en-US" smtClean="0"/>
          </a:p>
        </p:txBody>
      </p:sp>
      <p:sp>
        <p:nvSpPr>
          <p:cNvPr id="132099" name="Rectangle 2"/>
          <p:cNvSpPr>
            <a:spLocks noGrp="1" noChangeArrowheads="1"/>
          </p:cNvSpPr>
          <p:nvPr>
            <p:ph type="body" idx="1"/>
          </p:nvPr>
        </p:nvSpPr>
        <p:spPr>
          <a:xfrm>
            <a:off x="685800" y="1216025"/>
            <a:ext cx="7772400" cy="4876800"/>
          </a:xfrm>
        </p:spPr>
        <p:txBody>
          <a:bodyPr/>
          <a:lstStyle/>
          <a:p>
            <a:pPr marL="290513" lvl="1" indent="-290513" algn="just">
              <a:lnSpc>
                <a:spcPct val="80000"/>
              </a:lnSpc>
              <a:buClrTx/>
              <a:buFont typeface="Wingdings" pitchFamily="2" charset="2"/>
              <a:buChar char="§"/>
            </a:pPr>
            <a:r>
              <a:rPr lang="en-US" sz="2400" dirty="0" smtClean="0">
                <a:cs typeface="Times New Roman" pitchFamily="18" charset="0"/>
              </a:rPr>
              <a:t>A test set is a group of tests in a Quality Center project designed for achieving some particular testing objectives.</a:t>
            </a:r>
          </a:p>
          <a:p>
            <a:pPr marL="290513" lvl="1" indent="-290513" algn="just">
              <a:lnSpc>
                <a:spcPct val="80000"/>
              </a:lnSpc>
              <a:buClrTx/>
              <a:buFont typeface="Wingdings" pitchFamily="2" charset="2"/>
              <a:buChar char="§"/>
            </a:pPr>
            <a:r>
              <a:rPr lang="en-US" sz="2400" dirty="0" smtClean="0">
                <a:cs typeface="Times New Roman" pitchFamily="18" charset="0"/>
              </a:rPr>
              <a:t>The process begins with the identification of all the end-to-end scenarios, followed by creation of individual test Sets for every such end-to-end scenario.</a:t>
            </a:r>
          </a:p>
          <a:p>
            <a:pPr marL="290513" lvl="1" indent="-290513" algn="just">
              <a:lnSpc>
                <a:spcPct val="80000"/>
              </a:lnSpc>
              <a:buClrTx/>
              <a:buFont typeface="Wingdings" pitchFamily="2" charset="2"/>
              <a:buChar char="§"/>
            </a:pPr>
            <a:r>
              <a:rPr lang="en-US" sz="2400" dirty="0" smtClean="0">
                <a:cs typeface="Times New Roman" pitchFamily="18" charset="0"/>
              </a:rPr>
              <a:t>After creating the test sets, tests set folders are created and assigned to development and QA cycles based on the project timeline.</a:t>
            </a:r>
          </a:p>
        </p:txBody>
      </p:sp>
      <p:sp>
        <p:nvSpPr>
          <p:cNvPr id="110596" name="Rectangle 3"/>
          <p:cNvSpPr>
            <a:spLocks noGrp="1" noChangeArrowheads="1"/>
          </p:cNvSpPr>
          <p:nvPr>
            <p:ph type="title"/>
          </p:nvPr>
        </p:nvSpPr>
        <p:spPr/>
        <p:txBody>
          <a:bodyPr/>
          <a:lstStyle/>
          <a:p>
            <a:pPr marL="342900" indent="-342900" eaLnBrk="1" hangingPunct="1">
              <a:defRPr/>
            </a:pPr>
            <a:r>
              <a:rPr lang="en-US" dirty="0" smtClean="0">
                <a:latin typeface="+mn-lt"/>
              </a:rPr>
              <a:t>Creation of Test Sets</a:t>
            </a:r>
          </a:p>
        </p:txBody>
      </p:sp>
    </p:spTree>
  </p:cSld>
  <p:clrMapOvr>
    <a:masterClrMapping/>
  </p:clrMapOvr>
  <p:transition>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3"/>
          <p:cNvSpPr>
            <a:spLocks noGrp="1"/>
          </p:cNvSpPr>
          <p:nvPr>
            <p:ph type="sldNum" sz="quarter" idx="10"/>
          </p:nvPr>
        </p:nvSpPr>
        <p:spPr>
          <a:noFill/>
        </p:spPr>
        <p:txBody>
          <a:bodyPr/>
          <a:lstStyle/>
          <a:p>
            <a:fld id="{E358EE4B-88C7-4976-A239-2EC6B27FE979}" type="slidenum">
              <a:rPr lang="en-US" smtClean="0"/>
              <a:pPr/>
              <a:t>126</a:t>
            </a:fld>
            <a:endParaRPr lang="en-US" smtClean="0"/>
          </a:p>
        </p:txBody>
      </p:sp>
      <p:sp>
        <p:nvSpPr>
          <p:cNvPr id="133123" name="Rectangle 2"/>
          <p:cNvSpPr>
            <a:spLocks noGrp="1" noChangeArrowheads="1"/>
          </p:cNvSpPr>
          <p:nvPr>
            <p:ph type="body" idx="1"/>
          </p:nvPr>
        </p:nvSpPr>
        <p:spPr>
          <a:xfrm>
            <a:off x="685800" y="1216025"/>
            <a:ext cx="7772400" cy="4876800"/>
          </a:xfrm>
        </p:spPr>
        <p:txBody>
          <a:bodyPr/>
          <a:lstStyle/>
          <a:p>
            <a:pPr marL="290513" lvl="1" indent="-290513" algn="just">
              <a:lnSpc>
                <a:spcPct val="80000"/>
              </a:lnSpc>
              <a:buClrTx/>
              <a:buFont typeface="Wingdings" pitchFamily="2" charset="2"/>
              <a:buChar char="§"/>
            </a:pPr>
            <a:r>
              <a:rPr lang="en-US" sz="2400" smtClean="0">
                <a:cs typeface="Times New Roman" pitchFamily="18" charset="0"/>
              </a:rPr>
              <a:t>Quality Center enables us to control the execution of tests in a test set. </a:t>
            </a:r>
          </a:p>
          <a:p>
            <a:pPr marL="290513" lvl="1" indent="-290513" algn="just">
              <a:lnSpc>
                <a:spcPct val="80000"/>
              </a:lnSpc>
              <a:buClrTx/>
              <a:buFont typeface="Wingdings" pitchFamily="2" charset="2"/>
              <a:buChar char="§"/>
            </a:pPr>
            <a:r>
              <a:rPr lang="en-US" sz="2400" smtClean="0">
                <a:cs typeface="Times New Roman" pitchFamily="18" charset="0"/>
              </a:rPr>
              <a:t>We can set conditions and schedule the date and time for executing our tests.</a:t>
            </a:r>
          </a:p>
          <a:p>
            <a:pPr marL="290513" lvl="1" indent="-290513" algn="just">
              <a:lnSpc>
                <a:spcPct val="80000"/>
              </a:lnSpc>
              <a:buClrTx/>
              <a:buFont typeface="Wingdings" pitchFamily="2" charset="2"/>
              <a:buChar char="§"/>
            </a:pPr>
            <a:r>
              <a:rPr lang="en-US" sz="2400" smtClean="0">
                <a:cs typeface="Times New Roman" pitchFamily="18" charset="0"/>
              </a:rPr>
              <a:t>We can define the sequence in which to execute the tests. </a:t>
            </a:r>
          </a:p>
          <a:p>
            <a:pPr marL="290513" indent="0" algn="just">
              <a:lnSpc>
                <a:spcPct val="80000"/>
              </a:lnSpc>
              <a:buFont typeface="Wingdings" pitchFamily="2" charset="2"/>
              <a:buNone/>
            </a:pPr>
            <a:r>
              <a:rPr lang="en-US" smtClean="0">
                <a:cs typeface="Times New Roman" pitchFamily="18" charset="0"/>
              </a:rPr>
              <a:t>For example, we can define to run "test2" only when "test1" has finished, and run "test3" only if "test1" has passed.</a:t>
            </a:r>
          </a:p>
        </p:txBody>
      </p:sp>
      <p:sp>
        <p:nvSpPr>
          <p:cNvPr id="111620" name="Rectangle 3"/>
          <p:cNvSpPr>
            <a:spLocks noGrp="1" noChangeArrowheads="1"/>
          </p:cNvSpPr>
          <p:nvPr>
            <p:ph type="title"/>
          </p:nvPr>
        </p:nvSpPr>
        <p:spPr/>
        <p:txBody>
          <a:bodyPr/>
          <a:lstStyle/>
          <a:p>
            <a:pPr marL="342900" indent="-342900" eaLnBrk="1" hangingPunct="1">
              <a:defRPr/>
            </a:pPr>
            <a:r>
              <a:rPr lang="en-US" dirty="0" smtClean="0">
                <a:latin typeface="+mn-lt"/>
              </a:rPr>
              <a:t>Scheduling Test Runs</a:t>
            </a:r>
          </a:p>
        </p:txBody>
      </p:sp>
    </p:spTree>
  </p:cSld>
  <p:clrMapOvr>
    <a:masterClrMapping/>
  </p:clrMapOvr>
  <p:transition>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10"/>
          </p:nvPr>
        </p:nvSpPr>
        <p:spPr>
          <a:xfrm>
            <a:off x="8566150" y="6578600"/>
            <a:ext cx="654050" cy="127000"/>
          </a:xfrm>
          <a:noFill/>
        </p:spPr>
        <p:txBody>
          <a:bodyPr/>
          <a:lstStyle/>
          <a:p>
            <a:fld id="{C4BC7232-E3FD-4493-BCAD-90A2F2866854}" type="slidenum">
              <a:rPr lang="en-US" smtClean="0"/>
              <a:pPr/>
              <a:t>127</a:t>
            </a:fld>
            <a:endParaRPr lang="en-US" smtClean="0"/>
          </a:p>
        </p:txBody>
      </p:sp>
      <p:sp>
        <p:nvSpPr>
          <p:cNvPr id="134147" name="Rectangle 2"/>
          <p:cNvSpPr>
            <a:spLocks noGrp="1" noChangeArrowheads="1"/>
          </p:cNvSpPr>
          <p:nvPr>
            <p:ph type="body" idx="1"/>
          </p:nvPr>
        </p:nvSpPr>
        <p:spPr>
          <a:xfrm>
            <a:off x="685800" y="1066800"/>
            <a:ext cx="7772400" cy="4876800"/>
          </a:xfrm>
        </p:spPr>
        <p:txBody>
          <a:bodyPr/>
          <a:lstStyle/>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a:p>
            <a:pPr algn="just">
              <a:lnSpc>
                <a:spcPct val="80000"/>
              </a:lnSpc>
              <a:buFont typeface="Wingdings" pitchFamily="2" charset="2"/>
              <a:buNone/>
            </a:pPr>
            <a:endParaRPr lang="en-US" sz="1200" smtClean="0">
              <a:latin typeface="Times New Roman" pitchFamily="18" charset="0"/>
              <a:cs typeface="Times New Roman" pitchFamily="18" charset="0"/>
            </a:endParaRPr>
          </a:p>
        </p:txBody>
      </p:sp>
      <p:sp>
        <p:nvSpPr>
          <p:cNvPr id="112644" name="Rectangle 3"/>
          <p:cNvSpPr>
            <a:spLocks noGrp="1" noChangeArrowheads="1"/>
          </p:cNvSpPr>
          <p:nvPr>
            <p:ph type="title"/>
          </p:nvPr>
        </p:nvSpPr>
        <p:spPr/>
        <p:txBody>
          <a:bodyPr/>
          <a:lstStyle/>
          <a:p>
            <a:pPr marL="342900" indent="-342900" eaLnBrk="1" hangingPunct="1">
              <a:defRPr/>
            </a:pPr>
            <a:r>
              <a:rPr lang="en-US" dirty="0" smtClean="0">
                <a:latin typeface="+mn-lt"/>
              </a:rPr>
              <a:t>Test Runs in QC</a:t>
            </a:r>
          </a:p>
        </p:txBody>
      </p:sp>
      <p:pic>
        <p:nvPicPr>
          <p:cNvPr id="134149" name="Picture 2"/>
          <p:cNvPicPr>
            <a:picLocks noChangeAspect="1" noChangeArrowheads="1"/>
          </p:cNvPicPr>
          <p:nvPr/>
        </p:nvPicPr>
        <p:blipFill>
          <a:blip r:embed="rId3" cstate="print"/>
          <a:srcRect/>
          <a:stretch>
            <a:fillRect/>
          </a:stretch>
        </p:blipFill>
        <p:spPr bwMode="auto">
          <a:xfrm>
            <a:off x="1371600" y="1143000"/>
            <a:ext cx="6248400" cy="3230563"/>
          </a:xfrm>
          <a:prstGeom prst="rect">
            <a:avLst/>
          </a:prstGeom>
          <a:noFill/>
          <a:ln w="9525" algn="ctr">
            <a:noFill/>
            <a:miter lim="800000"/>
            <a:headEnd/>
            <a:tailEnd/>
          </a:ln>
        </p:spPr>
      </p:pic>
      <p:sp>
        <p:nvSpPr>
          <p:cNvPr id="6" name="TextBox 5"/>
          <p:cNvSpPr txBox="1"/>
          <p:nvPr/>
        </p:nvSpPr>
        <p:spPr>
          <a:xfrm>
            <a:off x="2667000" y="48768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Test Runs in Quality Center</a:t>
            </a:r>
            <a:endParaRPr lang="en-US" sz="1050" i="1"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p:cNvSpPr>
          <p:nvPr>
            <p:ph type="title"/>
          </p:nvPr>
        </p:nvSpPr>
        <p:spPr>
          <a:xfrm>
            <a:off x="569913" y="249238"/>
            <a:ext cx="8040687" cy="609600"/>
          </a:xfrm>
        </p:spPr>
        <p:txBody>
          <a:bodyPr/>
          <a:lstStyle/>
          <a:p>
            <a:pPr eaLnBrk="1" hangingPunct="1">
              <a:defRPr/>
            </a:pPr>
            <a:r>
              <a:rPr lang="en-US" sz="2800" dirty="0" smtClean="0">
                <a:latin typeface="+mn-lt"/>
              </a:rPr>
              <a:t>Test Design: Comparison ‘Application Development’ Vs ‘Application Maintenance’</a:t>
            </a:r>
          </a:p>
        </p:txBody>
      </p:sp>
      <p:sp>
        <p:nvSpPr>
          <p:cNvPr id="135171" name="Slide Number Placeholder 3"/>
          <p:cNvSpPr>
            <a:spLocks noGrp="1"/>
          </p:cNvSpPr>
          <p:nvPr>
            <p:ph type="sldNum" sz="quarter" idx="10"/>
          </p:nvPr>
        </p:nvSpPr>
        <p:spPr>
          <a:xfrm>
            <a:off x="8566150" y="6578600"/>
            <a:ext cx="654050" cy="127000"/>
          </a:xfrm>
          <a:noFill/>
        </p:spPr>
        <p:txBody>
          <a:bodyPr/>
          <a:lstStyle/>
          <a:p>
            <a:fld id="{18600EF9-23C2-4EDF-8699-910288FD690F}" type="slidenum">
              <a:rPr lang="en-US" smtClean="0"/>
              <a:pPr/>
              <a:t>128</a:t>
            </a:fld>
            <a:endParaRPr lang="en-US" smtClean="0"/>
          </a:p>
        </p:txBody>
      </p:sp>
      <p:graphicFrame>
        <p:nvGraphicFramePr>
          <p:cNvPr id="10" name="Table 9"/>
          <p:cNvGraphicFramePr>
            <a:graphicFrameLocks noGrp="1"/>
          </p:cNvGraphicFramePr>
          <p:nvPr/>
        </p:nvGraphicFramePr>
        <p:xfrm>
          <a:off x="600075" y="1143000"/>
          <a:ext cx="8391526" cy="5003867"/>
        </p:xfrm>
        <a:graphic>
          <a:graphicData uri="http://schemas.openxmlformats.org/drawingml/2006/table">
            <a:tbl>
              <a:tblPr firstRow="1" bandRow="1">
                <a:tableStyleId>{5C22544A-7EE6-4342-B048-85BDC9FD1C3A}</a:tableStyleId>
              </a:tblPr>
              <a:tblGrid>
                <a:gridCol w="1533526"/>
                <a:gridCol w="3352800"/>
                <a:gridCol w="3505200"/>
              </a:tblGrid>
              <a:tr h="248987">
                <a:tc>
                  <a:txBody>
                    <a:bodyPr/>
                    <a:lstStyle/>
                    <a:p>
                      <a:endParaRPr lang="en-US" sz="1000" b="1" dirty="0">
                        <a:solidFill>
                          <a:schemeClr val="tx1"/>
                        </a:solidFill>
                        <a:latin typeface="+mn-lt"/>
                        <a:cs typeface="Times New Roman" pitchFamily="18" charset="0"/>
                      </a:endParaRPr>
                    </a:p>
                  </a:txBody>
                  <a:tcPr/>
                </a:tc>
                <a:tc>
                  <a:txBody>
                    <a:bodyPr/>
                    <a:lstStyle/>
                    <a:p>
                      <a:r>
                        <a:rPr lang="en-US" sz="1000" b="1" dirty="0" smtClean="0">
                          <a:solidFill>
                            <a:schemeClr val="tx1"/>
                          </a:solidFill>
                          <a:latin typeface="+mn-lt"/>
                          <a:cs typeface="Times New Roman" pitchFamily="18" charset="0"/>
                        </a:rPr>
                        <a:t>Test Scenario</a:t>
                      </a:r>
                      <a:endParaRPr lang="en-US" sz="1000" b="1" dirty="0">
                        <a:solidFill>
                          <a:schemeClr val="tx1"/>
                        </a:solidFill>
                        <a:latin typeface="+mn-lt"/>
                        <a:cs typeface="Times New Roman" pitchFamily="18" charset="0"/>
                      </a:endParaRPr>
                    </a:p>
                  </a:txBody>
                  <a:tcPr/>
                </a:tc>
                <a:tc>
                  <a:txBody>
                    <a:bodyPr/>
                    <a:lstStyle/>
                    <a:p>
                      <a:r>
                        <a:rPr lang="en-US" sz="1000" b="1" dirty="0" smtClean="0">
                          <a:solidFill>
                            <a:schemeClr val="tx1"/>
                          </a:solidFill>
                          <a:latin typeface="+mn-lt"/>
                          <a:cs typeface="Times New Roman" pitchFamily="18" charset="0"/>
                        </a:rPr>
                        <a:t>Test Case</a:t>
                      </a:r>
                      <a:endParaRPr lang="en-US" sz="1000" b="1" dirty="0">
                        <a:solidFill>
                          <a:schemeClr val="tx1"/>
                        </a:solidFill>
                        <a:latin typeface="+mn-lt"/>
                        <a:cs typeface="Times New Roman" pitchFamily="18" charset="0"/>
                      </a:endParaRPr>
                    </a:p>
                  </a:txBody>
                  <a:tcPr/>
                </a:tc>
              </a:tr>
              <a:tr h="1743075">
                <a:tc>
                  <a:txBody>
                    <a:bodyPr/>
                    <a:lstStyle/>
                    <a:p>
                      <a:pPr algn="ctr"/>
                      <a:r>
                        <a:rPr lang="en-US" sz="1000" b="1" baseline="0" dirty="0" smtClean="0">
                          <a:solidFill>
                            <a:schemeClr val="tx1"/>
                          </a:solidFill>
                          <a:latin typeface="+mn-lt"/>
                          <a:cs typeface="Times New Roman" pitchFamily="18" charset="0"/>
                        </a:rPr>
                        <a:t>Application Development</a:t>
                      </a:r>
                      <a:endParaRPr lang="en-US" sz="1000" b="1" dirty="0">
                        <a:solidFill>
                          <a:schemeClr val="tx1"/>
                        </a:solidFill>
                        <a:latin typeface="+mn-lt"/>
                        <a:cs typeface="Times New Roman" pitchFamily="18" charset="0"/>
                      </a:endParaRPr>
                    </a:p>
                  </a:txBody>
                  <a:tcPr anchor="ctr"/>
                </a:tc>
                <a:tc>
                  <a:txBody>
                    <a:bodyPr/>
                    <a:lstStyle/>
                    <a:p>
                      <a:pPr>
                        <a:buFont typeface="Wingdings" pitchFamily="2" charset="2"/>
                        <a:buChar char="ü"/>
                      </a:pPr>
                      <a:r>
                        <a:rPr lang="en-US" sz="1000" b="0" dirty="0" smtClean="0">
                          <a:solidFill>
                            <a:schemeClr val="tx1"/>
                          </a:solidFill>
                          <a:latin typeface="+mn-lt"/>
                          <a:cs typeface="Times New Roman" pitchFamily="18" charset="0"/>
                        </a:rPr>
                        <a:t> Use all requirement documents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 Create Test Scenarios for the complete</a:t>
                      </a:r>
                      <a:r>
                        <a:rPr lang="en-US" sz="1000" b="0" baseline="0" dirty="0" smtClean="0">
                          <a:solidFill>
                            <a:schemeClr val="tx1"/>
                          </a:solidFill>
                          <a:latin typeface="+mn-lt"/>
                          <a:cs typeface="Times New Roman" pitchFamily="18" charset="0"/>
                        </a:rPr>
                        <a:t> set of requirements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Test Scenarios will be created for the end-end functionalities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Review will happen for all the created Test Scenarios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More rigor on test scenario development</a:t>
                      </a:r>
                      <a:endParaRPr lang="en-US" sz="1000" b="0" dirty="0">
                        <a:solidFill>
                          <a:schemeClr val="tx1"/>
                        </a:solidFill>
                        <a:latin typeface="+mn-lt"/>
                        <a:cs typeface="Times New Roman" pitchFamily="18" charset="0"/>
                      </a:endParaRPr>
                    </a:p>
                  </a:txBody>
                  <a:tcPr/>
                </a:tc>
                <a:tc>
                  <a:txBody>
                    <a:bodyPr/>
                    <a:lstStyle/>
                    <a:p>
                      <a:pPr>
                        <a:buFont typeface="Wingdings" pitchFamily="2" charset="2"/>
                        <a:buChar char="ü"/>
                      </a:pPr>
                      <a:r>
                        <a:rPr lang="en-US" sz="1000" b="0" dirty="0" smtClean="0">
                          <a:solidFill>
                            <a:schemeClr val="tx1"/>
                          </a:solidFill>
                          <a:latin typeface="+mn-lt"/>
                          <a:cs typeface="Times New Roman" pitchFamily="18" charset="0"/>
                        </a:rPr>
                        <a:t> Test Cases will be</a:t>
                      </a:r>
                      <a:r>
                        <a:rPr lang="en-US" sz="1000" b="0" baseline="0" dirty="0" smtClean="0">
                          <a:solidFill>
                            <a:schemeClr val="tx1"/>
                          </a:solidFill>
                          <a:latin typeface="+mn-lt"/>
                          <a:cs typeface="Times New Roman" pitchFamily="18" charset="0"/>
                        </a:rPr>
                        <a:t> created fresh for all the functionalities</a:t>
                      </a:r>
                      <a:r>
                        <a:rPr lang="en-US" sz="1000" b="0" dirty="0" smtClean="0">
                          <a:solidFill>
                            <a:schemeClr val="tx1"/>
                          </a:solidFill>
                          <a:latin typeface="+mn-lt"/>
                          <a:cs typeface="Times New Roman" pitchFamily="18" charset="0"/>
                        </a:rPr>
                        <a:t> </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Create new Test Cases for all the identified Test Scenarios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  Review will happen for all the created Test Cases</a:t>
                      </a:r>
                    </a:p>
                    <a:p>
                      <a:pPr>
                        <a:buFont typeface="Wingdings" pitchFamily="2" charset="2"/>
                        <a:buChar char="ü"/>
                      </a:pPr>
                      <a:endParaRPr lang="en-US" sz="1000" b="0" dirty="0" smtClean="0">
                        <a:solidFill>
                          <a:schemeClr val="tx1"/>
                        </a:solidFill>
                        <a:latin typeface="+mn-lt"/>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000" b="0" dirty="0" smtClean="0">
                          <a:solidFill>
                            <a:schemeClr val="tx1"/>
                          </a:solidFill>
                          <a:latin typeface="+mn-lt"/>
                          <a:cs typeface="Times New Roman" pitchFamily="18" charset="0"/>
                        </a:rPr>
                        <a:t>Create Test Data for all the</a:t>
                      </a:r>
                      <a:r>
                        <a:rPr lang="en-US" sz="1000" b="0" baseline="0" dirty="0" smtClean="0">
                          <a:solidFill>
                            <a:schemeClr val="tx1"/>
                          </a:solidFill>
                          <a:latin typeface="+mn-lt"/>
                          <a:cs typeface="Times New Roman" pitchFamily="18" charset="0"/>
                        </a:rPr>
                        <a:t> newly created Test Cases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endParaRPr lang="en-US" sz="1000" b="0" dirty="0">
                        <a:solidFill>
                          <a:schemeClr val="tx1"/>
                        </a:solidFill>
                        <a:latin typeface="+mn-lt"/>
                        <a:cs typeface="Times New Roman" pitchFamily="18" charset="0"/>
                      </a:endParaRPr>
                    </a:p>
                  </a:txBody>
                  <a:tcPr/>
                </a:tc>
              </a:tr>
              <a:tr h="2440071">
                <a:tc>
                  <a:txBody>
                    <a:bodyPr/>
                    <a:lstStyle/>
                    <a:p>
                      <a:pPr algn="ctr"/>
                      <a:r>
                        <a:rPr lang="en-US" sz="1000" b="1" dirty="0" smtClean="0">
                          <a:solidFill>
                            <a:schemeClr val="tx1"/>
                          </a:solidFill>
                          <a:latin typeface="+mn-lt"/>
                          <a:cs typeface="Times New Roman" pitchFamily="18" charset="0"/>
                        </a:rPr>
                        <a:t>Application Maintenance</a:t>
                      </a:r>
                      <a:endParaRPr lang="en-US" sz="1000" b="1" dirty="0">
                        <a:solidFill>
                          <a:schemeClr val="tx1"/>
                        </a:solidFill>
                        <a:latin typeface="+mn-lt"/>
                        <a:cs typeface="Times New Roman" pitchFamily="18" charset="0"/>
                      </a:endParaRPr>
                    </a:p>
                  </a:txBody>
                  <a:tcPr anchor="ctr"/>
                </a:tc>
                <a:tc>
                  <a:txBody>
                    <a:bodyPr/>
                    <a:lstStyle/>
                    <a:p>
                      <a:pPr>
                        <a:buFont typeface="Wingdings" pitchFamily="2" charset="2"/>
                        <a:buChar char="ü"/>
                      </a:pPr>
                      <a:r>
                        <a:rPr lang="en-US" sz="1000" b="0" dirty="0" smtClean="0">
                          <a:solidFill>
                            <a:schemeClr val="tx1"/>
                          </a:solidFill>
                          <a:latin typeface="+mn-lt"/>
                          <a:cs typeface="Times New Roman" pitchFamily="18" charset="0"/>
                        </a:rPr>
                        <a:t> Use Change Request (CR) and updated requirement documents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Create  and review Test Scenarios for only the CR (Change Request) or enhancement based upon the Impact</a:t>
                      </a:r>
                      <a:r>
                        <a:rPr lang="en-US" sz="1000" b="0" baseline="0" dirty="0" smtClean="0">
                          <a:solidFill>
                            <a:schemeClr val="tx1"/>
                          </a:solidFill>
                          <a:latin typeface="+mn-lt"/>
                          <a:cs typeface="Times New Roman" pitchFamily="18" charset="0"/>
                        </a:rPr>
                        <a:t> Analysis</a:t>
                      </a:r>
                      <a:endParaRPr lang="en-US" sz="1000" b="0" dirty="0" smtClean="0">
                        <a:solidFill>
                          <a:schemeClr val="tx1"/>
                        </a:solidFill>
                        <a:latin typeface="+mn-lt"/>
                        <a:cs typeface="Times New Roman" pitchFamily="18" charset="0"/>
                      </a:endParaRP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Test scenarios may not be created for smaller changes and bug fixes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 Update existing Test Scenarios based upon the CR Impact</a:t>
                      </a:r>
                      <a:r>
                        <a:rPr lang="en-US" sz="1000" b="0" baseline="0" dirty="0" smtClean="0">
                          <a:solidFill>
                            <a:schemeClr val="tx1"/>
                          </a:solidFill>
                          <a:latin typeface="+mn-lt"/>
                          <a:cs typeface="Times New Roman" pitchFamily="18" charset="0"/>
                        </a:rPr>
                        <a:t> Analysis. Not done for scenarios which are not impacted by the CR</a:t>
                      </a:r>
                    </a:p>
                    <a:p>
                      <a:pPr>
                        <a:buFont typeface="Wingdings" pitchFamily="2" charset="2"/>
                        <a:buChar char="ü"/>
                      </a:pPr>
                      <a:endParaRPr lang="en-US" sz="1000" b="0" baseline="0" dirty="0" smtClean="0">
                        <a:solidFill>
                          <a:schemeClr val="tx1"/>
                        </a:solidFill>
                        <a:latin typeface="+mn-lt"/>
                        <a:cs typeface="Times New Roman" pitchFamily="18" charset="0"/>
                      </a:endParaRPr>
                    </a:p>
                  </a:txBody>
                  <a:tcPr/>
                </a:tc>
                <a:tc>
                  <a:txBody>
                    <a:bodyPr/>
                    <a:lstStyle/>
                    <a:p>
                      <a:pPr>
                        <a:buFont typeface="Wingdings" pitchFamily="2" charset="2"/>
                        <a:buChar char="ü"/>
                      </a:pPr>
                      <a:r>
                        <a:rPr lang="en-US" sz="1000" b="0" dirty="0" smtClean="0">
                          <a:solidFill>
                            <a:schemeClr val="tx1"/>
                          </a:solidFill>
                          <a:latin typeface="+mn-lt"/>
                          <a:cs typeface="Times New Roman" pitchFamily="18" charset="0"/>
                        </a:rPr>
                        <a:t> Create new Test Cases for</a:t>
                      </a:r>
                      <a:r>
                        <a:rPr lang="en-US" sz="1000" b="0" baseline="0" dirty="0" smtClean="0">
                          <a:solidFill>
                            <a:schemeClr val="tx1"/>
                          </a:solidFill>
                          <a:latin typeface="+mn-lt"/>
                          <a:cs typeface="Times New Roman" pitchFamily="18" charset="0"/>
                        </a:rPr>
                        <a:t> the newly created Test Scenarios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Update existing Test Cases which require changes based upon  the CR Impact Analysis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Need not update the existing Test Cases  which doesn’t have any  CR Impact</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Need not review all the Test Cases </a:t>
                      </a:r>
                    </a:p>
                    <a:p>
                      <a:pPr>
                        <a:buFont typeface="Wingdings" pitchFamily="2" charset="2"/>
                        <a:buChar char="ü"/>
                      </a:pPr>
                      <a:endParaRPr lang="en-US" sz="1000" b="0" baseline="0" dirty="0" smtClean="0">
                        <a:solidFill>
                          <a:schemeClr val="tx1"/>
                        </a:solidFill>
                        <a:latin typeface="+mn-lt"/>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000" b="0" baseline="0" dirty="0" smtClean="0">
                          <a:solidFill>
                            <a:schemeClr val="tx1"/>
                          </a:solidFill>
                          <a:latin typeface="+mn-lt"/>
                          <a:cs typeface="Times New Roman" pitchFamily="18" charset="0"/>
                        </a:rPr>
                        <a:t>  Review will happen for only the newly created and updated Test Cases having CR Impact</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en-US" sz="1000" b="0" baseline="0" dirty="0" smtClean="0">
                        <a:solidFill>
                          <a:schemeClr val="tx1"/>
                        </a:solidFill>
                        <a:latin typeface="+mn-lt"/>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000" b="0" baseline="0" dirty="0" smtClean="0">
                          <a:solidFill>
                            <a:schemeClr val="tx1"/>
                          </a:solidFill>
                          <a:latin typeface="+mn-lt"/>
                          <a:cs typeface="Times New Roman" pitchFamily="18" charset="0"/>
                        </a:rPr>
                        <a:t>Test data is identified from the existing production data</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endParaRPr lang="en-US" sz="1000" b="0" baseline="0" dirty="0" smtClean="0">
                        <a:solidFill>
                          <a:schemeClr val="tx1"/>
                        </a:solidFill>
                        <a:latin typeface="+mn-lt"/>
                        <a:cs typeface="Times New Roman" pitchFamily="18" charset="0"/>
                      </a:endParaRP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p:cNvSpPr>
          <p:nvPr>
            <p:ph type="title"/>
          </p:nvPr>
        </p:nvSpPr>
        <p:spPr>
          <a:xfrm>
            <a:off x="569913" y="249238"/>
            <a:ext cx="8193087" cy="609600"/>
          </a:xfrm>
        </p:spPr>
        <p:txBody>
          <a:bodyPr/>
          <a:lstStyle/>
          <a:p>
            <a:pPr eaLnBrk="1" hangingPunct="1">
              <a:defRPr/>
            </a:pPr>
            <a:r>
              <a:rPr lang="en-US" sz="2400" dirty="0" smtClean="0">
                <a:latin typeface="+mn-lt"/>
              </a:rPr>
              <a:t>Test Design: Comparison ‘Application Development’ Vs ‘Application Maintenance’ (Contd.)</a:t>
            </a:r>
          </a:p>
        </p:txBody>
      </p:sp>
      <p:sp>
        <p:nvSpPr>
          <p:cNvPr id="136195" name="Slide Number Placeholder 3"/>
          <p:cNvSpPr>
            <a:spLocks noGrp="1"/>
          </p:cNvSpPr>
          <p:nvPr>
            <p:ph type="sldNum" sz="quarter" idx="10"/>
          </p:nvPr>
        </p:nvSpPr>
        <p:spPr>
          <a:xfrm>
            <a:off x="8566150" y="6578600"/>
            <a:ext cx="654050" cy="127000"/>
          </a:xfrm>
          <a:noFill/>
        </p:spPr>
        <p:txBody>
          <a:bodyPr/>
          <a:lstStyle/>
          <a:p>
            <a:fld id="{C6445470-FE23-40A2-B595-19470394FAE7}" type="slidenum">
              <a:rPr lang="en-US" smtClean="0"/>
              <a:pPr/>
              <a:t>129</a:t>
            </a:fld>
            <a:endParaRPr lang="en-US" smtClean="0"/>
          </a:p>
        </p:txBody>
      </p:sp>
      <p:graphicFrame>
        <p:nvGraphicFramePr>
          <p:cNvPr id="10" name="Table 9"/>
          <p:cNvGraphicFramePr>
            <a:graphicFrameLocks noGrp="1"/>
          </p:cNvGraphicFramePr>
          <p:nvPr/>
        </p:nvGraphicFramePr>
        <p:xfrm>
          <a:off x="600075" y="1219200"/>
          <a:ext cx="8239124" cy="4432133"/>
        </p:xfrm>
        <a:graphic>
          <a:graphicData uri="http://schemas.openxmlformats.org/drawingml/2006/table">
            <a:tbl>
              <a:tblPr firstRow="1" bandRow="1">
                <a:tableStyleId>{5C22544A-7EE6-4342-B048-85BDC9FD1C3A}</a:tableStyleId>
              </a:tblPr>
              <a:tblGrid>
                <a:gridCol w="1914525"/>
                <a:gridCol w="3276600"/>
                <a:gridCol w="3047999"/>
              </a:tblGrid>
              <a:tr h="248987">
                <a:tc>
                  <a:txBody>
                    <a:bodyPr/>
                    <a:lstStyle/>
                    <a:p>
                      <a:endParaRPr lang="en-US" sz="1000" b="1" dirty="0">
                        <a:solidFill>
                          <a:schemeClr val="tx1"/>
                        </a:solidFill>
                        <a:latin typeface="+mn-lt"/>
                        <a:cs typeface="Times New Roman" pitchFamily="18" charset="0"/>
                      </a:endParaRPr>
                    </a:p>
                  </a:txBody>
                  <a:tcPr/>
                </a:tc>
                <a:tc>
                  <a:txBody>
                    <a:bodyPr/>
                    <a:lstStyle/>
                    <a:p>
                      <a:r>
                        <a:rPr lang="en-US" sz="1000" b="1" dirty="0" smtClean="0">
                          <a:solidFill>
                            <a:schemeClr val="tx1"/>
                          </a:solidFill>
                          <a:latin typeface="+mn-lt"/>
                          <a:cs typeface="Times New Roman" pitchFamily="18" charset="0"/>
                        </a:rPr>
                        <a:t>Regression</a:t>
                      </a:r>
                      <a:endParaRPr lang="en-US" sz="1000" b="1" dirty="0">
                        <a:solidFill>
                          <a:schemeClr val="tx1"/>
                        </a:solidFill>
                        <a:latin typeface="+mn-lt"/>
                        <a:cs typeface="Times New Roman" pitchFamily="18" charset="0"/>
                      </a:endParaRPr>
                    </a:p>
                  </a:txBody>
                  <a:tcPr/>
                </a:tc>
                <a:tc>
                  <a:txBody>
                    <a:bodyPr/>
                    <a:lstStyle/>
                    <a:p>
                      <a:r>
                        <a:rPr lang="en-US" sz="1000" b="1" dirty="0" smtClean="0">
                          <a:solidFill>
                            <a:schemeClr val="tx1"/>
                          </a:solidFill>
                          <a:latin typeface="+mn-lt"/>
                          <a:cs typeface="Times New Roman" pitchFamily="18" charset="0"/>
                        </a:rPr>
                        <a:t>RTM</a:t>
                      </a:r>
                      <a:endParaRPr lang="en-US" sz="1000" b="1" dirty="0">
                        <a:solidFill>
                          <a:schemeClr val="tx1"/>
                        </a:solidFill>
                        <a:latin typeface="+mn-lt"/>
                        <a:cs typeface="Times New Roman" pitchFamily="18" charset="0"/>
                      </a:endParaRPr>
                    </a:p>
                  </a:txBody>
                  <a:tcPr/>
                </a:tc>
              </a:tr>
              <a:tr h="1743075">
                <a:tc>
                  <a:txBody>
                    <a:bodyPr/>
                    <a:lstStyle/>
                    <a:p>
                      <a:pPr algn="ctr"/>
                      <a:r>
                        <a:rPr lang="en-US" sz="1000" b="1" baseline="0" dirty="0" smtClean="0">
                          <a:solidFill>
                            <a:schemeClr val="tx1"/>
                          </a:solidFill>
                          <a:latin typeface="+mn-lt"/>
                          <a:cs typeface="Times New Roman" pitchFamily="18" charset="0"/>
                        </a:rPr>
                        <a:t>Application Development</a:t>
                      </a:r>
                      <a:endParaRPr lang="en-US" sz="1000" b="1" dirty="0">
                        <a:solidFill>
                          <a:schemeClr val="tx1"/>
                        </a:solidFill>
                        <a:latin typeface="+mn-lt"/>
                        <a:cs typeface="Times New Roman" pitchFamily="18" charset="0"/>
                      </a:endParaRPr>
                    </a:p>
                  </a:txBody>
                  <a:tcPr anchor="ctr"/>
                </a:tc>
                <a:tc>
                  <a:txBody>
                    <a:bodyPr/>
                    <a:lstStyle/>
                    <a:p>
                      <a:pPr>
                        <a:buFont typeface="Wingdings" pitchFamily="2" charset="2"/>
                        <a:buChar char="ü"/>
                      </a:pPr>
                      <a:r>
                        <a:rPr lang="en-US" sz="1000" b="0" dirty="0" smtClean="0">
                          <a:solidFill>
                            <a:schemeClr val="tx1"/>
                          </a:solidFill>
                          <a:latin typeface="+mn-lt"/>
                          <a:cs typeface="Times New Roman" pitchFamily="18" charset="0"/>
                        </a:rPr>
                        <a:t>Most of the progression test cases are executed during every cycle of testing for regression</a:t>
                      </a:r>
                      <a:r>
                        <a:rPr lang="en-US" sz="1000" b="0" baseline="0" dirty="0" smtClean="0">
                          <a:solidFill>
                            <a:schemeClr val="tx1"/>
                          </a:solidFill>
                          <a:latin typeface="+mn-lt"/>
                          <a:cs typeface="Times New Roman" pitchFamily="18" charset="0"/>
                        </a:rPr>
                        <a:t>.</a:t>
                      </a:r>
                      <a:endParaRPr lang="en-US" sz="1000" b="0" dirty="0" smtClean="0">
                        <a:solidFill>
                          <a:schemeClr val="tx1"/>
                        </a:solidFill>
                        <a:latin typeface="+mn-lt"/>
                        <a:cs typeface="Times New Roman" pitchFamily="18" charset="0"/>
                      </a:endParaRP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 </a:t>
                      </a:r>
                      <a:r>
                        <a:rPr lang="en-US" sz="1000" b="0" baseline="0" dirty="0" smtClean="0">
                          <a:solidFill>
                            <a:schemeClr val="tx1"/>
                          </a:solidFill>
                          <a:latin typeface="+mn-lt"/>
                          <a:cs typeface="Times New Roman" pitchFamily="18" charset="0"/>
                        </a:rPr>
                        <a:t>More focus towards defect re-test related regression</a:t>
                      </a:r>
                      <a:endParaRPr lang="en-US" sz="1000" b="0" dirty="0" smtClean="0">
                        <a:solidFill>
                          <a:schemeClr val="tx1"/>
                        </a:solidFill>
                        <a:latin typeface="+mn-lt"/>
                        <a:cs typeface="Times New Roman" pitchFamily="18" charset="0"/>
                      </a:endParaRP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dirty="0" smtClean="0">
                          <a:solidFill>
                            <a:schemeClr val="tx1"/>
                          </a:solidFill>
                          <a:latin typeface="+mn-lt"/>
                          <a:cs typeface="Times New Roman" pitchFamily="18" charset="0"/>
                        </a:rPr>
                        <a:t>Automation of regression test cases is less as the regression tests</a:t>
                      </a:r>
                      <a:r>
                        <a:rPr lang="en-US" sz="1000" b="0" baseline="0" dirty="0" smtClean="0">
                          <a:solidFill>
                            <a:schemeClr val="tx1"/>
                          </a:solidFill>
                          <a:latin typeface="+mn-lt"/>
                          <a:cs typeface="Times New Roman" pitchFamily="18" charset="0"/>
                        </a:rPr>
                        <a:t> are dependent on the defect fixes and hence re-use is lesser</a:t>
                      </a:r>
                    </a:p>
                  </a:txBody>
                  <a:tcPr/>
                </a:tc>
                <a:tc>
                  <a:txBody>
                    <a:bodyPr/>
                    <a:lstStyle/>
                    <a:p>
                      <a:pPr>
                        <a:buFont typeface="Wingdings" pitchFamily="2" charset="2"/>
                        <a:buChar char="ü"/>
                      </a:pPr>
                      <a:r>
                        <a:rPr lang="en-US" sz="1000" b="0" dirty="0" smtClean="0">
                          <a:solidFill>
                            <a:schemeClr val="tx1"/>
                          </a:solidFill>
                          <a:latin typeface="+mn-lt"/>
                          <a:cs typeface="Times New Roman" pitchFamily="18" charset="0"/>
                        </a:rPr>
                        <a:t> Establish RTM</a:t>
                      </a:r>
                      <a:r>
                        <a:rPr lang="en-US" sz="1000" b="0" baseline="0" dirty="0" smtClean="0">
                          <a:solidFill>
                            <a:schemeClr val="tx1"/>
                          </a:solidFill>
                          <a:latin typeface="+mn-lt"/>
                          <a:cs typeface="Times New Roman" pitchFamily="18" charset="0"/>
                        </a:rPr>
                        <a:t> for the entire project from scratch</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RTM will have coverage for all the testable requirements from the requirement document</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Review will happen for the entire RTM</a:t>
                      </a:r>
                      <a:endParaRPr lang="en-US" sz="1000" b="0" dirty="0">
                        <a:solidFill>
                          <a:schemeClr val="tx1"/>
                        </a:solidFill>
                        <a:latin typeface="+mn-lt"/>
                        <a:cs typeface="Times New Roman" pitchFamily="18" charset="0"/>
                      </a:endParaRPr>
                    </a:p>
                  </a:txBody>
                  <a:tcPr/>
                </a:tc>
              </a:tr>
              <a:tr h="2440071">
                <a:tc>
                  <a:txBody>
                    <a:bodyPr/>
                    <a:lstStyle/>
                    <a:p>
                      <a:pPr algn="ctr"/>
                      <a:r>
                        <a:rPr lang="en-US" sz="1000" b="1" dirty="0" smtClean="0">
                          <a:solidFill>
                            <a:schemeClr val="tx1"/>
                          </a:solidFill>
                          <a:latin typeface="+mn-lt"/>
                          <a:cs typeface="Times New Roman" pitchFamily="18" charset="0"/>
                        </a:rPr>
                        <a:t>Application Maintenance</a:t>
                      </a:r>
                      <a:endParaRPr lang="en-US" sz="1000" b="1" dirty="0">
                        <a:solidFill>
                          <a:schemeClr val="tx1"/>
                        </a:solidFill>
                        <a:latin typeface="+mn-lt"/>
                        <a:cs typeface="Times New Roman" pitchFamily="18" charset="0"/>
                      </a:endParaRPr>
                    </a:p>
                  </a:txBody>
                  <a:tcPr anchor="ctr"/>
                </a:tc>
                <a:tc>
                  <a:txBody>
                    <a:bodyPr/>
                    <a:lstStyle/>
                    <a:p>
                      <a:pPr>
                        <a:buFont typeface="Wingdings" pitchFamily="2" charset="2"/>
                        <a:buChar char="ü"/>
                      </a:pPr>
                      <a:r>
                        <a:rPr lang="en-US" sz="1000" b="0" dirty="0" smtClean="0">
                          <a:solidFill>
                            <a:schemeClr val="tx1"/>
                          </a:solidFill>
                          <a:latin typeface="+mn-lt"/>
                          <a:cs typeface="Times New Roman" pitchFamily="18" charset="0"/>
                        </a:rPr>
                        <a:t> Regression</a:t>
                      </a:r>
                      <a:r>
                        <a:rPr lang="en-US" sz="1000" b="0" baseline="0" dirty="0" smtClean="0">
                          <a:solidFill>
                            <a:schemeClr val="tx1"/>
                          </a:solidFill>
                          <a:latin typeface="+mn-lt"/>
                          <a:cs typeface="Times New Roman" pitchFamily="18" charset="0"/>
                        </a:rPr>
                        <a:t> is focused more on the critical functionalities of the base application rather than the new changes/enhancements.</a:t>
                      </a:r>
                    </a:p>
                    <a:p>
                      <a:pPr>
                        <a:buFont typeface="Wingdings" pitchFamily="2" charset="2"/>
                        <a:buChar char="ü"/>
                      </a:pPr>
                      <a:endParaRPr lang="en-US" sz="1000" b="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More structured process towards incremental addition to the base regression suite after every release.</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Regression test cases are mostly automated due to the high re-use release after release</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None/>
                      </a:pPr>
                      <a:endParaRPr lang="en-US" sz="1000" b="0" dirty="0" smtClean="0">
                        <a:solidFill>
                          <a:schemeClr val="tx1"/>
                        </a:solidFill>
                        <a:latin typeface="+mn-lt"/>
                        <a:cs typeface="Times New Roman" pitchFamily="18" charset="0"/>
                      </a:endParaRPr>
                    </a:p>
                    <a:p>
                      <a:pPr>
                        <a:buFont typeface="Wingdings" pitchFamily="2" charset="2"/>
                        <a:buNone/>
                      </a:pPr>
                      <a:endParaRPr lang="en-US" sz="1000" b="0" dirty="0">
                        <a:solidFill>
                          <a:schemeClr val="tx1"/>
                        </a:solidFill>
                        <a:latin typeface="+mn-lt"/>
                        <a:cs typeface="Times New Roman" pitchFamily="18" charset="0"/>
                      </a:endParaRPr>
                    </a:p>
                  </a:txBody>
                  <a:tcPr/>
                </a:tc>
                <a:tc>
                  <a:txBody>
                    <a:bodyPr/>
                    <a:lstStyle/>
                    <a:p>
                      <a:pPr>
                        <a:buFont typeface="Wingdings" pitchFamily="2" charset="2"/>
                        <a:buChar char="ü"/>
                      </a:pPr>
                      <a:r>
                        <a:rPr lang="en-US" sz="1000" b="0" dirty="0" smtClean="0">
                          <a:solidFill>
                            <a:schemeClr val="tx1"/>
                          </a:solidFill>
                          <a:latin typeface="+mn-lt"/>
                          <a:cs typeface="Times New Roman" pitchFamily="18" charset="0"/>
                        </a:rPr>
                        <a:t> Establish RTM for only the CR</a:t>
                      </a:r>
                      <a:r>
                        <a:rPr lang="en-US" sz="1000" b="0" baseline="0" dirty="0" smtClean="0">
                          <a:solidFill>
                            <a:schemeClr val="tx1"/>
                          </a:solidFill>
                          <a:latin typeface="+mn-lt"/>
                          <a:cs typeface="Times New Roman" pitchFamily="18" charset="0"/>
                        </a:rPr>
                        <a:t> Impact</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Update the RTM with only the new/modified Test Cases</a:t>
                      </a:r>
                    </a:p>
                    <a:p>
                      <a:pPr>
                        <a:buFont typeface="Wingdings" pitchFamily="2" charset="2"/>
                        <a:buChar char="ü"/>
                      </a:pPr>
                      <a:endParaRPr lang="en-US" sz="1000" b="0" baseline="0" dirty="0" smtClean="0">
                        <a:solidFill>
                          <a:schemeClr val="tx1"/>
                        </a:solidFill>
                        <a:latin typeface="+mn-lt"/>
                        <a:cs typeface="Times New Roman" pitchFamily="18" charset="0"/>
                      </a:endParaRPr>
                    </a:p>
                    <a:p>
                      <a:pPr>
                        <a:buFont typeface="Wingdings" pitchFamily="2" charset="2"/>
                        <a:buChar char="ü"/>
                      </a:pPr>
                      <a:r>
                        <a:rPr lang="en-US" sz="1000" b="0" baseline="0" dirty="0" smtClean="0">
                          <a:solidFill>
                            <a:schemeClr val="tx1"/>
                          </a:solidFill>
                          <a:latin typeface="+mn-lt"/>
                          <a:cs typeface="Times New Roman" pitchFamily="18" charset="0"/>
                        </a:rPr>
                        <a:t> Review will happen for only the updated portion in the RTM</a:t>
                      </a:r>
                      <a:endParaRPr lang="en-US" sz="1000" b="0" dirty="0">
                        <a:solidFill>
                          <a:schemeClr val="tx1"/>
                        </a:solidFill>
                        <a:latin typeface="+mn-lt"/>
                        <a:cs typeface="Times New Roman" pitchFamily="18" charset="0"/>
                      </a:endParaRP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9F98B71-2F4E-4851-AFF8-CFA6CE51C6CD}" type="slidenum">
              <a:rPr lang="en-US" smtClean="0"/>
              <a:pPr/>
              <a:t>13</a:t>
            </a:fld>
            <a:endParaRPr lang="en-US" smtClean="0"/>
          </a:p>
        </p:txBody>
      </p:sp>
      <p:sp>
        <p:nvSpPr>
          <p:cNvPr id="13315" name="Rectangle 2"/>
          <p:cNvSpPr>
            <a:spLocks noGrp="1" noChangeArrowheads="1"/>
          </p:cNvSpPr>
          <p:nvPr>
            <p:ph type="body" idx="1"/>
          </p:nvPr>
        </p:nvSpPr>
        <p:spPr>
          <a:xfrm>
            <a:off x="685800" y="1216025"/>
            <a:ext cx="8229600" cy="5257800"/>
          </a:xfrm>
        </p:spPr>
        <p:txBody>
          <a:bodyPr/>
          <a:lstStyle/>
          <a:p>
            <a:pPr marL="336550" lvl="1" indent="-336550" eaLnBrk="1" hangingPunct="1">
              <a:buClrTx/>
              <a:buFont typeface="Wingdings" pitchFamily="2" charset="2"/>
              <a:buChar char="§"/>
              <a:defRPr/>
            </a:pPr>
            <a:r>
              <a:rPr lang="en-US" sz="1600" dirty="0" smtClean="0">
                <a:cs typeface="Times New Roman" pitchFamily="18" charset="0"/>
              </a:rPr>
              <a:t>Written to indicate likely threats which should be countered to ensure that systems have sufficient security, safety, and reliability.</a:t>
            </a:r>
          </a:p>
          <a:p>
            <a:pPr marL="336550" lvl="1" indent="-336550" eaLnBrk="1" hangingPunct="1">
              <a:buClrTx/>
              <a:buFont typeface="Wingdings" pitchFamily="2" charset="2"/>
              <a:buChar char="§"/>
              <a:defRPr/>
            </a:pPr>
            <a:r>
              <a:rPr lang="en-US" sz="1600" dirty="0" smtClean="0">
                <a:cs typeface="Times New Roman" pitchFamily="18" charset="0"/>
              </a:rPr>
              <a:t>Basic scenarios </a:t>
            </a:r>
            <a:r>
              <a:rPr lang="en-US" sz="1600" dirty="0" smtClean="0">
                <a:cs typeface="Times New Roman" pitchFamily="18" charset="0"/>
              </a:rPr>
              <a:t> can also include the scenarios which are </a:t>
            </a:r>
            <a:r>
              <a:rPr lang="en-US" sz="1600" dirty="0" smtClean="0">
                <a:cs typeface="Times New Roman" pitchFamily="18" charset="0"/>
              </a:rPr>
              <a:t>aimed to show that the system does not do what it is not supposed to do</a:t>
            </a:r>
          </a:p>
          <a:p>
            <a:pPr marL="336550" lvl="1" indent="-336550" eaLnBrk="1" hangingPunct="1">
              <a:buClrTx/>
              <a:buFont typeface="Wingdings" pitchFamily="2" charset="2"/>
              <a:buChar char="§"/>
              <a:defRPr/>
            </a:pPr>
            <a:r>
              <a:rPr lang="en-US" sz="1600" dirty="0" smtClean="0">
                <a:cs typeface="Times New Roman" pitchFamily="18" charset="0"/>
              </a:rPr>
              <a:t>The more the number of destructive test scenarios, the better the testing process</a:t>
            </a:r>
          </a:p>
          <a:p>
            <a:pPr marL="336550" lvl="1" indent="-336550" eaLnBrk="1" hangingPunct="1">
              <a:buClrTx/>
              <a:buFont typeface="Wingdings" pitchFamily="2" charset="2"/>
              <a:buChar char="§"/>
              <a:defRPr/>
            </a:pPr>
            <a:r>
              <a:rPr lang="en-US" sz="1600" dirty="0" smtClean="0">
                <a:cs typeface="Times New Roman" pitchFamily="18" charset="0"/>
              </a:rPr>
              <a:t>A requirement coverage is perfect only when all kinds of Test Scenarios are written for the provided requirements</a:t>
            </a:r>
          </a:p>
          <a:p>
            <a:pPr marL="857250" lvl="1" indent="-457200" eaLnBrk="1" hangingPunct="1">
              <a:buClrTx/>
              <a:buFont typeface="Wingdings" pitchFamily="2" charset="2"/>
              <a:buChar char="§"/>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100" dirty="0" smtClean="0">
              <a:latin typeface="Times New Roman" pitchFamily="18" charset="0"/>
              <a:cs typeface="Times New Roman" pitchFamily="18" charset="0"/>
            </a:endParaRPr>
          </a:p>
          <a:p>
            <a:pPr marL="857250" lvl="1" indent="-457200" eaLnBrk="1" hangingPunct="1">
              <a:buClrTx/>
              <a:buFontTx/>
              <a:buNone/>
              <a:defRPr/>
            </a:pPr>
            <a:endParaRPr lang="en-US" sz="1100" dirty="0" smtClean="0">
              <a:latin typeface="Times New Roman" pitchFamily="18" charset="0"/>
              <a:cs typeface="Times New Roman" pitchFamily="18" charset="0"/>
            </a:endParaRPr>
          </a:p>
          <a:p>
            <a:pPr marL="857250" lvl="1" indent="-457200" eaLnBrk="1" hangingPunct="1">
              <a:buClrTx/>
              <a:buFontTx/>
              <a:buNone/>
              <a:defRPr/>
            </a:pPr>
            <a:r>
              <a:rPr lang="en-US" sz="1200" dirty="0" smtClean="0">
                <a:latin typeface="Times New Roman" pitchFamily="18" charset="0"/>
                <a:cs typeface="Times New Roman" pitchFamily="18" charset="0"/>
              </a:rPr>
              <a:t/>
            </a:r>
            <a:br>
              <a:rPr lang="en-US" sz="1200" dirty="0" smtClean="0">
                <a:latin typeface="Times New Roman" pitchFamily="18" charset="0"/>
                <a:cs typeface="Times New Roman" pitchFamily="18" charset="0"/>
              </a:rPr>
            </a:br>
            <a:r>
              <a:rPr lang="en-US" sz="1200"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
            </a:r>
            <a:br>
              <a:rPr lang="en-US" sz="1100" dirty="0" smtClean="0">
                <a:latin typeface="Times New Roman" pitchFamily="18" charset="0"/>
                <a:cs typeface="Times New Roman" pitchFamily="18" charset="0"/>
              </a:rPr>
            </a:br>
            <a:endParaRPr lang="en-US" sz="11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p:txBody>
      </p:sp>
      <p:sp>
        <p:nvSpPr>
          <p:cNvPr id="17412" name="Rectangle 3"/>
          <p:cNvSpPr>
            <a:spLocks noGrp="1" noChangeArrowheads="1"/>
          </p:cNvSpPr>
          <p:nvPr>
            <p:ph type="title"/>
          </p:nvPr>
        </p:nvSpPr>
        <p:spPr>
          <a:xfrm>
            <a:off x="533400" y="0"/>
            <a:ext cx="8229600" cy="990600"/>
          </a:xfrm>
        </p:spPr>
        <p:txBody>
          <a:bodyPr/>
          <a:lstStyle/>
          <a:p>
            <a:pPr eaLnBrk="1" hangingPunct="1"/>
            <a:r>
              <a:rPr lang="en-US" dirty="0" smtClean="0"/>
              <a:t>Importance of Basic </a:t>
            </a:r>
            <a:r>
              <a:rPr lang="en-US" dirty="0" smtClean="0"/>
              <a:t>Scenario</a:t>
            </a:r>
            <a:endParaRPr lang="en-US" dirty="0" smtClean="0"/>
          </a:p>
        </p:txBody>
      </p:sp>
      <p:sp>
        <p:nvSpPr>
          <p:cNvPr id="5" name="Rounded Rectangle 4"/>
          <p:cNvSpPr/>
          <p:nvPr/>
        </p:nvSpPr>
        <p:spPr bwMode="auto">
          <a:xfrm>
            <a:off x="838200" y="3721100"/>
            <a:ext cx="7924800" cy="245110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857250" lvl="1" indent="-457200" algn="l" eaLnBrk="1" hangingPunct="1">
              <a:defRPr/>
            </a:pPr>
            <a:r>
              <a:rPr lang="en-US" sz="1400" b="0" dirty="0">
                <a:latin typeface="+mn-lt"/>
                <a:cs typeface="Times New Roman" pitchFamily="18" charset="0"/>
              </a:rPr>
              <a:t>Example1: </a:t>
            </a:r>
          </a:p>
          <a:p>
            <a:pPr marL="857250" lvl="1" indent="-457200" algn="l" eaLnBrk="1" hangingPunct="1">
              <a:defRPr/>
            </a:pPr>
            <a:r>
              <a:rPr lang="en-US" sz="1400" b="0" dirty="0">
                <a:latin typeface="+mn-lt"/>
                <a:cs typeface="Times New Roman" pitchFamily="18" charset="0"/>
              </a:rPr>
              <a:t>Operation of lift functionality</a:t>
            </a:r>
          </a:p>
          <a:p>
            <a:pPr marL="973138" lvl="1" indent="-573088" algn="l" eaLnBrk="1" hangingPunct="1">
              <a:defRPr/>
            </a:pPr>
            <a:r>
              <a:rPr lang="en-US" sz="1400" b="0" dirty="0" smtClean="0">
                <a:latin typeface="+mn-lt"/>
                <a:cs typeface="Times New Roman" pitchFamily="18" charset="0"/>
              </a:rPr>
              <a:t>Basic Scenario with </a:t>
            </a:r>
            <a:r>
              <a:rPr lang="en-US" sz="1400" b="0" dirty="0" smtClean="0">
                <a:latin typeface="+mn-lt"/>
                <a:cs typeface="Times New Roman" pitchFamily="18" charset="0"/>
              </a:rPr>
              <a:t>all possibilities</a:t>
            </a:r>
            <a:r>
              <a:rPr lang="en-US" sz="1400" b="0" dirty="0" smtClean="0">
                <a:latin typeface="+mn-lt"/>
                <a:cs typeface="Times New Roman" pitchFamily="18" charset="0"/>
              </a:rPr>
              <a:t>: </a:t>
            </a:r>
            <a:r>
              <a:rPr lang="en-US" sz="1400" b="0" dirty="0">
                <a:latin typeface="+mn-lt"/>
                <a:cs typeface="Times New Roman" pitchFamily="18" charset="0"/>
              </a:rPr>
              <a:t>Verification of the functionality of the lift upon pressing the Open button when the lift is moving.</a:t>
            </a:r>
          </a:p>
          <a:p>
            <a:pPr marL="857250" lvl="1" indent="-457200" algn="l" eaLnBrk="1" hangingPunct="1">
              <a:defRPr/>
            </a:pPr>
            <a:endParaRPr lang="en-US" sz="1400" b="0" dirty="0">
              <a:latin typeface="+mn-lt"/>
              <a:cs typeface="Times New Roman" pitchFamily="18" charset="0"/>
            </a:endParaRPr>
          </a:p>
          <a:p>
            <a:pPr marL="857250" lvl="1" indent="-457200" algn="l" eaLnBrk="1" hangingPunct="1">
              <a:defRPr/>
            </a:pPr>
            <a:r>
              <a:rPr lang="en-US" sz="1400" b="0" dirty="0">
                <a:latin typeface="+mn-lt"/>
                <a:cs typeface="Times New Roman" pitchFamily="18" charset="0"/>
              </a:rPr>
              <a:t>Example 2: </a:t>
            </a:r>
          </a:p>
          <a:p>
            <a:pPr marL="857250" lvl="1" indent="-457200" algn="l" eaLnBrk="1" hangingPunct="1">
              <a:defRPr/>
            </a:pPr>
            <a:r>
              <a:rPr lang="en-US" sz="1400" b="0" dirty="0">
                <a:latin typeface="+mn-lt"/>
                <a:cs typeface="Times New Roman" pitchFamily="18" charset="0"/>
              </a:rPr>
              <a:t>Withdrawal of cash from ATM</a:t>
            </a:r>
          </a:p>
          <a:p>
            <a:pPr marL="973138" lvl="1" indent="-566738" algn="l" eaLnBrk="1" hangingPunct="1">
              <a:defRPr/>
            </a:pPr>
            <a:r>
              <a:rPr lang="en-US" sz="1400" b="0" dirty="0" smtClean="0">
                <a:latin typeface="+mn-lt"/>
                <a:cs typeface="Times New Roman" pitchFamily="18" charset="0"/>
              </a:rPr>
              <a:t>Basic Scenario with </a:t>
            </a:r>
            <a:r>
              <a:rPr lang="en-US" sz="1400" b="0" dirty="0" smtClean="0">
                <a:latin typeface="+mn-lt"/>
                <a:cs typeface="Times New Roman" pitchFamily="18" charset="0"/>
              </a:rPr>
              <a:t>all the possibilities: </a:t>
            </a:r>
            <a:r>
              <a:rPr lang="en-US" sz="1400" b="0" dirty="0">
                <a:latin typeface="+mn-lt"/>
                <a:cs typeface="Times New Roman" pitchFamily="18" charset="0"/>
              </a:rPr>
              <a:t>Withdrawal of an amount which exceeds the balance in the account.</a:t>
            </a: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type="body" idx="1"/>
          </p:nvPr>
        </p:nvSpPr>
        <p:spPr/>
        <p:txBody>
          <a:bodyPr/>
          <a:lstStyle/>
          <a:p>
            <a:pPr eaLnBrk="1" hangingPunct="1"/>
            <a:r>
              <a:rPr lang="en-US" smtClean="0"/>
              <a:t>Allow time for questions from participants</a:t>
            </a:r>
          </a:p>
        </p:txBody>
      </p:sp>
      <p:pic>
        <p:nvPicPr>
          <p:cNvPr id="137219" name="Picture 5"/>
          <p:cNvPicPr>
            <a:picLocks noChangeAspect="1" noChangeArrowheads="1"/>
          </p:cNvPicPr>
          <p:nvPr/>
        </p:nvPicPr>
        <p:blipFill>
          <a:blip r:embed="rId3" cstate="print"/>
          <a:srcRect/>
          <a:stretch>
            <a:fillRect/>
          </a:stretch>
        </p:blipFill>
        <p:spPr bwMode="auto">
          <a:xfrm>
            <a:off x="3929063" y="2924175"/>
            <a:ext cx="1023937" cy="1023938"/>
          </a:xfrm>
          <a:prstGeom prst="rect">
            <a:avLst/>
          </a:prstGeom>
          <a:noFill/>
          <a:ln w="9525" algn="ctr">
            <a:noFill/>
            <a:miter lim="800000"/>
            <a:headEnd/>
            <a:tailEnd/>
          </a:ln>
        </p:spPr>
      </p:pic>
      <p:sp>
        <p:nvSpPr>
          <p:cNvPr id="137220" name="Slide Number Placeholder 3"/>
          <p:cNvSpPr>
            <a:spLocks noGrp="1"/>
          </p:cNvSpPr>
          <p:nvPr>
            <p:ph type="sldNum" sz="quarter" idx="10"/>
          </p:nvPr>
        </p:nvSpPr>
        <p:spPr>
          <a:xfrm>
            <a:off x="8566150" y="6578600"/>
            <a:ext cx="654050" cy="127000"/>
          </a:xfrm>
          <a:noFill/>
        </p:spPr>
        <p:txBody>
          <a:bodyPr/>
          <a:lstStyle/>
          <a:p>
            <a:fld id="{D2F5745B-BC42-4BE7-A9F9-A56BC60BBFDE}" type="slidenum">
              <a:rPr lang="en-US" smtClean="0"/>
              <a:pPr/>
              <a:t>130</a:t>
            </a:fld>
            <a:endParaRPr lang="en-US" smtClean="0"/>
          </a:p>
        </p:txBody>
      </p:sp>
    </p:spTree>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3"/>
          <p:cNvSpPr>
            <a:spLocks noGrp="1"/>
          </p:cNvSpPr>
          <p:nvPr>
            <p:ph type="sldNum" sz="quarter" idx="10"/>
          </p:nvPr>
        </p:nvSpPr>
        <p:spPr>
          <a:noFill/>
        </p:spPr>
        <p:txBody>
          <a:bodyPr/>
          <a:lstStyle/>
          <a:p>
            <a:fld id="{1F599842-3F1D-43B1-9618-5027F3020E62}" type="slidenum">
              <a:rPr lang="en-US" smtClean="0"/>
              <a:pPr/>
              <a:t>131</a:t>
            </a:fld>
            <a:endParaRPr lang="en-US" smtClean="0"/>
          </a:p>
        </p:txBody>
      </p:sp>
      <p:sp>
        <p:nvSpPr>
          <p:cNvPr id="138243" name="Rectangle 2"/>
          <p:cNvSpPr>
            <a:spLocks noGrp="1" noChangeArrowheads="1"/>
          </p:cNvSpPr>
          <p:nvPr>
            <p:ph type="title"/>
          </p:nvPr>
        </p:nvSpPr>
        <p:spPr/>
        <p:txBody>
          <a:bodyPr/>
          <a:lstStyle/>
          <a:p>
            <a:pPr eaLnBrk="1" hangingPunct="1"/>
            <a:r>
              <a:rPr lang="en-US" dirty="0" smtClean="0"/>
              <a:t>Test Your Understanding</a:t>
            </a:r>
          </a:p>
        </p:txBody>
      </p:sp>
      <p:pic>
        <p:nvPicPr>
          <p:cNvPr id="138244" name="Picture 8"/>
          <p:cNvPicPr>
            <a:picLocks noChangeAspect="1" noChangeArrowheads="1"/>
          </p:cNvPicPr>
          <p:nvPr/>
        </p:nvPicPr>
        <p:blipFill>
          <a:blip r:embed="rId3" cstate="print"/>
          <a:srcRect/>
          <a:stretch>
            <a:fillRect/>
          </a:stretch>
        </p:blipFill>
        <p:spPr bwMode="auto">
          <a:xfrm>
            <a:off x="7924800" y="0"/>
            <a:ext cx="1004888" cy="1055688"/>
          </a:xfrm>
          <a:prstGeom prst="rect">
            <a:avLst/>
          </a:prstGeom>
          <a:noFill/>
          <a:ln w="9525" algn="ctr">
            <a:noFill/>
            <a:miter lim="800000"/>
            <a:headEnd/>
            <a:tailEnd/>
          </a:ln>
        </p:spPr>
      </p:pic>
      <p:sp>
        <p:nvSpPr>
          <p:cNvPr id="138245" name="Rectangle 9"/>
          <p:cNvSpPr>
            <a:spLocks noGrp="1" noChangeArrowheads="1"/>
          </p:cNvSpPr>
          <p:nvPr>
            <p:ph type="body" idx="1"/>
          </p:nvPr>
        </p:nvSpPr>
        <p:spPr/>
        <p:txBody>
          <a:bodyPr/>
          <a:lstStyle/>
          <a:p>
            <a:pPr marL="457200" indent="-457200" eaLnBrk="1" hangingPunct="1">
              <a:buFont typeface="Wingdings" pitchFamily="2" charset="2"/>
              <a:buAutoNum type="arabicPeriod"/>
            </a:pPr>
            <a:r>
              <a:rPr lang="en-US" dirty="0" smtClean="0"/>
              <a:t>List the activities involved in the Test Design Process</a:t>
            </a:r>
          </a:p>
          <a:p>
            <a:pPr marL="457200" indent="-457200" eaLnBrk="1" hangingPunct="1">
              <a:buFont typeface="Wingdings" pitchFamily="2" charset="2"/>
              <a:buAutoNum type="arabicPeriod"/>
            </a:pPr>
            <a:r>
              <a:rPr lang="en-US" dirty="0" smtClean="0"/>
              <a:t>What are the various components of a Test case?</a:t>
            </a:r>
          </a:p>
          <a:p>
            <a:pPr marL="457200" indent="-457200" eaLnBrk="1" hangingPunct="1">
              <a:buFont typeface="Wingdings" pitchFamily="2" charset="2"/>
              <a:buAutoNum type="arabicPeriod"/>
            </a:pPr>
            <a:r>
              <a:rPr lang="en-US" dirty="0" smtClean="0"/>
              <a:t>List the steps involved in the review process of a test case document.</a:t>
            </a:r>
          </a:p>
          <a:p>
            <a:pPr marL="457200" indent="-457200" eaLnBrk="1" hangingPunct="1">
              <a:buFont typeface="Wingdings" pitchFamily="2" charset="2"/>
              <a:buAutoNum type="arabicPeriod"/>
            </a:pPr>
            <a:r>
              <a:rPr lang="en-US" dirty="0" smtClean="0"/>
              <a:t>What are the factors that influence the selection of the regression test cases?</a:t>
            </a:r>
          </a:p>
          <a:p>
            <a:pPr marL="457200" indent="-457200" eaLnBrk="1" hangingPunct="1">
              <a:buFont typeface="Wingdings" pitchFamily="2" charset="2"/>
              <a:buAutoNum type="arabicPeriod"/>
            </a:pPr>
            <a:r>
              <a:rPr lang="en-US" dirty="0" smtClean="0"/>
              <a:t>What are the various types of test data?</a:t>
            </a:r>
          </a:p>
        </p:txBody>
      </p:sp>
    </p:spTree>
  </p:cSld>
  <p:clrMapOvr>
    <a:masterClrMapping/>
  </p:clrMapOvr>
  <p:transition>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132</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a:t>
            </a:r>
          </a:p>
        </p:txBody>
      </p:sp>
      <p:sp>
        <p:nvSpPr>
          <p:cNvPr id="139268" name="Rectangle 8"/>
          <p:cNvSpPr>
            <a:spLocks noGrp="1" noChangeArrowheads="1"/>
          </p:cNvSpPr>
          <p:nvPr>
            <p:ph type="body" idx="1"/>
          </p:nvPr>
        </p:nvSpPr>
        <p:spPr/>
        <p:txBody>
          <a:bodyPr/>
          <a:lstStyle/>
          <a:p>
            <a:pPr>
              <a:spcBef>
                <a:spcPct val="0"/>
              </a:spcBef>
              <a:tabLst>
                <a:tab pos="552450" algn="l"/>
              </a:tabLst>
            </a:pPr>
            <a:r>
              <a:rPr lang="en-US" sz="1600" dirty="0" smtClean="0">
                <a:ea typeface="Calibri" pitchFamily="34" charset="0"/>
                <a:cs typeface="Times New Roman" pitchFamily="18" charset="0"/>
              </a:rPr>
              <a:t>The Test Design process involves the following activities:</a:t>
            </a:r>
            <a:r>
              <a:rPr lang="en-US" sz="1400" dirty="0" smtClean="0">
                <a:ea typeface="Calibri" pitchFamily="34" charset="0"/>
                <a:cs typeface="Times New Roman" pitchFamily="18" charset="0"/>
              </a:rPr>
              <a:t>	</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Obtain the Test Basis (such as requirements, architecture, design, interfaces) for Test Design</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Perform functional decomposition of the Requirements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Develop Test Scenarios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Review Test Scenarios</a:t>
            </a:r>
          </a:p>
          <a:p>
            <a:pPr lvl="1" eaLnBrk="1" hangingPunct="1">
              <a:lnSpc>
                <a:spcPct val="115000"/>
              </a:lnSpc>
              <a:buFont typeface="Verdana" pitchFamily="34" charset="0"/>
              <a:buChar char="»"/>
              <a:tabLst>
                <a:tab pos="552450" algn="l"/>
              </a:tabLst>
            </a:pPr>
            <a:r>
              <a:rPr lang="en-US" sz="1400" b="1" dirty="0" smtClean="0">
                <a:ea typeface="Calibri" pitchFamily="34" charset="0"/>
                <a:cs typeface="Times New Roman" pitchFamily="18" charset="0"/>
              </a:rPr>
              <a:t>Identify Test Condition</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Develop Test Cases for the derived Test Scenarios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Review Test Cases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Prepare Traceability Matrix</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Prepare Test Data to support the Test conditions and Test cases</a:t>
            </a:r>
          </a:p>
          <a:p>
            <a:pPr lvl="1" eaLnBrk="1" hangingPunct="1">
              <a:lnSpc>
                <a:spcPct val="115000"/>
              </a:lnSpc>
              <a:buFont typeface="Verdana" pitchFamily="34" charset="0"/>
              <a:buChar char="»"/>
              <a:tabLst>
                <a:tab pos="552450" algn="l"/>
              </a:tabLst>
            </a:pPr>
            <a:r>
              <a:rPr lang="en-US" sz="1400" b="1" dirty="0" smtClean="0">
                <a:ea typeface="Calibri" pitchFamily="34" charset="0"/>
                <a:cs typeface="Times New Roman" pitchFamily="18" charset="0"/>
              </a:rPr>
              <a:t>Perform Impact analysis and Identify regression test cases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Create Test Run plan</a:t>
            </a:r>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133</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eaLnBrk="1" hangingPunct="1"/>
            <a:r>
              <a:rPr lang="en-US" sz="1600" dirty="0" smtClean="0">
                <a:cs typeface="Times New Roman" pitchFamily="18" charset="0"/>
              </a:rPr>
              <a:t>Test Scenario is a sequence of realistic events that would occur in the actual business scenario using the application under test</a:t>
            </a:r>
          </a:p>
          <a:p>
            <a:pPr eaLnBrk="1" hangingPunct="1">
              <a:defRPr/>
            </a:pPr>
            <a:r>
              <a:rPr lang="en-US" sz="1600" dirty="0" smtClean="0">
                <a:cs typeface="Times New Roman" pitchFamily="18" charset="0"/>
              </a:rPr>
              <a:t>Test scenarios can be categorized as follows:</a:t>
            </a:r>
          </a:p>
          <a:p>
            <a:pPr lvl="1" eaLnBrk="1" hangingPunct="1">
              <a:buFont typeface="Verdana" pitchFamily="34" charset="0"/>
              <a:buChar char="»"/>
              <a:defRPr/>
            </a:pPr>
            <a:r>
              <a:rPr lang="en-US" sz="1400" dirty="0"/>
              <a:t>Basic flow - Scenarios aimed to ensure that the application attains it’s prime objective or function. This also covers the Scenarios aimed at showing how the application does not do what it is not supposed to do.</a:t>
            </a:r>
            <a:endParaRPr lang="en-US" sz="1400" dirty="0" smtClean="0"/>
          </a:p>
          <a:p>
            <a:pPr lvl="1" eaLnBrk="1" hangingPunct="1">
              <a:buFont typeface="Verdana" pitchFamily="34" charset="0"/>
              <a:buChar char="»"/>
              <a:defRPr/>
            </a:pPr>
            <a:r>
              <a:rPr lang="en-US" sz="1400" dirty="0" smtClean="0"/>
              <a:t>Alternate - Scenarios generated to achieve the goal by following an alternate workflow</a:t>
            </a:r>
          </a:p>
          <a:p>
            <a:pPr lvl="1" eaLnBrk="1" hangingPunct="1">
              <a:buFont typeface="Verdana" pitchFamily="34" charset="0"/>
              <a:buChar char="»"/>
              <a:defRPr/>
            </a:pPr>
            <a:r>
              <a:rPr lang="en-US" sz="1400" dirty="0" smtClean="0"/>
              <a:t>Exception - Scenarios generated to test the application behavior under exception conditions</a:t>
            </a:r>
          </a:p>
          <a:p>
            <a:pPr marL="342900" lvl="1" indent="-342900" eaLnBrk="1" hangingPunct="1">
              <a:buClr>
                <a:schemeClr val="tx1"/>
              </a:buClr>
              <a:buFont typeface="Wingdings" pitchFamily="2" charset="2"/>
              <a:buChar char="§"/>
              <a:defRPr/>
            </a:pPr>
            <a:r>
              <a:rPr lang="en-US" sz="1600" dirty="0" smtClean="0">
                <a:cs typeface="Times New Roman" pitchFamily="18" charset="0"/>
              </a:rPr>
              <a:t>Following are the components of Test Scenarios:</a:t>
            </a:r>
          </a:p>
          <a:p>
            <a:pPr lvl="1" eaLnBrk="1" hangingPunct="1">
              <a:buFont typeface="Verdana" pitchFamily="34" charset="0"/>
              <a:buChar char="»"/>
              <a:defRPr/>
            </a:pPr>
            <a:r>
              <a:rPr lang="en-US" sz="1400" dirty="0" smtClean="0"/>
              <a:t>Scenario #</a:t>
            </a:r>
          </a:p>
          <a:p>
            <a:pPr lvl="1" eaLnBrk="1" hangingPunct="1">
              <a:buFont typeface="Verdana" pitchFamily="34" charset="0"/>
              <a:buChar char="»"/>
              <a:defRPr/>
            </a:pPr>
            <a:r>
              <a:rPr lang="en-US" sz="1400" dirty="0" smtClean="0"/>
              <a:t>Scenario Description</a:t>
            </a:r>
          </a:p>
          <a:p>
            <a:pPr lvl="1" eaLnBrk="1" hangingPunct="1">
              <a:buFont typeface="Verdana" pitchFamily="34" charset="0"/>
              <a:buChar char="»"/>
              <a:defRPr/>
            </a:pPr>
            <a:r>
              <a:rPr lang="en-US" sz="1400" dirty="0" smtClean="0"/>
              <a:t>Sequence of  events/activities</a:t>
            </a:r>
          </a:p>
          <a:p>
            <a:pPr lvl="1" eaLnBrk="1" hangingPunct="1">
              <a:buFont typeface="Verdana" pitchFamily="34" charset="0"/>
              <a:buChar char="»"/>
              <a:defRPr/>
            </a:pPr>
            <a:r>
              <a:rPr lang="en-US" sz="1400" dirty="0" smtClean="0"/>
              <a:t>Reference document</a:t>
            </a:r>
          </a:p>
          <a:p>
            <a:pPr lvl="1" eaLnBrk="1" hangingPunct="1">
              <a:buFont typeface="Verdana" pitchFamily="34" charset="0"/>
              <a:buChar char="»"/>
              <a:defRPr/>
            </a:pPr>
            <a:r>
              <a:rPr lang="en-US" sz="1400" dirty="0" smtClean="0"/>
              <a:t>Requirement ID/Use case name</a:t>
            </a:r>
          </a:p>
          <a:p>
            <a:pPr>
              <a:defRPr/>
            </a:pPr>
            <a:r>
              <a:rPr lang="en-US" sz="1600" dirty="0" smtClean="0">
                <a:cs typeface="Times New Roman" pitchFamily="18" charset="0"/>
              </a:rPr>
              <a:t>Test Scenarios could be generated using the following techniques:</a:t>
            </a:r>
          </a:p>
          <a:p>
            <a:pPr lvl="1" eaLnBrk="1" hangingPunct="1">
              <a:buFont typeface="Verdana" pitchFamily="34" charset="0"/>
              <a:buChar char="»"/>
              <a:defRPr/>
            </a:pPr>
            <a:r>
              <a:rPr lang="en-US" sz="1400" dirty="0" smtClean="0"/>
              <a:t>Use Case Modeling</a:t>
            </a:r>
          </a:p>
          <a:p>
            <a:pPr lvl="1" eaLnBrk="1" hangingPunct="1">
              <a:buFont typeface="Verdana" pitchFamily="34" charset="0"/>
              <a:buChar char="»"/>
              <a:defRPr/>
            </a:pPr>
            <a:r>
              <a:rPr lang="en-US" sz="1400" dirty="0" smtClean="0"/>
              <a:t>Activity Component Element</a:t>
            </a:r>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134</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a:defRPr/>
            </a:pPr>
            <a:r>
              <a:rPr lang="en-US" sz="1500" dirty="0" smtClean="0">
                <a:cs typeface="Times New Roman" pitchFamily="18" charset="0"/>
              </a:rPr>
              <a:t>Test Scenarios could be generated using the following techniques:</a:t>
            </a:r>
          </a:p>
          <a:p>
            <a:pPr lvl="1" eaLnBrk="1" hangingPunct="1">
              <a:buFont typeface="Verdana" pitchFamily="34" charset="0"/>
              <a:buChar char="»"/>
              <a:defRPr/>
            </a:pPr>
            <a:r>
              <a:rPr lang="en-US" sz="1400" kern="1200" dirty="0" smtClean="0"/>
              <a:t>Use Case Modeling</a:t>
            </a:r>
          </a:p>
          <a:p>
            <a:pPr lvl="1" eaLnBrk="1" hangingPunct="1">
              <a:buFont typeface="Verdana" pitchFamily="34" charset="0"/>
              <a:buChar char="»"/>
              <a:defRPr/>
            </a:pPr>
            <a:r>
              <a:rPr lang="en-US" sz="1400" kern="1200" dirty="0" smtClean="0"/>
              <a:t>Activity Component Element</a:t>
            </a:r>
          </a:p>
          <a:p>
            <a:pPr marL="290513" indent="-290513">
              <a:defRPr/>
            </a:pPr>
            <a:r>
              <a:rPr lang="en-US" sz="1500" dirty="0" smtClean="0">
                <a:cs typeface="Times New Roman" pitchFamily="18" charset="0"/>
              </a:rPr>
              <a:t>Test Case is a set of inputs, execution preconditions, and expected outcomes developed for a particular objective, such as to exercise a particular program path or to verify compliance with a specific requirement.</a:t>
            </a:r>
          </a:p>
          <a:p>
            <a:pPr lvl="1">
              <a:buFont typeface="Verdana" pitchFamily="34" charset="0"/>
              <a:buChar char="»"/>
              <a:defRPr/>
            </a:pPr>
            <a:r>
              <a:rPr lang="en-US" sz="1400" dirty="0" smtClean="0">
                <a:cs typeface="Times New Roman" pitchFamily="18" charset="0"/>
              </a:rPr>
              <a:t>Test case is a one that has a high probability to find an error</a:t>
            </a:r>
          </a:p>
          <a:p>
            <a:pPr lvl="1">
              <a:buFont typeface="Verdana" pitchFamily="34" charset="0"/>
              <a:buChar char="»"/>
              <a:defRPr/>
            </a:pPr>
            <a:r>
              <a:rPr lang="en-US" sz="1400" dirty="0" smtClean="0">
                <a:cs typeface="Times New Roman" pitchFamily="18" charset="0"/>
              </a:rPr>
              <a:t>Test cases help to discover information</a:t>
            </a:r>
          </a:p>
          <a:p>
            <a:pPr lvl="1">
              <a:buFont typeface="Verdana" pitchFamily="34" charset="0"/>
              <a:buChar char="»"/>
              <a:defRPr/>
            </a:pPr>
            <a:r>
              <a:rPr lang="en-US" sz="1400" dirty="0" smtClean="0">
                <a:cs typeface="Times New Roman" pitchFamily="18" charset="0"/>
              </a:rPr>
              <a:t>Test cases must be written for the invalid and the unexpected, as well as for valid and expected conditions</a:t>
            </a:r>
          </a:p>
          <a:p>
            <a:pPr lvl="1">
              <a:buFont typeface="Verdana" pitchFamily="34" charset="0"/>
              <a:buChar char="»"/>
              <a:defRPr/>
            </a:pPr>
            <a:r>
              <a:rPr lang="en-US" sz="1400" dirty="0" smtClean="0">
                <a:cs typeface="Times New Roman" pitchFamily="18" charset="0"/>
              </a:rPr>
              <a:t>Test case should not be redundant and neither too simple nor too complex (more than one expected result)</a:t>
            </a:r>
            <a:endParaRPr lang="en-US" kern="1200" dirty="0" smtClean="0"/>
          </a:p>
          <a:p>
            <a:pPr>
              <a:defRPr/>
            </a:pPr>
            <a:r>
              <a:rPr lang="en-US" sz="1800" dirty="0" smtClean="0">
                <a:cs typeface="Times New Roman" pitchFamily="18" charset="0"/>
              </a:rPr>
              <a:t>Following are the steps to arrive at test cases:</a:t>
            </a:r>
          </a:p>
          <a:p>
            <a:pPr lvl="1">
              <a:buFont typeface="Verdana" pitchFamily="34" charset="0"/>
              <a:buChar char="»"/>
              <a:defRPr/>
            </a:pPr>
            <a:r>
              <a:rPr lang="en-US" sz="1600" kern="1200" dirty="0" smtClean="0">
                <a:cs typeface="Times New Roman" pitchFamily="18" charset="0"/>
              </a:rPr>
              <a:t>From the scenarios, the basic and alternate flows could be considered to write the test cases. Thus, multiple test cases could be generated for a single scenario with multiple test conditions. Both positive and negative test cases can be derived for a single scenario.</a:t>
            </a:r>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135</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lvl="1">
              <a:buFont typeface="Verdana" pitchFamily="34" charset="0"/>
              <a:buChar char="»"/>
              <a:defRPr/>
            </a:pPr>
            <a:r>
              <a:rPr lang="en-US" sz="1600" kern="1200" dirty="0" smtClean="0">
                <a:cs typeface="Times New Roman" pitchFamily="18" charset="0"/>
              </a:rPr>
              <a:t>Identify test conditions as follows:</a:t>
            </a:r>
          </a:p>
          <a:p>
            <a:pPr marL="1204913" lvl="2" indent="-290513">
              <a:buFont typeface="Verdana" pitchFamily="34" charset="0"/>
              <a:buChar char="●"/>
              <a:defRPr/>
            </a:pPr>
            <a:r>
              <a:rPr lang="en-US" sz="1400" kern="1200" dirty="0" smtClean="0">
                <a:cs typeface="Times New Roman" pitchFamily="18" charset="0"/>
              </a:rPr>
              <a:t>For each flow, identify the input variables for each step.  Input variables are the parameters that the user provides as input.</a:t>
            </a:r>
          </a:p>
          <a:p>
            <a:pPr marL="1204913" lvl="2" indent="-290513">
              <a:buFont typeface="Verdana" pitchFamily="34" charset="0"/>
              <a:buChar char="●"/>
              <a:defRPr/>
            </a:pPr>
            <a:r>
              <a:rPr lang="en-US" sz="1400" kern="1200" dirty="0" smtClean="0">
                <a:cs typeface="Times New Roman" pitchFamily="18" charset="0"/>
              </a:rPr>
              <a:t>Find out the significantly different options for each of the input variables.</a:t>
            </a:r>
          </a:p>
          <a:p>
            <a:pPr marL="1204913" lvl="2" indent="-290513">
              <a:buFont typeface="Verdana" pitchFamily="34" charset="0"/>
              <a:buChar char="●"/>
              <a:defRPr/>
            </a:pPr>
            <a:r>
              <a:rPr lang="en-US" sz="1400" kern="1200" dirty="0" smtClean="0">
                <a:cs typeface="Times New Roman" pitchFamily="18" charset="0"/>
              </a:rPr>
              <a:t>Identify the various possible combinations of the above options.</a:t>
            </a:r>
          </a:p>
          <a:p>
            <a:pPr lvl="1">
              <a:buFont typeface="Verdana" pitchFamily="34" charset="0"/>
              <a:buChar char="»"/>
              <a:defRPr/>
            </a:pPr>
            <a:r>
              <a:rPr lang="en-US" sz="1600" kern="1200" dirty="0" smtClean="0">
                <a:cs typeface="Times New Roman" pitchFamily="18" charset="0"/>
              </a:rPr>
              <a:t>Combine test conditions along with the identified scenarios to be tested into test cases.</a:t>
            </a:r>
          </a:p>
          <a:p>
            <a:pPr lvl="1">
              <a:buFont typeface="Verdana" pitchFamily="34" charset="0"/>
              <a:buChar char="»"/>
              <a:defRPr/>
            </a:pPr>
            <a:r>
              <a:rPr lang="en-US" sz="1600" kern="1200" dirty="0" smtClean="0">
                <a:cs typeface="Times New Roman" pitchFamily="18" charset="0"/>
              </a:rPr>
              <a:t>Decide on whether to combine or split the test cases for each of the different flows (basic, alternate).</a:t>
            </a:r>
          </a:p>
          <a:p>
            <a:pPr>
              <a:defRPr/>
            </a:pPr>
            <a:r>
              <a:rPr lang="en-US" sz="1600" dirty="0" smtClean="0">
                <a:cs typeface="Times New Roman" pitchFamily="18" charset="0"/>
              </a:rPr>
              <a:t>Following are the components of Test Case:</a:t>
            </a:r>
          </a:p>
          <a:p>
            <a:pPr lvl="1">
              <a:buFont typeface="Verdana" pitchFamily="34" charset="0"/>
              <a:buChar char="»"/>
              <a:defRPr/>
            </a:pPr>
            <a:r>
              <a:rPr lang="en-US" sz="1300" kern="1200" dirty="0" smtClean="0">
                <a:cs typeface="Times New Roman" pitchFamily="18" charset="0"/>
              </a:rPr>
              <a:t>Test Case ID</a:t>
            </a:r>
          </a:p>
          <a:p>
            <a:pPr lvl="1">
              <a:buFont typeface="Verdana" pitchFamily="34" charset="0"/>
              <a:buChar char="»"/>
              <a:defRPr/>
            </a:pPr>
            <a:r>
              <a:rPr lang="en-US" sz="1300" kern="1200" dirty="0" smtClean="0">
                <a:cs typeface="Times New Roman" pitchFamily="18" charset="0"/>
              </a:rPr>
              <a:t>Test Case</a:t>
            </a:r>
          </a:p>
          <a:p>
            <a:pPr lvl="1">
              <a:buFont typeface="Verdana" pitchFamily="34" charset="0"/>
              <a:buChar char="»"/>
              <a:defRPr/>
            </a:pPr>
            <a:r>
              <a:rPr lang="en-US" sz="1300" kern="1200" dirty="0" smtClean="0">
                <a:cs typeface="Times New Roman" pitchFamily="18" charset="0"/>
              </a:rPr>
              <a:t>Pre-Requisites</a:t>
            </a:r>
          </a:p>
          <a:p>
            <a:pPr lvl="1">
              <a:buFont typeface="Verdana" pitchFamily="34" charset="0"/>
              <a:buChar char="»"/>
              <a:defRPr/>
            </a:pPr>
            <a:r>
              <a:rPr lang="en-US" sz="1300" kern="1200" dirty="0" smtClean="0">
                <a:cs typeface="Times New Roman" pitchFamily="18" charset="0"/>
              </a:rPr>
              <a:t>Steps to Execute the Test case</a:t>
            </a:r>
          </a:p>
          <a:p>
            <a:pPr lvl="1">
              <a:buFont typeface="Verdana" pitchFamily="34" charset="0"/>
              <a:buChar char="»"/>
              <a:defRPr/>
            </a:pPr>
            <a:r>
              <a:rPr lang="en-US" sz="1300" kern="1200" dirty="0" smtClean="0">
                <a:cs typeface="Times New Roman" pitchFamily="18" charset="0"/>
              </a:rPr>
              <a:t>Test Data</a:t>
            </a:r>
          </a:p>
          <a:p>
            <a:pPr lvl="1">
              <a:buFont typeface="Verdana" pitchFamily="34" charset="0"/>
              <a:buChar char="»"/>
              <a:defRPr/>
            </a:pPr>
            <a:r>
              <a:rPr lang="en-US" sz="1300" kern="1200" dirty="0" smtClean="0">
                <a:cs typeface="Times New Roman" pitchFamily="18" charset="0"/>
              </a:rPr>
              <a:t>Expected Results</a:t>
            </a:r>
          </a:p>
          <a:p>
            <a:pPr lvl="1">
              <a:buFont typeface="Verdana" pitchFamily="34" charset="0"/>
              <a:buChar char="»"/>
              <a:defRPr/>
            </a:pPr>
            <a:r>
              <a:rPr lang="en-US" sz="1300" kern="1200" dirty="0" smtClean="0">
                <a:cs typeface="Times New Roman" pitchFamily="18" charset="0"/>
              </a:rPr>
              <a:t>Actual Results</a:t>
            </a:r>
          </a:p>
          <a:p>
            <a:pPr lvl="1">
              <a:buFont typeface="Verdana" pitchFamily="34" charset="0"/>
              <a:buChar char="»"/>
              <a:defRPr/>
            </a:pPr>
            <a:r>
              <a:rPr lang="en-US" sz="1300" kern="1200" dirty="0" smtClean="0">
                <a:cs typeface="Times New Roman" pitchFamily="18" charset="0"/>
              </a:rPr>
              <a:t>PASS/FAIL</a:t>
            </a:r>
          </a:p>
          <a:p>
            <a:pPr lvl="1">
              <a:buFont typeface="Verdana" pitchFamily="34" charset="0"/>
              <a:buChar char="»"/>
              <a:defRPr/>
            </a:pPr>
            <a:r>
              <a:rPr lang="en-US" sz="1300" kern="1200" dirty="0" smtClean="0">
                <a:cs typeface="Times New Roman" pitchFamily="18" charset="0"/>
              </a:rPr>
              <a:t>Defect ID</a:t>
            </a:r>
          </a:p>
          <a:p>
            <a:pPr lvl="1">
              <a:buFont typeface="Verdana" pitchFamily="34" charset="0"/>
              <a:buChar char="»"/>
              <a:defRPr/>
            </a:pPr>
            <a:r>
              <a:rPr lang="en-US" sz="1300" kern="1200" dirty="0" smtClean="0">
                <a:cs typeface="Times New Roman" pitchFamily="18" charset="0"/>
              </a:rPr>
              <a:t>Remarks</a:t>
            </a:r>
          </a:p>
          <a:p>
            <a:pPr lvl="1">
              <a:buFont typeface="Verdana" pitchFamily="34" charset="0"/>
              <a:buChar char="»"/>
              <a:defRPr/>
            </a:pPr>
            <a:endParaRPr lang="en-US" kern="1200" dirty="0" smtClean="0"/>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136</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a:buFont typeface="Verdana" pitchFamily="34" charset="0"/>
              <a:buChar char="»"/>
              <a:defRPr/>
            </a:pPr>
            <a:r>
              <a:rPr lang="en-US" kern="1200" dirty="0" smtClean="0">
                <a:cs typeface="Times New Roman" pitchFamily="18" charset="0"/>
              </a:rPr>
              <a:t>System Test cases are designed to test the behavior of a whole system/product as defined by the scope of a development project </a:t>
            </a:r>
          </a:p>
          <a:p>
            <a:pPr>
              <a:buFont typeface="Verdana" pitchFamily="34" charset="0"/>
              <a:buChar char="»"/>
              <a:defRPr/>
            </a:pPr>
            <a:r>
              <a:rPr lang="en-US" kern="1200" dirty="0" smtClean="0">
                <a:cs typeface="Times New Roman" pitchFamily="18" charset="0"/>
              </a:rPr>
              <a:t>System testing may include tests based on the following:</a:t>
            </a:r>
          </a:p>
          <a:p>
            <a:pPr marL="804863" indent="-290513">
              <a:buClrTx/>
              <a:buFont typeface="Verdana" pitchFamily="34" charset="0"/>
              <a:buChar char="●"/>
              <a:defRPr/>
            </a:pPr>
            <a:r>
              <a:rPr lang="en-US" sz="1800" kern="1200" dirty="0" smtClean="0">
                <a:cs typeface="Times New Roman" pitchFamily="18" charset="0"/>
              </a:rPr>
              <a:t>risks and/or on requirements specifications</a:t>
            </a:r>
          </a:p>
          <a:p>
            <a:pPr marL="804863" indent="-290513">
              <a:buClrTx/>
              <a:buFont typeface="Verdana" pitchFamily="34" charset="0"/>
              <a:buChar char="●"/>
              <a:defRPr/>
            </a:pPr>
            <a:r>
              <a:rPr lang="en-US" sz="1800" kern="1200" dirty="0" smtClean="0">
                <a:cs typeface="Times New Roman" pitchFamily="18" charset="0"/>
              </a:rPr>
              <a:t>business processes</a:t>
            </a:r>
          </a:p>
          <a:p>
            <a:pPr marL="804863" indent="-290513">
              <a:buClrTx/>
              <a:buFont typeface="Verdana" pitchFamily="34" charset="0"/>
              <a:buChar char="●"/>
              <a:defRPr/>
            </a:pPr>
            <a:r>
              <a:rPr lang="en-US" sz="1800" kern="1200" dirty="0" smtClean="0">
                <a:cs typeface="Times New Roman" pitchFamily="18" charset="0"/>
              </a:rPr>
              <a:t>use cases</a:t>
            </a:r>
          </a:p>
          <a:p>
            <a:pPr marL="804863" indent="-290513">
              <a:buClrTx/>
              <a:buFont typeface="Verdana" pitchFamily="34" charset="0"/>
              <a:buChar char="●"/>
              <a:defRPr/>
            </a:pPr>
            <a:r>
              <a:rPr lang="en-US" sz="1800" kern="1200" dirty="0" smtClean="0">
                <a:cs typeface="Times New Roman" pitchFamily="18" charset="0"/>
              </a:rPr>
              <a:t>other high level descriptions of system behavior</a:t>
            </a:r>
          </a:p>
          <a:p>
            <a:pPr marL="804863" indent="-290513">
              <a:buClrTx/>
              <a:buFont typeface="Verdana" pitchFamily="34" charset="0"/>
              <a:buChar char="●"/>
              <a:defRPr/>
            </a:pPr>
            <a:r>
              <a:rPr lang="en-US" sz="1800" kern="1200" dirty="0" smtClean="0">
                <a:cs typeface="Times New Roman" pitchFamily="18" charset="0"/>
              </a:rPr>
              <a:t>interactions with the operating system and system resources</a:t>
            </a:r>
          </a:p>
          <a:p>
            <a:pPr lvl="1">
              <a:buFont typeface="Verdana" pitchFamily="34" charset="0"/>
              <a:buChar char="»"/>
              <a:defRPr/>
            </a:pPr>
            <a:endParaRPr lang="en-US" kern="1200" dirty="0" smtClean="0"/>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137</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a:buFont typeface="Verdana" pitchFamily="34" charset="0"/>
              <a:buChar char="»"/>
              <a:defRPr/>
            </a:pPr>
            <a:r>
              <a:rPr lang="en-US" sz="1800" kern="1200" dirty="0" smtClean="0">
                <a:cs typeface="Times New Roman" pitchFamily="18" charset="0"/>
              </a:rPr>
              <a:t>System Test cases are designed to test the behavior of a whole system/product as defined by the scope of a development project </a:t>
            </a:r>
          </a:p>
          <a:p>
            <a:pPr>
              <a:buFont typeface="Verdana" pitchFamily="34" charset="0"/>
              <a:buChar char="»"/>
              <a:defRPr/>
            </a:pPr>
            <a:r>
              <a:rPr lang="en-US" sz="1800" kern="1200" dirty="0" smtClean="0">
                <a:cs typeface="Times New Roman" pitchFamily="18" charset="0"/>
              </a:rPr>
              <a:t>System testing may include tests based on the following:</a:t>
            </a:r>
          </a:p>
          <a:p>
            <a:pPr marL="804863" indent="-290513">
              <a:buClrTx/>
              <a:buFont typeface="Verdana" pitchFamily="34" charset="0"/>
              <a:buChar char="●"/>
              <a:defRPr/>
            </a:pPr>
            <a:r>
              <a:rPr lang="en-US" sz="1800" kern="1200" dirty="0" smtClean="0">
                <a:cs typeface="Times New Roman" pitchFamily="18" charset="0"/>
              </a:rPr>
              <a:t>risks and/or on requirements specifications</a:t>
            </a:r>
          </a:p>
          <a:p>
            <a:pPr marL="804863" indent="-290513">
              <a:buClrTx/>
              <a:buFont typeface="Verdana" pitchFamily="34" charset="0"/>
              <a:buChar char="●"/>
              <a:defRPr/>
            </a:pPr>
            <a:r>
              <a:rPr lang="en-US" sz="1800" kern="1200" dirty="0" smtClean="0">
                <a:cs typeface="Times New Roman" pitchFamily="18" charset="0"/>
              </a:rPr>
              <a:t>business processes</a:t>
            </a:r>
          </a:p>
          <a:p>
            <a:pPr marL="804863" indent="-290513">
              <a:buClrTx/>
              <a:buFont typeface="Verdana" pitchFamily="34" charset="0"/>
              <a:buChar char="●"/>
              <a:defRPr/>
            </a:pPr>
            <a:r>
              <a:rPr lang="en-US" sz="1800" kern="1200" dirty="0" smtClean="0">
                <a:cs typeface="Times New Roman" pitchFamily="18" charset="0"/>
              </a:rPr>
              <a:t>use cases</a:t>
            </a:r>
          </a:p>
          <a:p>
            <a:pPr marL="804863" indent="-290513">
              <a:buClrTx/>
              <a:buFont typeface="Verdana" pitchFamily="34" charset="0"/>
              <a:buChar char="●"/>
              <a:defRPr/>
            </a:pPr>
            <a:r>
              <a:rPr lang="en-US" sz="1800" kern="1200" dirty="0" smtClean="0">
                <a:cs typeface="Times New Roman" pitchFamily="18" charset="0"/>
              </a:rPr>
              <a:t>other high level descriptions of system behavior</a:t>
            </a:r>
          </a:p>
          <a:p>
            <a:pPr marL="804863" indent="-290513">
              <a:buClrTx/>
              <a:buFont typeface="Verdana" pitchFamily="34" charset="0"/>
              <a:buChar char="●"/>
              <a:defRPr/>
            </a:pPr>
            <a:r>
              <a:rPr lang="en-US" sz="1800" kern="1200" dirty="0" smtClean="0">
                <a:cs typeface="Times New Roman" pitchFamily="18" charset="0"/>
              </a:rPr>
              <a:t>interactions with the operating system and system resources</a:t>
            </a:r>
          </a:p>
          <a:p>
            <a:pPr marL="0" indent="-290513">
              <a:defRPr/>
            </a:pPr>
            <a:r>
              <a:rPr lang="en-US" sz="1800" kern="1200" dirty="0" smtClean="0">
                <a:cs typeface="Times New Roman" pitchFamily="18" charset="0"/>
              </a:rPr>
              <a:t>Component integration test cases are written to test the interactions between software components and is done after component testing.</a:t>
            </a:r>
          </a:p>
          <a:p>
            <a:pPr marL="0" indent="-290513">
              <a:defRPr/>
            </a:pPr>
            <a:r>
              <a:rPr lang="en-US" sz="1800" kern="1200" dirty="0" smtClean="0">
                <a:cs typeface="Times New Roman" pitchFamily="18" charset="0"/>
              </a:rPr>
              <a:t>System integration test cases are written to test the interactions between different systems and may be done after system testing.</a:t>
            </a:r>
          </a:p>
          <a:p>
            <a:pPr lvl="1">
              <a:buFont typeface="Verdana" pitchFamily="34" charset="0"/>
              <a:buChar char="»"/>
              <a:defRPr/>
            </a:pPr>
            <a:endParaRPr lang="en-US" kern="1200" dirty="0" smtClean="0"/>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138</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marL="290513" lvl="1" indent="-290513">
              <a:buClrTx/>
              <a:buFont typeface="Wingdings" pitchFamily="2" charset="2"/>
              <a:buChar char="§"/>
              <a:defRPr/>
            </a:pPr>
            <a:r>
              <a:rPr lang="en-US" kern="1200" dirty="0" smtClean="0">
                <a:cs typeface="Times New Roman" pitchFamily="18" charset="0"/>
              </a:rPr>
              <a:t>Following are a few Test Design techniques</a:t>
            </a:r>
          </a:p>
          <a:p>
            <a:pPr lvl="1">
              <a:buFont typeface="Verdana" pitchFamily="34" charset="0"/>
              <a:buChar char="»"/>
              <a:defRPr/>
            </a:pPr>
            <a:r>
              <a:rPr lang="en-US" sz="1600" kern="1200" dirty="0" smtClean="0">
                <a:cs typeface="Times New Roman" pitchFamily="18" charset="0"/>
              </a:rPr>
              <a:t>Equivalence Partitioning</a:t>
            </a:r>
          </a:p>
          <a:p>
            <a:pPr lvl="1">
              <a:buFont typeface="Verdana" pitchFamily="34" charset="0"/>
              <a:buChar char="»"/>
              <a:defRPr/>
            </a:pPr>
            <a:r>
              <a:rPr lang="en-US" sz="1600" kern="1200" dirty="0" smtClean="0"/>
              <a:t>Boundary Value Analysis</a:t>
            </a:r>
          </a:p>
          <a:p>
            <a:pPr lvl="1">
              <a:buFont typeface="Verdana" pitchFamily="34" charset="0"/>
              <a:buChar char="»"/>
              <a:defRPr/>
            </a:pPr>
            <a:r>
              <a:rPr lang="en-US" sz="1600" kern="1200" dirty="0" smtClean="0"/>
              <a:t>Decision Table</a:t>
            </a:r>
          </a:p>
          <a:p>
            <a:pPr>
              <a:defRPr/>
            </a:pPr>
            <a:r>
              <a:rPr lang="en-US" sz="2000" kern="1200" dirty="0" smtClean="0">
                <a:cs typeface="Times New Roman" pitchFamily="18" charset="0"/>
              </a:rPr>
              <a:t>Following are the two types of review: </a:t>
            </a:r>
          </a:p>
          <a:p>
            <a:pPr lvl="1">
              <a:buFont typeface="Verdana" pitchFamily="34" charset="0"/>
              <a:buChar char="»"/>
              <a:defRPr/>
            </a:pPr>
            <a:r>
              <a:rPr lang="en-US" sz="1600" kern="1200" dirty="0" smtClean="0">
                <a:cs typeface="Times New Roman" pitchFamily="18" charset="0"/>
              </a:rPr>
              <a:t>Self Review</a:t>
            </a:r>
          </a:p>
          <a:p>
            <a:pPr lvl="1">
              <a:buFont typeface="Verdana" pitchFamily="34" charset="0"/>
              <a:buChar char="»"/>
              <a:defRPr/>
            </a:pPr>
            <a:r>
              <a:rPr lang="en-US" sz="1600" kern="1200" dirty="0" smtClean="0">
                <a:cs typeface="Times New Roman" pitchFamily="18" charset="0"/>
              </a:rPr>
              <a:t>Peer Review</a:t>
            </a:r>
          </a:p>
          <a:p>
            <a:pPr algn="just">
              <a:lnSpc>
                <a:spcPct val="80000"/>
              </a:lnSpc>
              <a:defRPr/>
            </a:pPr>
            <a:r>
              <a:rPr lang="en-US" sz="2000" kern="1200" dirty="0" smtClean="0">
                <a:cs typeface="Times New Roman" pitchFamily="18" charset="0"/>
              </a:rPr>
              <a:t>Regression testing is carried out for the following reasons:</a:t>
            </a:r>
          </a:p>
          <a:p>
            <a:pPr lvl="1">
              <a:lnSpc>
                <a:spcPct val="80000"/>
              </a:lnSpc>
              <a:defRPr/>
            </a:pPr>
            <a:r>
              <a:rPr lang="en-US" sz="1600" kern="1200" dirty="0" smtClean="0">
                <a:cs typeface="Times New Roman" pitchFamily="18" charset="0"/>
              </a:rPr>
              <a:t>To uncover software errors after changes to the program. </a:t>
            </a:r>
          </a:p>
          <a:p>
            <a:pPr lvl="1">
              <a:lnSpc>
                <a:spcPct val="80000"/>
              </a:lnSpc>
              <a:defRPr/>
            </a:pPr>
            <a:r>
              <a:rPr lang="en-US" sz="1600" kern="1200" dirty="0" smtClean="0">
                <a:cs typeface="Times New Roman" pitchFamily="18" charset="0"/>
              </a:rPr>
              <a:t>To assure that a change, such as a bug fix, did not introduce new bugs.</a:t>
            </a:r>
          </a:p>
          <a:p>
            <a:pPr lvl="1">
              <a:lnSpc>
                <a:spcPct val="80000"/>
              </a:lnSpc>
              <a:defRPr/>
            </a:pPr>
            <a:r>
              <a:rPr lang="en-US" sz="1600" kern="1200" dirty="0" smtClean="0">
                <a:cs typeface="Times New Roman" pitchFamily="18" charset="0"/>
              </a:rPr>
              <a:t>To test the system efficiently by systematically selecting the appropriate minimum suite of tests.</a:t>
            </a:r>
            <a:endParaRPr lang="en-US" sz="1800" kern="1200" dirty="0" smtClean="0">
              <a:cs typeface="Times New Roman" pitchFamily="18" charset="0"/>
            </a:endParaRPr>
          </a:p>
          <a:p>
            <a:pPr lvl="1" eaLnBrk="1" hangingPunct="1">
              <a:buFont typeface="Verdana" pitchFamily="34" charset="0"/>
              <a:buChar char="»"/>
              <a:defRPr/>
            </a:pPr>
            <a:endParaRPr lang="en-US" dirty="0" smtClean="0"/>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139</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marL="342900" lvl="1" indent="-342900" algn="just">
              <a:lnSpc>
                <a:spcPct val="80000"/>
              </a:lnSpc>
              <a:buClr>
                <a:schemeClr val="tx1"/>
              </a:buClr>
              <a:buFont typeface="Wingdings" pitchFamily="2" charset="2"/>
              <a:buChar char="§"/>
            </a:pPr>
            <a:r>
              <a:rPr lang="en-US" sz="1800" dirty="0" smtClean="0">
                <a:ea typeface="+mn-ea"/>
                <a:cs typeface="Times New Roman" pitchFamily="18" charset="0"/>
              </a:rPr>
              <a:t>Set of test scenarios and test cases are designed to ensure that software is accurate and correct after undergoing corrections or changes.</a:t>
            </a:r>
          </a:p>
          <a:p>
            <a:pPr algn="just">
              <a:lnSpc>
                <a:spcPct val="80000"/>
              </a:lnSpc>
            </a:pPr>
            <a:r>
              <a:rPr lang="en-US" sz="1800" dirty="0" smtClean="0">
                <a:cs typeface="Times New Roman" pitchFamily="18" charset="0"/>
              </a:rPr>
              <a:t>Based on the impact caused to the system, test suites are created and prioritized. </a:t>
            </a:r>
          </a:p>
          <a:p>
            <a:pPr algn="just">
              <a:lnSpc>
                <a:spcPct val="80000"/>
              </a:lnSpc>
            </a:pPr>
            <a:r>
              <a:rPr lang="en-US" sz="1800" dirty="0" smtClean="0">
                <a:cs typeface="Times New Roman" pitchFamily="18" charset="0"/>
              </a:rPr>
              <a:t>One of the effective method is to categorize all functional tests based on functionality. From each category select the minimum number of tests to be rolled into regression suite. Selection should be based on the following:</a:t>
            </a:r>
          </a:p>
          <a:p>
            <a:pPr lvl="1" algn="just">
              <a:lnSpc>
                <a:spcPct val="80000"/>
              </a:lnSpc>
            </a:pPr>
            <a:r>
              <a:rPr lang="en-US" sz="1600" dirty="0" smtClean="0">
                <a:cs typeface="Times New Roman" pitchFamily="18" charset="0"/>
              </a:rPr>
              <a:t>All tests which cover multiple functionalities</a:t>
            </a:r>
          </a:p>
          <a:p>
            <a:pPr lvl="1" algn="just">
              <a:lnSpc>
                <a:spcPct val="80000"/>
              </a:lnSpc>
            </a:pPr>
            <a:r>
              <a:rPr lang="en-US" sz="1600" dirty="0" smtClean="0">
                <a:cs typeface="Times New Roman" pitchFamily="18" charset="0"/>
              </a:rPr>
              <a:t>All tests which cover critical functionalities </a:t>
            </a:r>
          </a:p>
          <a:p>
            <a:pPr lvl="1" algn="just">
              <a:lnSpc>
                <a:spcPct val="80000"/>
              </a:lnSpc>
            </a:pPr>
            <a:r>
              <a:rPr lang="en-US" sz="1600" dirty="0" smtClean="0">
                <a:cs typeface="Times New Roman" pitchFamily="18" charset="0"/>
              </a:rPr>
              <a:t>All Boundary value test cases </a:t>
            </a:r>
          </a:p>
          <a:p>
            <a:pPr lvl="1" algn="just">
              <a:lnSpc>
                <a:spcPct val="80000"/>
              </a:lnSpc>
            </a:pPr>
            <a:r>
              <a:rPr lang="en-US" sz="1600" dirty="0" smtClean="0">
                <a:cs typeface="Times New Roman" pitchFamily="18" charset="0"/>
              </a:rPr>
              <a:t>Some of the positive test cases </a:t>
            </a:r>
          </a:p>
          <a:p>
            <a:pPr lvl="1" algn="just">
              <a:lnSpc>
                <a:spcPct val="80000"/>
              </a:lnSpc>
            </a:pPr>
            <a:r>
              <a:rPr lang="en-US" sz="1600" dirty="0" smtClean="0">
                <a:cs typeface="Times New Roman" pitchFamily="18" charset="0"/>
              </a:rPr>
              <a:t>Some of the negative test cases</a:t>
            </a:r>
            <a:endParaRPr lang="en-US" sz="1600" dirty="0" smtClean="0"/>
          </a:p>
          <a:p>
            <a:pPr algn="just">
              <a:lnSpc>
                <a:spcPct val="80000"/>
              </a:lnSpc>
            </a:pPr>
            <a:r>
              <a:rPr lang="en-US" sz="1800" dirty="0" smtClean="0">
                <a:cs typeface="Times New Roman" pitchFamily="18" charset="0"/>
              </a:rPr>
              <a:t>The process of understanding the complete effect of a particular change in order to determine how this change will impact the testing process is known as impact analysis</a:t>
            </a:r>
          </a:p>
          <a:p>
            <a:pPr algn="just">
              <a:lnSpc>
                <a:spcPct val="80000"/>
              </a:lnSpc>
              <a:defRPr/>
            </a:pPr>
            <a:endParaRPr lang="en-US" sz="1600" dirty="0" smtClean="0">
              <a:ea typeface="Calibri" pitchFamily="34" charset="0"/>
              <a:cs typeface="Times New Roman" pitchFamily="18" charset="0"/>
            </a:endParaRPr>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t>Test Scenarios - Example</a:t>
            </a:r>
          </a:p>
        </p:txBody>
      </p:sp>
      <p:sp>
        <p:nvSpPr>
          <p:cNvPr id="18435" name="Slide Number Placeholder 3"/>
          <p:cNvSpPr>
            <a:spLocks noGrp="1"/>
          </p:cNvSpPr>
          <p:nvPr>
            <p:ph type="sldNum" sz="quarter" idx="10"/>
          </p:nvPr>
        </p:nvSpPr>
        <p:spPr>
          <a:noFill/>
        </p:spPr>
        <p:txBody>
          <a:bodyPr/>
          <a:lstStyle/>
          <a:p>
            <a:fld id="{97C76D04-667A-49B2-B0C1-45A9D0DAF111}" type="slidenum">
              <a:rPr lang="en-US" smtClean="0"/>
              <a:pPr/>
              <a:t>14</a:t>
            </a:fld>
            <a:endParaRPr lang="en-US" smtClean="0"/>
          </a:p>
        </p:txBody>
      </p:sp>
      <p:sp>
        <p:nvSpPr>
          <p:cNvPr id="6" name="Rounded Rectangle 5"/>
          <p:cNvSpPr/>
          <p:nvPr/>
        </p:nvSpPr>
        <p:spPr bwMode="auto">
          <a:xfrm>
            <a:off x="685800" y="1216025"/>
            <a:ext cx="8305800" cy="504031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r>
              <a:rPr lang="en-US" sz="1800" dirty="0" smtClean="0">
                <a:latin typeface="+mn-lt"/>
                <a:cs typeface="Times New Roman" pitchFamily="18" charset="0"/>
              </a:rPr>
              <a:t>Requirements for the leave management system:</a:t>
            </a:r>
            <a:endParaRPr lang="en-US" sz="1800" dirty="0">
              <a:latin typeface="+mn-lt"/>
              <a:cs typeface="Times New Roman" pitchFamily="18" charset="0"/>
            </a:endParaRPr>
          </a:p>
          <a:p>
            <a:pPr marL="288925" indent="-288925" algn="l">
              <a:buFont typeface="+mj-lt"/>
              <a:buAutoNum type="alphaLcPeriod"/>
              <a:defRPr/>
            </a:pPr>
            <a:r>
              <a:rPr lang="en-US" sz="1400" b="0" dirty="0">
                <a:latin typeface="+mn-lt"/>
                <a:cs typeface="Times New Roman" pitchFamily="18" charset="0"/>
              </a:rPr>
              <a:t>All employees should be able to apply for vacation leave, sick leave, compensatory off</a:t>
            </a:r>
            <a:r>
              <a:rPr lang="en-US" sz="1400" b="0" dirty="0">
                <a:solidFill>
                  <a:srgbClr val="FF0000"/>
                </a:solidFill>
                <a:latin typeface="+mn-lt"/>
                <a:cs typeface="Times New Roman" pitchFamily="18" charset="0"/>
              </a:rPr>
              <a:t>,</a:t>
            </a:r>
            <a:r>
              <a:rPr lang="en-US" sz="1400" b="0" dirty="0">
                <a:latin typeface="+mn-lt"/>
                <a:cs typeface="Times New Roman" pitchFamily="18" charset="0"/>
              </a:rPr>
              <a:t> and loss of pay. Vacation leave and sick leave can be availed  only if there is sufficient leave balance accrued by the employee.</a:t>
            </a:r>
          </a:p>
          <a:p>
            <a:pPr marL="288925" indent="-288925" algn="l">
              <a:buFont typeface="+mj-lt"/>
              <a:buAutoNum type="alphaLcPeriod"/>
              <a:defRPr/>
            </a:pPr>
            <a:r>
              <a:rPr lang="en-US" sz="1400" b="0" dirty="0">
                <a:latin typeface="+mn-lt"/>
                <a:cs typeface="Times New Roman" pitchFamily="18" charset="0"/>
              </a:rPr>
              <a:t>An employee is eligible to accrue one day of sick leave and two days of vacation leave per month. During the month of joining the employee is eligible for the following:</a:t>
            </a:r>
          </a:p>
          <a:p>
            <a:pPr marL="738188" lvl="1" indent="-273050" algn="l">
              <a:buFont typeface="Verdana" pitchFamily="34" charset="0"/>
              <a:buChar char="●"/>
              <a:defRPr/>
            </a:pPr>
            <a:r>
              <a:rPr lang="en-US" sz="1200" b="0" dirty="0">
                <a:latin typeface="+mn-lt"/>
                <a:cs typeface="Times New Roman" pitchFamily="18" charset="0"/>
              </a:rPr>
              <a:t>Full month leave accrual if the employee has joined before 10</a:t>
            </a:r>
            <a:r>
              <a:rPr lang="en-US" sz="1200" b="0" baseline="30000" dirty="0">
                <a:latin typeface="+mn-lt"/>
                <a:cs typeface="Times New Roman" pitchFamily="18" charset="0"/>
              </a:rPr>
              <a:t>th</a:t>
            </a:r>
            <a:r>
              <a:rPr lang="en-US" sz="1200" b="0" dirty="0">
                <a:latin typeface="+mn-lt"/>
                <a:cs typeface="Times New Roman" pitchFamily="18" charset="0"/>
              </a:rPr>
              <a:t> of the month,</a:t>
            </a:r>
          </a:p>
          <a:p>
            <a:pPr marL="738188" lvl="1" indent="-273050" algn="l">
              <a:buFont typeface="Verdana" pitchFamily="34" charset="0"/>
              <a:buChar char="●"/>
              <a:defRPr/>
            </a:pPr>
            <a:r>
              <a:rPr lang="en-US" sz="1200" b="0" dirty="0">
                <a:latin typeface="+mn-lt"/>
                <a:cs typeface="Times New Roman" pitchFamily="18" charset="0"/>
              </a:rPr>
              <a:t>Half the leave accrual if the employee has joined between 10</a:t>
            </a:r>
            <a:r>
              <a:rPr lang="en-US" sz="1200" b="0" baseline="30000" dirty="0">
                <a:latin typeface="+mn-lt"/>
                <a:cs typeface="Times New Roman" pitchFamily="18" charset="0"/>
              </a:rPr>
              <a:t>th</a:t>
            </a:r>
            <a:r>
              <a:rPr lang="en-US" sz="1200" b="0" dirty="0">
                <a:latin typeface="+mn-lt"/>
                <a:cs typeface="Times New Roman" pitchFamily="18" charset="0"/>
              </a:rPr>
              <a:t> and 20</a:t>
            </a:r>
            <a:r>
              <a:rPr lang="en-US" sz="1200" b="0" baseline="30000" dirty="0">
                <a:latin typeface="+mn-lt"/>
                <a:cs typeface="Times New Roman" pitchFamily="18" charset="0"/>
              </a:rPr>
              <a:t>th</a:t>
            </a:r>
            <a:r>
              <a:rPr lang="en-US" sz="1200" b="0" dirty="0">
                <a:latin typeface="+mn-lt"/>
                <a:cs typeface="Times New Roman" pitchFamily="18" charset="0"/>
              </a:rPr>
              <a:t> of the month</a:t>
            </a:r>
          </a:p>
          <a:p>
            <a:pPr marL="738188" lvl="1" indent="-273050" algn="l">
              <a:buFont typeface="Verdana" pitchFamily="34" charset="0"/>
              <a:buChar char="●"/>
              <a:defRPr/>
            </a:pPr>
            <a:r>
              <a:rPr lang="en-US" sz="1200" b="0" dirty="0">
                <a:latin typeface="+mn-lt"/>
                <a:cs typeface="Times New Roman" pitchFamily="18" charset="0"/>
              </a:rPr>
              <a:t>No leave accrual if joining date is beyond 20</a:t>
            </a:r>
            <a:r>
              <a:rPr lang="en-US" sz="1200" b="0" baseline="30000" dirty="0">
                <a:latin typeface="+mn-lt"/>
                <a:cs typeface="Times New Roman" pitchFamily="18" charset="0"/>
              </a:rPr>
              <a:t>th</a:t>
            </a:r>
            <a:r>
              <a:rPr lang="en-US" sz="1200" b="0" dirty="0">
                <a:latin typeface="+mn-lt"/>
                <a:cs typeface="Times New Roman" pitchFamily="18" charset="0"/>
              </a:rPr>
              <a:t> of the month</a:t>
            </a:r>
          </a:p>
          <a:p>
            <a:pPr marL="288925" indent="-288925" algn="l">
              <a:buFont typeface="+mj-lt"/>
              <a:buAutoNum type="alphaLcPeriod"/>
              <a:defRPr/>
            </a:pPr>
            <a:r>
              <a:rPr lang="en-US" sz="1400" b="0" dirty="0">
                <a:latin typeface="+mn-lt"/>
                <a:cs typeface="Times New Roman" pitchFamily="18" charset="0"/>
              </a:rPr>
              <a:t>An employee should have worked for a minimum of six hours on a holiday, as per the working hours logged in the timesheet system, to avail a compensatory off. </a:t>
            </a:r>
          </a:p>
          <a:p>
            <a:pPr marL="288925" indent="-288925" algn="l">
              <a:buFont typeface="+mj-lt"/>
              <a:buAutoNum type="alphaLcPeriod"/>
              <a:defRPr/>
            </a:pPr>
            <a:r>
              <a:rPr lang="en-US" sz="1400" b="0" dirty="0">
                <a:latin typeface="+mn-lt"/>
                <a:cs typeface="Times New Roman" pitchFamily="18" charset="0"/>
              </a:rPr>
              <a:t>An employee cannot combine sick leave with any other type of leave except loss of pay. Vacation leave can be combined with compensatory off. </a:t>
            </a:r>
          </a:p>
          <a:p>
            <a:pPr marL="288925" indent="-288925" algn="l">
              <a:buFont typeface="+mj-lt"/>
              <a:buAutoNum type="alphaLcPeriod"/>
              <a:defRPr/>
            </a:pPr>
            <a:r>
              <a:rPr lang="en-US" sz="1400" b="0" dirty="0">
                <a:latin typeface="+mn-lt"/>
                <a:cs typeface="Times New Roman" pitchFamily="18" charset="0"/>
              </a:rPr>
              <a:t>A manager can approve or reject all types of leave. </a:t>
            </a:r>
          </a:p>
          <a:p>
            <a:pPr marL="288925" indent="-288925" algn="l">
              <a:buFont typeface="+mj-lt"/>
              <a:buAutoNum type="alphaLcPeriod"/>
              <a:defRPr/>
            </a:pPr>
            <a:r>
              <a:rPr lang="en-US" sz="1400" b="0" dirty="0">
                <a:latin typeface="+mn-lt"/>
                <a:cs typeface="Times New Roman" pitchFamily="18" charset="0"/>
              </a:rPr>
              <a:t>A user can cancel or modify the applied leave before approval by the manager. </a:t>
            </a:r>
          </a:p>
          <a:p>
            <a:pPr marL="288925" indent="-288925" algn="l">
              <a:buFont typeface="+mj-lt"/>
              <a:buAutoNum type="alphaLcPeriod"/>
              <a:defRPr/>
            </a:pPr>
            <a:r>
              <a:rPr lang="en-US" sz="1400" b="0" dirty="0">
                <a:latin typeface="+mn-lt"/>
                <a:cs typeface="Times New Roman" pitchFamily="18" charset="0"/>
              </a:rPr>
              <a:t>If an employee has availed loss of pay during a month, the salary of the employee for that month will be calculated based on the number of days the employee was on loss of pay. </a:t>
            </a:r>
          </a:p>
          <a:p>
            <a:pPr marL="288925" indent="-288925" algn="l">
              <a:buFont typeface="+mj-lt"/>
              <a:buAutoNum type="alphaLcPeriod"/>
              <a:defRPr/>
            </a:pPr>
            <a:r>
              <a:rPr lang="en-US" sz="1400" b="0" dirty="0">
                <a:latin typeface="+mn-lt"/>
                <a:cs typeface="Times New Roman" pitchFamily="18" charset="0"/>
              </a:rPr>
              <a:t>A user is not allowed to avail any kind of leave while serving the notice period.</a:t>
            </a: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140</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algn="just">
              <a:lnSpc>
                <a:spcPct val="80000"/>
              </a:lnSpc>
              <a:defRPr/>
            </a:pPr>
            <a:r>
              <a:rPr lang="en-US" sz="1800" kern="1200" dirty="0" smtClean="0">
                <a:cs typeface="Times New Roman" pitchFamily="18" charset="0"/>
              </a:rPr>
              <a:t>Impact analysis is required during the following instances:</a:t>
            </a:r>
          </a:p>
          <a:p>
            <a:pPr lvl="1" algn="just">
              <a:lnSpc>
                <a:spcPct val="80000"/>
              </a:lnSpc>
              <a:defRPr/>
            </a:pPr>
            <a:r>
              <a:rPr lang="en-US" sz="1600" dirty="0" smtClean="0">
                <a:cs typeface="Times New Roman" pitchFamily="18" charset="0"/>
              </a:rPr>
              <a:t>Testing after Bug fixing</a:t>
            </a:r>
          </a:p>
          <a:p>
            <a:pPr lvl="1" algn="just">
              <a:lnSpc>
                <a:spcPct val="80000"/>
              </a:lnSpc>
              <a:defRPr/>
            </a:pPr>
            <a:r>
              <a:rPr lang="en-US" sz="1600" dirty="0" smtClean="0">
                <a:cs typeface="Times New Roman" pitchFamily="18" charset="0"/>
              </a:rPr>
              <a:t>Change to the requirements</a:t>
            </a:r>
          </a:p>
          <a:p>
            <a:pPr lvl="1" algn="just">
              <a:lnSpc>
                <a:spcPct val="80000"/>
              </a:lnSpc>
              <a:defRPr/>
            </a:pPr>
            <a:r>
              <a:rPr lang="en-US" sz="1600" dirty="0" smtClean="0">
                <a:cs typeface="Times New Roman" pitchFamily="18" charset="0"/>
              </a:rPr>
              <a:t>Change request is introduced to the product</a:t>
            </a:r>
          </a:p>
          <a:p>
            <a:pPr lvl="1" algn="just">
              <a:lnSpc>
                <a:spcPct val="80000"/>
              </a:lnSpc>
              <a:defRPr/>
            </a:pPr>
            <a:r>
              <a:rPr lang="en-US" sz="1600" dirty="0" smtClean="0">
                <a:cs typeface="Times New Roman" pitchFamily="18" charset="0"/>
              </a:rPr>
              <a:t>Introducing a new module or functionality to an existing product under test</a:t>
            </a:r>
          </a:p>
          <a:p>
            <a:pPr marL="342900" lvl="1" indent="-342900" algn="just">
              <a:lnSpc>
                <a:spcPct val="80000"/>
              </a:lnSpc>
              <a:buClr>
                <a:schemeClr val="tx1"/>
              </a:buClr>
              <a:buFont typeface="Wingdings" pitchFamily="2" charset="2"/>
              <a:buChar char="§"/>
              <a:defRPr/>
            </a:pPr>
            <a:r>
              <a:rPr lang="en-US" sz="1800" kern="1200" dirty="0" smtClean="0">
                <a:ea typeface="+mn-ea"/>
                <a:cs typeface="Times New Roman" pitchFamily="18" charset="0"/>
              </a:rPr>
              <a:t>The data which have been identified to be used by the testers for testing the various functionality of the application are called Test data </a:t>
            </a:r>
          </a:p>
          <a:p>
            <a:r>
              <a:rPr lang="en-US" sz="1800" dirty="0" smtClean="0">
                <a:cs typeface="Times New Roman" pitchFamily="18" charset="0"/>
              </a:rPr>
              <a:t>The following broad categories allow data to be handled and discussed more easily</a:t>
            </a:r>
            <a:r>
              <a:rPr lang="en-US" sz="1800" dirty="0" smtClean="0">
                <a:solidFill>
                  <a:srgbClr val="FF0000"/>
                </a:solidFill>
                <a:cs typeface="Times New Roman" pitchFamily="18" charset="0"/>
              </a:rPr>
              <a:t>:</a:t>
            </a:r>
            <a:endParaRPr lang="en-US" b="1" dirty="0" smtClean="0">
              <a:solidFill>
                <a:srgbClr val="FF0000"/>
              </a:solidFill>
              <a:cs typeface="Times New Roman" pitchFamily="18" charset="0"/>
            </a:endParaRPr>
          </a:p>
          <a:p>
            <a:pPr lvl="1" algn="just">
              <a:lnSpc>
                <a:spcPct val="80000"/>
              </a:lnSpc>
              <a:defRPr/>
            </a:pPr>
            <a:r>
              <a:rPr lang="en-US" sz="1600" dirty="0" smtClean="0">
                <a:cs typeface="Times New Roman" pitchFamily="18" charset="0"/>
              </a:rPr>
              <a:t>Environmental data</a:t>
            </a:r>
          </a:p>
          <a:p>
            <a:pPr lvl="1">
              <a:defRPr/>
            </a:pPr>
            <a:r>
              <a:rPr lang="en-US" sz="1600" dirty="0" smtClean="0">
                <a:cs typeface="Times New Roman" pitchFamily="18" charset="0"/>
              </a:rPr>
              <a:t>Setup data</a:t>
            </a:r>
          </a:p>
          <a:p>
            <a:pPr lvl="2">
              <a:defRPr/>
            </a:pPr>
            <a:r>
              <a:rPr lang="en-US" sz="1400" dirty="0" smtClean="0">
                <a:cs typeface="Times New Roman" pitchFamily="18" charset="0"/>
              </a:rPr>
              <a:t>Master Data</a:t>
            </a:r>
          </a:p>
          <a:p>
            <a:pPr lvl="2">
              <a:defRPr/>
            </a:pPr>
            <a:r>
              <a:rPr lang="en-US" sz="1400" dirty="0" smtClean="0">
                <a:cs typeface="Times New Roman" pitchFamily="18" charset="0"/>
              </a:rPr>
              <a:t>Transactional Data</a:t>
            </a:r>
          </a:p>
          <a:p>
            <a:pPr lvl="1">
              <a:defRPr/>
            </a:pPr>
            <a:r>
              <a:rPr lang="en-US" sz="1600" dirty="0" smtClean="0">
                <a:cs typeface="Times New Roman" pitchFamily="18" charset="0"/>
              </a:rPr>
              <a:t>Input data</a:t>
            </a:r>
          </a:p>
          <a:p>
            <a:pPr lvl="1">
              <a:defRPr/>
            </a:pPr>
            <a:r>
              <a:rPr lang="en-US" sz="1600" dirty="0" smtClean="0">
                <a:cs typeface="Times New Roman" pitchFamily="18" charset="0"/>
              </a:rPr>
              <a:t>Output data</a:t>
            </a:r>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p:cNvSpPr>
          <p:nvPr>
            <p:ph type="sldNum" sz="quarter" idx="10"/>
          </p:nvPr>
        </p:nvSpPr>
        <p:spPr>
          <a:noFill/>
        </p:spPr>
        <p:txBody>
          <a:bodyPr/>
          <a:lstStyle/>
          <a:p>
            <a:fld id="{807B6358-D13E-451B-8031-CCFE4DAAC209}" type="slidenum">
              <a:rPr lang="en-US" smtClean="0"/>
              <a:pPr/>
              <a:t>141</a:t>
            </a:fld>
            <a:endParaRPr lang="en-US" smtClean="0"/>
          </a:p>
        </p:txBody>
      </p:sp>
      <p:sp>
        <p:nvSpPr>
          <p:cNvPr id="139267" name="Rectangle 4"/>
          <p:cNvSpPr>
            <a:spLocks noGrp="1" noChangeArrowheads="1"/>
          </p:cNvSpPr>
          <p:nvPr>
            <p:ph type="title"/>
          </p:nvPr>
        </p:nvSpPr>
        <p:spPr>
          <a:xfrm>
            <a:off x="569913" y="249238"/>
            <a:ext cx="7812087" cy="609600"/>
          </a:xfrm>
        </p:spPr>
        <p:txBody>
          <a:bodyPr/>
          <a:lstStyle/>
          <a:p>
            <a:pPr eaLnBrk="1" hangingPunct="1"/>
            <a:r>
              <a:rPr lang="en-US" sz="2800" dirty="0" smtClean="0"/>
              <a:t>Fundamentals of Test Design: Summary Contd.,</a:t>
            </a:r>
          </a:p>
        </p:txBody>
      </p:sp>
      <p:sp>
        <p:nvSpPr>
          <p:cNvPr id="139268" name="Rectangle 8"/>
          <p:cNvSpPr>
            <a:spLocks noGrp="1" noChangeArrowheads="1"/>
          </p:cNvSpPr>
          <p:nvPr>
            <p:ph type="body" idx="1"/>
          </p:nvPr>
        </p:nvSpPr>
        <p:spPr/>
        <p:txBody>
          <a:bodyPr/>
          <a:lstStyle/>
          <a:p>
            <a:pPr>
              <a:defRPr/>
            </a:pPr>
            <a:r>
              <a:rPr lang="en-US" sz="2000" dirty="0" smtClean="0">
                <a:cs typeface="Times New Roman" pitchFamily="18" charset="0"/>
              </a:rPr>
              <a:t>Test Runs are the grouping of test cases for execution</a:t>
            </a:r>
          </a:p>
          <a:p>
            <a:pPr algn="just">
              <a:lnSpc>
                <a:spcPct val="80000"/>
              </a:lnSpc>
            </a:pPr>
            <a:r>
              <a:rPr lang="en-US" sz="2000" dirty="0" smtClean="0">
                <a:cs typeface="Times New Roman" pitchFamily="18" charset="0"/>
              </a:rPr>
              <a:t>The grouping of test cases to create the test runs are based on </a:t>
            </a:r>
            <a:r>
              <a:rPr lang="en-US" sz="2000" dirty="0" smtClean="0"/>
              <a:t>the following factors</a:t>
            </a:r>
            <a:r>
              <a:rPr lang="en-US" sz="2000" dirty="0" smtClean="0">
                <a:cs typeface="Times New Roman" pitchFamily="18" charset="0"/>
              </a:rPr>
              <a:t>:</a:t>
            </a:r>
          </a:p>
          <a:p>
            <a:pPr lvl="1" algn="just">
              <a:lnSpc>
                <a:spcPct val="80000"/>
              </a:lnSpc>
            </a:pPr>
            <a:r>
              <a:rPr lang="en-US" sz="1800" dirty="0" smtClean="0">
                <a:cs typeface="Times New Roman" pitchFamily="18" charset="0"/>
              </a:rPr>
              <a:t>Functionalities that are being tested in a build.</a:t>
            </a:r>
          </a:p>
          <a:p>
            <a:pPr lvl="1" algn="just">
              <a:lnSpc>
                <a:spcPct val="80000"/>
              </a:lnSpc>
            </a:pPr>
            <a:r>
              <a:rPr lang="en-US" sz="1800" dirty="0" smtClean="0">
                <a:cs typeface="Times New Roman" pitchFamily="18" charset="0"/>
              </a:rPr>
              <a:t>Dependencies between test cases.</a:t>
            </a:r>
          </a:p>
          <a:p>
            <a:pPr lvl="1" algn="just">
              <a:lnSpc>
                <a:spcPct val="80000"/>
              </a:lnSpc>
            </a:pPr>
            <a:r>
              <a:rPr lang="en-US" sz="1800" dirty="0" smtClean="0">
                <a:cs typeface="Times New Roman" pitchFamily="18" charset="0"/>
              </a:rPr>
              <a:t>Test Scenarios based grouping.</a:t>
            </a:r>
          </a:p>
          <a:p>
            <a:pPr lvl="1" algn="just">
              <a:lnSpc>
                <a:spcPct val="80000"/>
              </a:lnSpc>
            </a:pPr>
            <a:r>
              <a:rPr lang="en-US" sz="1800" dirty="0" smtClean="0">
                <a:cs typeface="Times New Roman" pitchFamily="18" charset="0"/>
              </a:rPr>
              <a:t>Prioritization of test cases.</a:t>
            </a:r>
          </a:p>
          <a:p>
            <a:pPr algn="just">
              <a:lnSpc>
                <a:spcPct val="80000"/>
              </a:lnSpc>
            </a:pPr>
            <a:r>
              <a:rPr lang="en-US" sz="2200" dirty="0" smtClean="0">
                <a:cs typeface="Times New Roman" pitchFamily="18" charset="0"/>
              </a:rPr>
              <a:t>A test set is a group of tests in a Quality Center project designed for achieving some particular testing objectives.</a:t>
            </a:r>
          </a:p>
          <a:p>
            <a:pPr marL="342900" lvl="1" indent="-342900" algn="just">
              <a:lnSpc>
                <a:spcPct val="80000"/>
              </a:lnSpc>
              <a:buClr>
                <a:schemeClr val="tx1"/>
              </a:buClr>
              <a:buFont typeface="Wingdings" pitchFamily="2" charset="2"/>
              <a:buChar char="§"/>
              <a:defRPr/>
            </a:pPr>
            <a:endParaRPr lang="en-US" sz="1800" kern="1200" dirty="0" smtClean="0">
              <a:ea typeface="+mn-ea"/>
              <a:cs typeface="Times New Roman" pitchFamily="18" charset="0"/>
            </a:endParaRPr>
          </a:p>
          <a:p>
            <a:pPr eaLnBrk="1" hangingPunct="1"/>
            <a:endParaRPr lang="en-US" dirty="0" smtClean="0">
              <a:solidFill>
                <a:srgbClr val="FF0000"/>
              </a:solidFill>
            </a:endParaRPr>
          </a:p>
          <a:p>
            <a:pPr eaLnBrk="1" hangingPunct="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533400" y="228600"/>
            <a:ext cx="7467600" cy="609600"/>
          </a:xfrm>
        </p:spPr>
        <p:txBody>
          <a:bodyPr/>
          <a:lstStyle/>
          <a:p>
            <a:pPr marL="342900" indent="-342900" eaLnBrk="1" hangingPunct="1">
              <a:defRPr/>
            </a:pPr>
            <a:r>
              <a:rPr lang="en-US" sz="2800" dirty="0" smtClean="0">
                <a:latin typeface="+mn-lt"/>
              </a:rPr>
              <a:t>Sources</a:t>
            </a:r>
          </a:p>
        </p:txBody>
      </p:sp>
      <p:sp>
        <p:nvSpPr>
          <p:cNvPr id="140291" name="Text Box 4"/>
          <p:cNvSpPr txBox="1">
            <a:spLocks noChangeArrowheads="1"/>
          </p:cNvSpPr>
          <p:nvPr/>
        </p:nvSpPr>
        <p:spPr bwMode="auto">
          <a:xfrm>
            <a:off x="533400" y="5119688"/>
            <a:ext cx="8458200" cy="952500"/>
          </a:xfrm>
          <a:prstGeom prst="rect">
            <a:avLst/>
          </a:prstGeom>
          <a:noFill/>
          <a:ln w="9525">
            <a:solidFill>
              <a:schemeClr val="tx1"/>
            </a:solidFill>
            <a:miter lim="800000"/>
            <a:headEnd/>
            <a:tailEnd/>
          </a:ln>
        </p:spPr>
        <p:txBody>
          <a:bodyPr>
            <a:spAutoFit/>
          </a:bodyPr>
          <a:lstStyle/>
          <a:p>
            <a:pPr algn="l"/>
            <a:r>
              <a:rPr lang="en-US" sz="1400">
                <a:solidFill>
                  <a:srgbClr val="FF3300"/>
                </a:solidFill>
                <a:latin typeface="Arial" pitchFamily="34" charset="0"/>
              </a:rPr>
              <a:t>Disclaimer</a:t>
            </a:r>
            <a:r>
              <a:rPr lang="en-US" sz="1400" b="0">
                <a:solidFill>
                  <a:srgbClr val="FF3300"/>
                </a:solidFill>
                <a:latin typeface="Arial" pitchFamily="34" charset="0"/>
              </a:rPr>
              <a:t>:</a:t>
            </a:r>
            <a:r>
              <a:rPr lang="en-US" sz="1400" b="0">
                <a:latin typeface="Arial" pitchFamily="34" charset="0"/>
              </a:rPr>
              <a:t> 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pic>
        <p:nvPicPr>
          <p:cNvPr id="140292" name="Picture 8"/>
          <p:cNvPicPr>
            <a:picLocks noChangeAspect="1" noChangeArrowheads="1"/>
          </p:cNvPicPr>
          <p:nvPr/>
        </p:nvPicPr>
        <p:blipFill>
          <a:blip r:embed="rId3" cstate="print"/>
          <a:srcRect/>
          <a:stretch>
            <a:fillRect/>
          </a:stretch>
        </p:blipFill>
        <p:spPr bwMode="auto">
          <a:xfrm>
            <a:off x="7772400" y="0"/>
            <a:ext cx="1143000" cy="1143000"/>
          </a:xfrm>
          <a:prstGeom prst="rect">
            <a:avLst/>
          </a:prstGeom>
          <a:noFill/>
          <a:ln w="9525" algn="ctr">
            <a:noFill/>
            <a:miter lim="800000"/>
            <a:headEnd/>
            <a:tailEnd/>
          </a:ln>
        </p:spPr>
      </p:pic>
      <p:sp>
        <p:nvSpPr>
          <p:cNvPr id="21510" name="Rectangle 9"/>
          <p:cNvSpPr>
            <a:spLocks noGrp="1" noChangeArrowheads="1"/>
          </p:cNvSpPr>
          <p:nvPr>
            <p:ph type="body" idx="1"/>
          </p:nvPr>
        </p:nvSpPr>
        <p:spPr>
          <a:xfrm>
            <a:off x="685800" y="1216025"/>
            <a:ext cx="7772400" cy="4876800"/>
          </a:xfrm>
        </p:spPr>
        <p:txBody>
          <a:bodyPr/>
          <a:lstStyle/>
          <a:p>
            <a:pPr eaLnBrk="1" hangingPunct="1">
              <a:buFont typeface="Wingdings" pitchFamily="2" charset="2"/>
              <a:buNone/>
              <a:defRPr/>
            </a:pPr>
            <a:r>
              <a:rPr lang="en-US" sz="1400" b="1" dirty="0" smtClean="0">
                <a:cs typeface="Times New Roman" pitchFamily="18" charset="0"/>
              </a:rPr>
              <a:t>Websites:</a:t>
            </a:r>
          </a:p>
          <a:p>
            <a:pPr lvl="1" eaLnBrk="1" hangingPunct="1">
              <a:buFont typeface="Wingdings" pitchFamily="2" charset="2"/>
              <a:buChar char="§"/>
              <a:defRPr/>
            </a:pPr>
            <a:r>
              <a:rPr lang="en-US" sz="1600" dirty="0" smtClean="0">
                <a:ea typeface="+mn-ea"/>
                <a:cs typeface="Times New Roman" pitchFamily="18" charset="0"/>
                <a:hlinkClick r:id="rId4"/>
              </a:rPr>
              <a:t>www.qai.com</a:t>
            </a:r>
            <a:endParaRPr lang="en-US" sz="1600" dirty="0" smtClean="0">
              <a:ea typeface="+mn-ea"/>
              <a:cs typeface="Times New Roman" pitchFamily="18" charset="0"/>
            </a:endParaRPr>
          </a:p>
          <a:p>
            <a:pPr lvl="1" eaLnBrk="1" hangingPunct="1">
              <a:buFont typeface="Wingdings" pitchFamily="2" charset="2"/>
              <a:buChar char="§"/>
              <a:defRPr/>
            </a:pPr>
            <a:r>
              <a:rPr lang="en-US" sz="1600" dirty="0" smtClean="0">
                <a:ea typeface="+mn-ea"/>
                <a:cs typeface="Times New Roman" pitchFamily="18" charset="0"/>
                <a:hlinkClick r:id="rId5"/>
              </a:rPr>
              <a:t>www.softwareqatest.com</a:t>
            </a:r>
            <a:endParaRPr lang="en-US" sz="1600" dirty="0" smtClean="0">
              <a:ea typeface="+mn-ea"/>
              <a:cs typeface="Times New Roman" pitchFamily="18" charset="0"/>
            </a:endParaRPr>
          </a:p>
          <a:p>
            <a:pPr lvl="1" eaLnBrk="1" hangingPunct="1">
              <a:buFont typeface="Wingdings" pitchFamily="2" charset="2"/>
              <a:buChar char="§"/>
              <a:defRPr/>
            </a:pPr>
            <a:r>
              <a:rPr lang="en-US" sz="1600" dirty="0" smtClean="0">
                <a:ea typeface="+mn-ea"/>
                <a:cs typeface="Times New Roman" pitchFamily="18" charset="0"/>
                <a:hlinkClick r:id="rId6"/>
              </a:rPr>
              <a:t>www.qualityworld.com</a:t>
            </a:r>
            <a:endParaRPr lang="en-US" sz="1600" dirty="0" smtClean="0">
              <a:ea typeface="+mn-ea"/>
              <a:cs typeface="Times New Roman" pitchFamily="18" charset="0"/>
            </a:endParaRPr>
          </a:p>
          <a:p>
            <a:pPr eaLnBrk="1" hangingPunct="1">
              <a:buFont typeface="Wingdings" pitchFamily="2" charset="2"/>
              <a:buNone/>
              <a:defRPr/>
            </a:pPr>
            <a:endParaRPr lang="en-US" sz="1600" dirty="0" smtClean="0">
              <a:cs typeface="Times New Roman" pitchFamily="18" charset="0"/>
            </a:endParaRPr>
          </a:p>
          <a:p>
            <a:pPr eaLnBrk="1" hangingPunct="1">
              <a:buFont typeface="Wingdings" pitchFamily="2" charset="2"/>
              <a:buNone/>
              <a:defRPr/>
            </a:pPr>
            <a:r>
              <a:rPr lang="en-US" sz="1600" b="1" dirty="0" smtClean="0">
                <a:cs typeface="Times New Roman" pitchFamily="18" charset="0"/>
              </a:rPr>
              <a:t>Books:</a:t>
            </a:r>
          </a:p>
          <a:p>
            <a:pPr lvl="1">
              <a:buFont typeface="Wingdings" pitchFamily="2" charset="2"/>
              <a:buChar char="§"/>
              <a:defRPr/>
            </a:pPr>
            <a:r>
              <a:rPr lang="en-US" sz="1600" dirty="0" smtClean="0">
                <a:ea typeface="+mn-ea"/>
                <a:cs typeface="Times New Roman" pitchFamily="18" charset="0"/>
              </a:rPr>
              <a:t>ISTQB. </a:t>
            </a:r>
            <a:r>
              <a:rPr lang="en-US" sz="1600" u="sng" dirty="0" smtClean="0">
                <a:ea typeface="+mn-ea"/>
                <a:cs typeface="Times New Roman" pitchFamily="18" charset="0"/>
              </a:rPr>
              <a:t>Certified Tester – Foundation Level Syllabus</a:t>
            </a:r>
            <a:r>
              <a:rPr lang="en-US" sz="1600" dirty="0" smtClean="0">
                <a:ea typeface="+mn-ea"/>
                <a:cs typeface="Times New Roman" pitchFamily="18" charset="0"/>
              </a:rPr>
              <a:t>. Version 2007</a:t>
            </a:r>
          </a:p>
          <a:p>
            <a:pPr lvl="1">
              <a:buFont typeface="Wingdings" pitchFamily="2" charset="2"/>
              <a:buChar char="§"/>
              <a:defRPr/>
            </a:pPr>
            <a:r>
              <a:rPr lang="en-US" sz="1600" dirty="0" smtClean="0">
                <a:ea typeface="+mn-ea"/>
                <a:cs typeface="Times New Roman" pitchFamily="18" charset="0"/>
              </a:rPr>
              <a:t>William E Perry. </a:t>
            </a:r>
            <a:r>
              <a:rPr lang="en-US" sz="1600" u="sng" dirty="0" smtClean="0">
                <a:ea typeface="+mn-ea"/>
                <a:cs typeface="Times New Roman" pitchFamily="18" charset="0"/>
              </a:rPr>
              <a:t>CSTE Common Body of Knowledge</a:t>
            </a:r>
            <a:r>
              <a:rPr lang="en-US" sz="1600" dirty="0" smtClean="0">
                <a:ea typeface="+mn-ea"/>
                <a:cs typeface="Times New Roman" pitchFamily="18" charset="0"/>
              </a:rPr>
              <a:t>. QAI, 2006</a:t>
            </a:r>
          </a:p>
          <a:p>
            <a:pPr lvl="1">
              <a:buFont typeface="Wingdings" pitchFamily="2" charset="2"/>
              <a:buChar char="§"/>
              <a:defRPr/>
            </a:pPr>
            <a:r>
              <a:rPr lang="en-US" sz="1600" dirty="0" smtClean="0">
                <a:ea typeface="+mn-ea"/>
                <a:cs typeface="Times New Roman" pitchFamily="18" charset="0"/>
              </a:rPr>
              <a:t>Cognizant Academy. </a:t>
            </a:r>
            <a:r>
              <a:rPr lang="en-US" sz="1600" u="sng" dirty="0" smtClean="0">
                <a:ea typeface="+mn-ea"/>
                <a:cs typeface="Times New Roman" pitchFamily="18" charset="0"/>
              </a:rPr>
              <a:t>Software Testing</a:t>
            </a:r>
            <a:r>
              <a:rPr lang="en-US" sz="1600" dirty="0" smtClean="0">
                <a:ea typeface="+mn-ea"/>
                <a:cs typeface="Times New Roman" pitchFamily="18" charset="0"/>
              </a:rPr>
              <a:t>. Cognizant Technology Solutions, 2004</a:t>
            </a:r>
            <a:endParaRPr lang="en-US" sz="1600" dirty="0" smtClean="0">
              <a:cs typeface="Times New Roman" pitchFamily="18" charset="0"/>
            </a:endParaRPr>
          </a:p>
        </p:txBody>
      </p:sp>
      <p:sp>
        <p:nvSpPr>
          <p:cNvPr id="140294" name="Slide Number Placeholder 3"/>
          <p:cNvSpPr>
            <a:spLocks noGrp="1"/>
          </p:cNvSpPr>
          <p:nvPr>
            <p:ph type="sldNum" sz="quarter" idx="10"/>
          </p:nvPr>
        </p:nvSpPr>
        <p:spPr>
          <a:xfrm>
            <a:off x="8566150" y="6578600"/>
            <a:ext cx="654050" cy="127000"/>
          </a:xfrm>
          <a:noFill/>
        </p:spPr>
        <p:txBody>
          <a:bodyPr/>
          <a:lstStyle/>
          <a:p>
            <a:fld id="{2084C535-C983-4554-A550-951AD3C51E7B}" type="slidenum">
              <a:rPr lang="en-US" smtClean="0"/>
              <a:pPr/>
              <a:t>142</a:t>
            </a:fld>
            <a:endParaRPr lang="en-US" smtClean="0"/>
          </a:p>
        </p:txBody>
      </p:sp>
    </p:spTree>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5"/>
          <p:cNvSpPr>
            <a:spLocks noGrp="1" noChangeArrowheads="1"/>
          </p:cNvSpPr>
          <p:nvPr>
            <p:ph type="subTitle" idx="1"/>
          </p:nvPr>
        </p:nvSpPr>
        <p:spPr>
          <a:xfrm>
            <a:off x="0" y="2286000"/>
            <a:ext cx="4876800" cy="1752600"/>
          </a:xfrm>
        </p:spPr>
        <p:txBody>
          <a:bodyPr/>
          <a:lstStyle/>
          <a:p>
            <a:pPr algn="ctr" eaLnBrk="1" hangingPunct="1"/>
            <a:r>
              <a:rPr lang="en-US" smtClean="0"/>
              <a:t>You have completed the Fundamentals of Test Design</a:t>
            </a:r>
          </a:p>
          <a:p>
            <a:pPr algn="ctr" eaLnBrk="1" hangingPunct="1"/>
            <a:r>
              <a:rPr lang="en-US" smtClean="0"/>
              <a:t>Session.</a:t>
            </a: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791026E3-03DD-461D-8B52-0535072A1771}" type="slidenum">
              <a:rPr lang="en-US" smtClean="0"/>
              <a:pPr/>
              <a:t>15</a:t>
            </a:fld>
            <a:endParaRPr lang="en-US" smtClean="0"/>
          </a:p>
        </p:txBody>
      </p:sp>
      <p:sp>
        <p:nvSpPr>
          <p:cNvPr id="19459" name="Rectangle 3"/>
          <p:cNvSpPr>
            <a:spLocks noGrp="1" noChangeArrowheads="1"/>
          </p:cNvSpPr>
          <p:nvPr>
            <p:ph type="title"/>
          </p:nvPr>
        </p:nvSpPr>
        <p:spPr>
          <a:xfrm>
            <a:off x="533400" y="228600"/>
            <a:ext cx="7467600" cy="609600"/>
          </a:xfrm>
        </p:spPr>
        <p:txBody>
          <a:bodyPr/>
          <a:lstStyle/>
          <a:p>
            <a:pPr eaLnBrk="1" hangingPunct="1"/>
            <a:r>
              <a:rPr lang="en-US" dirty="0" smtClean="0"/>
              <a:t>Test Scenarios – Example (Contd.)</a:t>
            </a:r>
          </a:p>
        </p:txBody>
      </p:sp>
      <p:sp>
        <p:nvSpPr>
          <p:cNvPr id="7" name="Rounded Rectangle 6"/>
          <p:cNvSpPr/>
          <p:nvPr/>
        </p:nvSpPr>
        <p:spPr bwMode="auto">
          <a:xfrm>
            <a:off x="685800" y="1112036"/>
            <a:ext cx="8229600" cy="523717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88925" indent="-288925" algn="l">
              <a:buFont typeface="Wingdings" pitchFamily="2" charset="2"/>
              <a:buChar char="§"/>
              <a:defRPr/>
            </a:pPr>
            <a:r>
              <a:rPr lang="en-US" sz="1600" b="0" dirty="0">
                <a:latin typeface="+mn-lt"/>
                <a:cs typeface="Times New Roman" pitchFamily="18" charset="0"/>
              </a:rPr>
              <a:t>Following are the scenarios identified for the leave management system:</a:t>
            </a:r>
          </a:p>
          <a:p>
            <a:pPr marL="742950" lvl="1" indent="-285750" algn="l" eaLnBrk="1" hangingPunct="1">
              <a:spcBef>
                <a:spcPct val="20000"/>
              </a:spcBef>
              <a:buClr>
                <a:srgbClr val="DF7A1C"/>
              </a:buClr>
              <a:buFont typeface="Verdana" pitchFamily="34" charset="0"/>
              <a:buChar char="»"/>
              <a:defRPr/>
            </a:pPr>
            <a:r>
              <a:rPr lang="en-US" sz="1400" b="0" dirty="0">
                <a:latin typeface="+mn-lt"/>
              </a:rPr>
              <a:t>SCN01: User applies for leave by providing valid dates and number of days</a:t>
            </a:r>
          </a:p>
          <a:p>
            <a:pPr marL="742950" lvl="1" indent="-285750" algn="l" eaLnBrk="1" hangingPunct="1">
              <a:spcBef>
                <a:spcPct val="20000"/>
              </a:spcBef>
              <a:buClr>
                <a:srgbClr val="DF7A1C"/>
              </a:buClr>
              <a:buFont typeface="Verdana" pitchFamily="34" charset="0"/>
              <a:buChar char="»"/>
              <a:defRPr/>
            </a:pPr>
            <a:r>
              <a:rPr lang="en-US" sz="1400" b="0" dirty="0">
                <a:latin typeface="+mn-lt"/>
              </a:rPr>
              <a:t>SCN02: User applies for leave with days which are more than the accrued leave</a:t>
            </a:r>
          </a:p>
          <a:p>
            <a:pPr marL="742950" lvl="1" indent="-285750" algn="l" eaLnBrk="1" hangingPunct="1">
              <a:spcBef>
                <a:spcPct val="20000"/>
              </a:spcBef>
              <a:buClr>
                <a:srgbClr val="DF7A1C"/>
              </a:buClr>
              <a:buFont typeface="Verdana" pitchFamily="34" charset="0"/>
              <a:buChar char="»"/>
              <a:defRPr/>
            </a:pPr>
            <a:r>
              <a:rPr lang="en-US" sz="1400" b="0" dirty="0">
                <a:latin typeface="+mn-lt"/>
              </a:rPr>
              <a:t>SCN03: User applies for leave and then cancels it before approval</a:t>
            </a:r>
          </a:p>
          <a:p>
            <a:pPr marL="742950" lvl="1" indent="-285750" algn="l" eaLnBrk="1" hangingPunct="1">
              <a:spcBef>
                <a:spcPct val="20000"/>
              </a:spcBef>
              <a:buClr>
                <a:srgbClr val="DF7A1C"/>
              </a:buClr>
              <a:buFont typeface="Verdana" pitchFamily="34" charset="0"/>
              <a:buChar char="»"/>
              <a:defRPr/>
            </a:pPr>
            <a:r>
              <a:rPr lang="en-US" sz="1400" b="0" dirty="0">
                <a:latin typeface="+mn-lt"/>
              </a:rPr>
              <a:t>SCN04: User applies for leave and then modifies it before approval</a:t>
            </a:r>
          </a:p>
          <a:p>
            <a:pPr marL="742950" lvl="1" indent="-285750" algn="l" eaLnBrk="1" hangingPunct="1">
              <a:spcBef>
                <a:spcPct val="20000"/>
              </a:spcBef>
              <a:buClr>
                <a:srgbClr val="DF7A1C"/>
              </a:buClr>
              <a:buFont typeface="Verdana" pitchFamily="34" charset="0"/>
              <a:buChar char="»"/>
              <a:defRPr/>
            </a:pPr>
            <a:r>
              <a:rPr lang="en-US" sz="1400" b="0" dirty="0">
                <a:latin typeface="+mn-lt"/>
              </a:rPr>
              <a:t>SCN05: User applies combining two types of leave which are valid</a:t>
            </a:r>
          </a:p>
          <a:p>
            <a:pPr marL="742950" lvl="1" indent="-285750" algn="l" eaLnBrk="1" hangingPunct="1">
              <a:spcBef>
                <a:spcPct val="20000"/>
              </a:spcBef>
              <a:buClr>
                <a:srgbClr val="DF7A1C"/>
              </a:buClr>
              <a:buFont typeface="Verdana" pitchFamily="34" charset="0"/>
              <a:buChar char="»"/>
              <a:defRPr/>
            </a:pPr>
            <a:r>
              <a:rPr lang="en-US" sz="1400" b="0" dirty="0">
                <a:latin typeface="+mn-lt"/>
              </a:rPr>
              <a:t>SCN06: User applies combining two types of leave which are not valid</a:t>
            </a:r>
          </a:p>
          <a:p>
            <a:pPr marL="742950" lvl="1" indent="-285750" algn="l" eaLnBrk="1" hangingPunct="1">
              <a:spcBef>
                <a:spcPct val="20000"/>
              </a:spcBef>
              <a:buClr>
                <a:srgbClr val="DF7A1C"/>
              </a:buClr>
              <a:buFont typeface="Verdana" pitchFamily="34" charset="0"/>
              <a:buChar char="»"/>
              <a:defRPr/>
            </a:pPr>
            <a:r>
              <a:rPr lang="en-US" sz="1400" b="0" dirty="0">
                <a:latin typeface="+mn-lt"/>
              </a:rPr>
              <a:t>SCN07: Manager approves leave applied by the employee</a:t>
            </a:r>
          </a:p>
          <a:p>
            <a:pPr marL="742950" lvl="1" indent="-285750" algn="l" eaLnBrk="1" hangingPunct="1">
              <a:spcBef>
                <a:spcPct val="20000"/>
              </a:spcBef>
              <a:buClr>
                <a:srgbClr val="DF7A1C"/>
              </a:buClr>
              <a:buFont typeface="Verdana" pitchFamily="34" charset="0"/>
              <a:buChar char="»"/>
              <a:defRPr/>
            </a:pPr>
            <a:r>
              <a:rPr lang="en-US" sz="1400" b="0" dirty="0">
                <a:latin typeface="+mn-lt"/>
              </a:rPr>
              <a:t>SCN08: Manager rejects leave applied by the employee</a:t>
            </a:r>
          </a:p>
          <a:p>
            <a:pPr marL="742950" lvl="1" indent="-285750" algn="l" eaLnBrk="1" hangingPunct="1">
              <a:spcBef>
                <a:spcPct val="20000"/>
              </a:spcBef>
              <a:buClr>
                <a:srgbClr val="DF7A1C"/>
              </a:buClr>
              <a:buFont typeface="Verdana" pitchFamily="34" charset="0"/>
              <a:buChar char="»"/>
              <a:defRPr/>
            </a:pPr>
            <a:r>
              <a:rPr lang="en-US" sz="1400" b="0" dirty="0">
                <a:latin typeface="+mn-lt"/>
              </a:rPr>
              <a:t>SCN09: User applies for loss of pay. Manager approves leave. Salary in payroll system is calculated based on the number of days applied.</a:t>
            </a:r>
          </a:p>
          <a:p>
            <a:pPr marL="742950" lvl="1" indent="-285750" algn="l" eaLnBrk="1" hangingPunct="1">
              <a:spcBef>
                <a:spcPct val="20000"/>
              </a:spcBef>
              <a:buClr>
                <a:srgbClr val="DF7A1C"/>
              </a:buClr>
              <a:buFont typeface="Verdana" pitchFamily="34" charset="0"/>
              <a:buChar char="»"/>
              <a:defRPr/>
            </a:pPr>
            <a:r>
              <a:rPr lang="en-US" sz="1400" b="0" dirty="0">
                <a:latin typeface="+mn-lt"/>
              </a:rPr>
              <a:t>SCN10: User is allowed to apply for compensatory off based on the hours worked from the timesheet system.</a:t>
            </a:r>
          </a:p>
          <a:p>
            <a:pPr marL="742950" lvl="1" indent="-285750" algn="l" eaLnBrk="1" hangingPunct="1">
              <a:spcBef>
                <a:spcPct val="20000"/>
              </a:spcBef>
              <a:buClr>
                <a:srgbClr val="DF7A1C"/>
              </a:buClr>
              <a:buFont typeface="Verdana" pitchFamily="34" charset="0"/>
              <a:buChar char="»"/>
              <a:defRPr/>
            </a:pPr>
            <a:r>
              <a:rPr lang="en-US" sz="1400" b="0" dirty="0">
                <a:latin typeface="+mn-lt"/>
              </a:rPr>
              <a:t>SCN11: Leave accrual for a user who has joined during the second month of a year</a:t>
            </a:r>
          </a:p>
          <a:p>
            <a:pPr marL="742950" lvl="1" indent="-285750" algn="l" eaLnBrk="1" hangingPunct="1">
              <a:spcBef>
                <a:spcPct val="20000"/>
              </a:spcBef>
              <a:buClr>
                <a:srgbClr val="DF7A1C"/>
              </a:buClr>
              <a:buFont typeface="Verdana" pitchFamily="34" charset="0"/>
              <a:buChar char="»"/>
              <a:defRPr/>
            </a:pPr>
            <a:r>
              <a:rPr lang="en-US" sz="1400" b="0" dirty="0">
                <a:latin typeface="+mn-lt"/>
              </a:rPr>
              <a:t>SCN12: User serving the notice period applies for leave</a:t>
            </a:r>
          </a:p>
          <a:p>
            <a:pPr algn="l">
              <a:buFont typeface="Wingdings" pitchFamily="2" charset="2"/>
              <a:buChar char="q"/>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p:spPr>
        <p:txBody>
          <a:bodyPr/>
          <a:lstStyle/>
          <a:p>
            <a:fld id="{343E4EC2-DED5-44D6-8899-E92E2F341EEA}" type="slidenum">
              <a:rPr lang="en-US" smtClean="0"/>
              <a:pPr/>
              <a:t>16</a:t>
            </a:fld>
            <a:endParaRPr lang="en-US" smtClean="0"/>
          </a:p>
        </p:txBody>
      </p:sp>
      <p:sp>
        <p:nvSpPr>
          <p:cNvPr id="11267" name="Rectangle 2"/>
          <p:cNvSpPr>
            <a:spLocks noGrp="1" noChangeArrowheads="1"/>
          </p:cNvSpPr>
          <p:nvPr>
            <p:ph type="body" idx="1"/>
          </p:nvPr>
        </p:nvSpPr>
        <p:spPr>
          <a:xfrm>
            <a:off x="685800" y="1216025"/>
            <a:ext cx="8001000" cy="5029200"/>
          </a:xfrm>
        </p:spPr>
        <p:txBody>
          <a:bodyPr/>
          <a:lstStyle/>
          <a:p>
            <a:pPr marL="342900" lvl="1" indent="-342900" eaLnBrk="1" hangingPunct="1">
              <a:buClr>
                <a:schemeClr val="tx1"/>
              </a:buClr>
              <a:buFont typeface="Wingdings" pitchFamily="2" charset="2"/>
              <a:buChar char="§"/>
              <a:defRPr/>
            </a:pPr>
            <a:r>
              <a:rPr lang="en-US" sz="1800" dirty="0" smtClean="0">
                <a:ea typeface="+mn-ea"/>
                <a:cs typeface="Times New Roman" pitchFamily="18" charset="0"/>
              </a:rPr>
              <a:t>Following are the components of Test Scenarios:</a:t>
            </a:r>
          </a:p>
          <a:p>
            <a:pPr lvl="1" eaLnBrk="1" hangingPunct="1">
              <a:buFont typeface="Verdana" pitchFamily="34" charset="0"/>
              <a:buChar char="»"/>
              <a:defRPr/>
            </a:pPr>
            <a:r>
              <a:rPr lang="en-US" sz="1800" dirty="0" smtClean="0"/>
              <a:t>Scenario #</a:t>
            </a:r>
          </a:p>
          <a:p>
            <a:pPr lvl="1" eaLnBrk="1" hangingPunct="1">
              <a:buFont typeface="Verdana" pitchFamily="34" charset="0"/>
              <a:buChar char="»"/>
              <a:defRPr/>
            </a:pPr>
            <a:r>
              <a:rPr lang="en-US" sz="1800" dirty="0" smtClean="0"/>
              <a:t>Scenario Description</a:t>
            </a:r>
          </a:p>
          <a:p>
            <a:pPr lvl="1" eaLnBrk="1" hangingPunct="1">
              <a:buFont typeface="Verdana" pitchFamily="34" charset="0"/>
              <a:buChar char="»"/>
              <a:defRPr/>
            </a:pPr>
            <a:r>
              <a:rPr lang="en-US" sz="1800" dirty="0" smtClean="0"/>
              <a:t>Sequence of  events/activities</a:t>
            </a:r>
          </a:p>
          <a:p>
            <a:pPr lvl="1" eaLnBrk="1" hangingPunct="1">
              <a:buFont typeface="Verdana" pitchFamily="34" charset="0"/>
              <a:buChar char="»"/>
              <a:defRPr/>
            </a:pPr>
            <a:r>
              <a:rPr lang="en-US" sz="1800" dirty="0" smtClean="0"/>
              <a:t>Reference document</a:t>
            </a:r>
          </a:p>
          <a:p>
            <a:pPr lvl="1" eaLnBrk="1" hangingPunct="1">
              <a:buFont typeface="Verdana" pitchFamily="34" charset="0"/>
              <a:buChar char="»"/>
              <a:defRPr/>
            </a:pPr>
            <a:r>
              <a:rPr lang="en-US" sz="1800" dirty="0" smtClean="0"/>
              <a:t>Requirement ID/Use case name</a:t>
            </a:r>
          </a:p>
          <a:p>
            <a:pPr marL="857250" lvl="1" indent="-457200" eaLnBrk="1" hangingPunct="1">
              <a:buClrTx/>
              <a:buFontTx/>
              <a:buNone/>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a:p>
            <a:pPr marL="857250" lvl="1" indent="-457200" eaLnBrk="1" hangingPunct="1">
              <a:buClrTx/>
              <a:buFontTx/>
              <a:buNone/>
              <a:defRPr/>
            </a:pPr>
            <a:endParaRPr lang="en-US" sz="1400" dirty="0" smtClean="0">
              <a:latin typeface="Times New Roman" pitchFamily="18" charset="0"/>
              <a:cs typeface="Times New Roman" pitchFamily="18" charset="0"/>
            </a:endParaRPr>
          </a:p>
        </p:txBody>
      </p:sp>
      <p:sp>
        <p:nvSpPr>
          <p:cNvPr id="20484" name="Rectangle 3"/>
          <p:cNvSpPr>
            <a:spLocks noGrp="1" noChangeArrowheads="1"/>
          </p:cNvSpPr>
          <p:nvPr>
            <p:ph type="title"/>
          </p:nvPr>
        </p:nvSpPr>
        <p:spPr>
          <a:xfrm>
            <a:off x="533400" y="228600"/>
            <a:ext cx="7467600" cy="609600"/>
          </a:xfrm>
        </p:spPr>
        <p:txBody>
          <a:bodyPr/>
          <a:lstStyle/>
          <a:p>
            <a:pPr eaLnBrk="1" hangingPunct="1"/>
            <a:r>
              <a:rPr lang="en-US" smtClean="0"/>
              <a:t>Contents of Test Scenarios</a:t>
            </a:r>
          </a:p>
        </p:txBody>
      </p:sp>
      <p:grpSp>
        <p:nvGrpSpPr>
          <p:cNvPr id="20485" name="Group 8"/>
          <p:cNvGrpSpPr>
            <a:grpSpLocks/>
          </p:cNvGrpSpPr>
          <p:nvPr/>
        </p:nvGrpSpPr>
        <p:grpSpPr bwMode="auto">
          <a:xfrm>
            <a:off x="609600" y="3352800"/>
            <a:ext cx="8305800" cy="2667000"/>
            <a:chOff x="304800" y="2743200"/>
            <a:chExt cx="8686800" cy="2743200"/>
          </a:xfrm>
        </p:grpSpPr>
        <p:sp>
          <p:nvSpPr>
            <p:cNvPr id="8" name="Rounded Rectangle 7"/>
            <p:cNvSpPr/>
            <p:nvPr/>
          </p:nvSpPr>
          <p:spPr bwMode="auto">
            <a:xfrm>
              <a:off x="304800" y="2743200"/>
              <a:ext cx="8686800" cy="2743200"/>
            </a:xfrm>
            <a:prstGeom prst="roundRect">
              <a:avLst>
                <a:gd name="adj" fmla="val 16667"/>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endParaRPr lang="en-US" sz="1200" b="0" dirty="0">
                <a:solidFill>
                  <a:srgbClr val="000000"/>
                </a:solidFill>
                <a:latin typeface="+mn-lt"/>
              </a:endParaRPr>
            </a:p>
          </p:txBody>
        </p:sp>
        <p:sp>
          <p:nvSpPr>
            <p:cNvPr id="6" name="TextBox 5"/>
            <p:cNvSpPr txBox="1"/>
            <p:nvPr/>
          </p:nvSpPr>
          <p:spPr>
            <a:xfrm>
              <a:off x="2591063" y="5105945"/>
              <a:ext cx="3581312" cy="253092"/>
            </a:xfrm>
            <a:prstGeom prst="rect">
              <a:avLst/>
            </a:prstGeom>
            <a:noFill/>
          </p:spPr>
          <p:txBody>
            <a:bodyPr>
              <a:spAutoFit/>
            </a:bodyPr>
            <a:lstStyle/>
            <a:p>
              <a:pPr>
                <a:defRPr/>
              </a:pPr>
              <a:r>
                <a:rPr lang="en-US" sz="1050" i="1" dirty="0">
                  <a:latin typeface="Times New Roman" pitchFamily="18" charset="0"/>
                  <a:cs typeface="Times New Roman" pitchFamily="18" charset="0"/>
                </a:rPr>
                <a:t>Fig: Sample </a:t>
              </a:r>
              <a:r>
                <a:rPr lang="en-US" sz="1050" i="1" kern="0" dirty="0">
                  <a:solidFill>
                    <a:srgbClr val="000000"/>
                  </a:solidFill>
                  <a:latin typeface="Times New Roman" pitchFamily="18" charset="0"/>
                  <a:ea typeface="+mj-ea"/>
                  <a:cs typeface="Times New Roman" pitchFamily="18" charset="0"/>
                </a:rPr>
                <a:t>Test Scenario Template</a:t>
              </a:r>
              <a:endParaRPr lang="en-US" sz="1050" i="1" dirty="0">
                <a:latin typeface="Times New Roman" pitchFamily="18" charset="0"/>
                <a:cs typeface="Times New Roman" pitchFamily="18" charset="0"/>
              </a:endParaRPr>
            </a:p>
          </p:txBody>
        </p:sp>
        <p:pic>
          <p:nvPicPr>
            <p:cNvPr id="20488" name="Picture 8"/>
            <p:cNvPicPr>
              <a:picLocks noChangeAspect="1" noChangeArrowheads="1"/>
            </p:cNvPicPr>
            <p:nvPr/>
          </p:nvPicPr>
          <p:blipFill>
            <a:blip r:embed="rId3" cstate="print"/>
            <a:srcRect/>
            <a:stretch>
              <a:fillRect/>
            </a:stretch>
          </p:blipFill>
          <p:spPr bwMode="auto">
            <a:xfrm>
              <a:off x="609600" y="2971800"/>
              <a:ext cx="8077200" cy="1733550"/>
            </a:xfrm>
            <a:prstGeom prst="rect">
              <a:avLst/>
            </a:prstGeom>
            <a:noFill/>
            <a:ln w="9525" algn="ctr">
              <a:noFill/>
              <a:miter lim="800000"/>
              <a:headEnd/>
              <a:tailEnd/>
            </a:ln>
          </p:spPr>
        </p:pic>
      </p:gr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8B245FD2-744B-411B-8260-C21CF9E5488E}" type="slidenum">
              <a:rPr lang="en-US" smtClean="0"/>
              <a:pPr/>
              <a:t>17</a:t>
            </a:fld>
            <a:endParaRPr lang="en-US" smtClean="0"/>
          </a:p>
        </p:txBody>
      </p:sp>
      <p:sp>
        <p:nvSpPr>
          <p:cNvPr id="21507" name="Rectangle 3"/>
          <p:cNvSpPr>
            <a:spLocks noGrp="1" noChangeArrowheads="1"/>
          </p:cNvSpPr>
          <p:nvPr>
            <p:ph type="title"/>
          </p:nvPr>
        </p:nvSpPr>
        <p:spPr/>
        <p:txBody>
          <a:bodyPr/>
          <a:lstStyle/>
          <a:p>
            <a:pPr eaLnBrk="1" hangingPunct="1"/>
            <a:r>
              <a:rPr lang="en-US" smtClean="0"/>
              <a:t>Requirement Traceability Matrix</a:t>
            </a:r>
          </a:p>
        </p:txBody>
      </p:sp>
      <p:sp>
        <p:nvSpPr>
          <p:cNvPr id="8" name="Rectangle 2"/>
          <p:cNvSpPr txBox="1">
            <a:spLocks noChangeArrowheads="1"/>
          </p:cNvSpPr>
          <p:nvPr/>
        </p:nvSpPr>
        <p:spPr bwMode="auto">
          <a:xfrm>
            <a:off x="685800" y="1216025"/>
            <a:ext cx="8001000" cy="5029200"/>
          </a:xfrm>
          <a:prstGeom prst="rect">
            <a:avLst/>
          </a:prstGeom>
          <a:noFill/>
          <a:ln w="9525">
            <a:noFill/>
            <a:miter lim="800000"/>
            <a:headEnd/>
            <a:tailEnd/>
          </a:ln>
        </p:spPr>
        <p:txBody>
          <a:bodyPr/>
          <a:lstStyle/>
          <a:p>
            <a:pPr marL="336550" lvl="1" indent="-336550" algn="l" eaLnBrk="1" hangingPunct="1">
              <a:spcBef>
                <a:spcPct val="20000"/>
              </a:spcBef>
              <a:buFont typeface="Wingdings" pitchFamily="2" charset="2"/>
              <a:buChar char="§"/>
              <a:defRPr/>
            </a:pPr>
            <a:r>
              <a:rPr lang="en-US" sz="1800" b="0" kern="0" dirty="0">
                <a:latin typeface="+mn-lt"/>
                <a:cs typeface="Times New Roman" pitchFamily="18" charset="0"/>
              </a:rPr>
              <a:t>A </a:t>
            </a:r>
            <a:r>
              <a:rPr lang="en-US" sz="1800" kern="0" dirty="0">
                <a:latin typeface="+mn-lt"/>
                <a:cs typeface="Times New Roman" pitchFamily="18" charset="0"/>
              </a:rPr>
              <a:t>traceability matrix</a:t>
            </a:r>
            <a:r>
              <a:rPr lang="en-US" sz="1800" b="0" kern="0" dirty="0">
                <a:latin typeface="+mn-lt"/>
                <a:cs typeface="Times New Roman" pitchFamily="18" charset="0"/>
              </a:rPr>
              <a:t> is a document, usually in the form of a table. It correlates any two base lined documents that require a many to many relationship to determine the completeness of the relationship. It is often used with high-level requirements and detailed requirements of the software product to the matching parts of high-level design, detailed design, test plan, test scenario</a:t>
            </a:r>
            <a:r>
              <a:rPr lang="en-US" sz="1800" b="0" kern="0" dirty="0">
                <a:solidFill>
                  <a:srgbClr val="FF0000"/>
                </a:solidFill>
                <a:latin typeface="+mn-lt"/>
                <a:cs typeface="Times New Roman" pitchFamily="18" charset="0"/>
              </a:rPr>
              <a:t>,</a:t>
            </a:r>
            <a:r>
              <a:rPr lang="en-US" sz="1800" b="0" kern="0" dirty="0">
                <a:latin typeface="+mn-lt"/>
                <a:cs typeface="Times New Roman" pitchFamily="18" charset="0"/>
              </a:rPr>
              <a:t> and test cases.</a:t>
            </a:r>
            <a:endParaRPr lang="en-US" sz="1800" b="0" kern="0" dirty="0">
              <a:latin typeface="+mn-lt"/>
              <a:ea typeface="Calibri"/>
              <a:cs typeface="Times New Roman" pitchFamily="18" charset="0"/>
            </a:endParaRPr>
          </a:p>
          <a:p>
            <a:pPr marL="336550" lvl="1" indent="-336550" algn="l" eaLnBrk="1" hangingPunct="1">
              <a:spcBef>
                <a:spcPct val="20000"/>
              </a:spcBef>
              <a:buFont typeface="Wingdings" pitchFamily="2" charset="2"/>
              <a:buChar char="§"/>
              <a:defRPr/>
            </a:pPr>
            <a:r>
              <a:rPr lang="en-US" sz="1800" b="0" kern="0" dirty="0">
                <a:latin typeface="+mn-lt"/>
                <a:ea typeface="Calibri"/>
                <a:cs typeface="Times New Roman" pitchFamily="18" charset="0"/>
              </a:rPr>
              <a:t>The </a:t>
            </a:r>
            <a:r>
              <a:rPr lang="en-US" sz="1800" b="0" kern="0" dirty="0">
                <a:latin typeface="+mn-lt"/>
                <a:cs typeface="Times New Roman" pitchFamily="18" charset="0"/>
              </a:rPr>
              <a:t>tracking of the link between the requirement and the test scenario is frequently done using a </a:t>
            </a:r>
            <a:r>
              <a:rPr lang="en-US" sz="1800" b="0" kern="0" dirty="0">
                <a:latin typeface="+mn-lt"/>
                <a:ea typeface="Calibri"/>
                <a:cs typeface="Times New Roman" pitchFamily="18" charset="0"/>
              </a:rPr>
              <a:t>traceability matrix.</a:t>
            </a:r>
          </a:p>
          <a:p>
            <a:pPr marL="336550" lvl="1" indent="-336550" algn="l" eaLnBrk="1" hangingPunct="1">
              <a:spcBef>
                <a:spcPct val="20000"/>
              </a:spcBef>
              <a:buFont typeface="Wingdings" pitchFamily="2" charset="2"/>
              <a:buChar char="§"/>
              <a:defRPr/>
            </a:pPr>
            <a:r>
              <a:rPr lang="en-US" sz="1800" b="0" kern="0" dirty="0">
                <a:latin typeface="+mn-lt"/>
                <a:cs typeface="Times New Roman" pitchFamily="18" charset="0"/>
              </a:rPr>
              <a:t>To ease the creation of traceability matrices, relationships are added to the source documents for both backward traceability and forward traceability. In other words, when an item is changed in one base lined document, it is easy to see what needs to be changed in the other.</a:t>
            </a: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685800" y="1216025"/>
            <a:ext cx="7589838" cy="47545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endParaRPr lang="en-US" sz="1200" b="0" dirty="0">
              <a:solidFill>
                <a:srgbClr val="000000"/>
              </a:solidFill>
              <a:latin typeface="+mn-lt"/>
            </a:endParaRPr>
          </a:p>
        </p:txBody>
      </p:sp>
      <p:sp>
        <p:nvSpPr>
          <p:cNvPr id="22531" name="Slide Number Placeholder 3"/>
          <p:cNvSpPr>
            <a:spLocks noGrp="1"/>
          </p:cNvSpPr>
          <p:nvPr>
            <p:ph type="sldNum" sz="quarter" idx="10"/>
          </p:nvPr>
        </p:nvSpPr>
        <p:spPr>
          <a:noFill/>
        </p:spPr>
        <p:txBody>
          <a:bodyPr/>
          <a:lstStyle/>
          <a:p>
            <a:fld id="{1280F112-BFE5-4236-A732-DC7D81F897AA}" type="slidenum">
              <a:rPr lang="en-US" smtClean="0"/>
              <a:pPr/>
              <a:t>18</a:t>
            </a:fld>
            <a:endParaRPr lang="en-US" smtClean="0"/>
          </a:p>
        </p:txBody>
      </p:sp>
      <p:sp>
        <p:nvSpPr>
          <p:cNvPr id="22532" name="Rectangle 3"/>
          <p:cNvSpPr>
            <a:spLocks noGrp="1" noChangeArrowheads="1"/>
          </p:cNvSpPr>
          <p:nvPr>
            <p:ph type="title"/>
          </p:nvPr>
        </p:nvSpPr>
        <p:spPr/>
        <p:txBody>
          <a:bodyPr/>
          <a:lstStyle/>
          <a:p>
            <a:pPr eaLnBrk="1" hangingPunct="1"/>
            <a:r>
              <a:rPr lang="en-US" dirty="0" smtClean="0"/>
              <a:t>Requirement Traceability Matrix (Contd.)</a:t>
            </a:r>
          </a:p>
        </p:txBody>
      </p:sp>
      <p:sp>
        <p:nvSpPr>
          <p:cNvPr id="8" name="Rectangle 2"/>
          <p:cNvSpPr txBox="1">
            <a:spLocks noChangeArrowheads="1"/>
          </p:cNvSpPr>
          <p:nvPr/>
        </p:nvSpPr>
        <p:spPr bwMode="auto">
          <a:xfrm>
            <a:off x="609600" y="990600"/>
            <a:ext cx="8001000" cy="4754563"/>
          </a:xfrm>
          <a:prstGeom prst="rect">
            <a:avLst/>
          </a:prstGeom>
          <a:noFill/>
          <a:ln w="9525">
            <a:noFill/>
            <a:miter lim="800000"/>
            <a:headEnd/>
            <a:tailEnd/>
          </a:ln>
        </p:spPr>
        <p:txBody>
          <a:bodyPr/>
          <a:lstStyle/>
          <a:p>
            <a:pPr marL="857250" lvl="1" indent="-457200" algn="l" eaLnBrk="1" hangingPunct="1">
              <a:spcBef>
                <a:spcPct val="20000"/>
              </a:spcBef>
              <a:defRPr/>
            </a:pPr>
            <a:endParaRPr lang="en-US" sz="1400" kern="0" dirty="0">
              <a:latin typeface="+mn-lt"/>
              <a:cs typeface="Times New Roman" pitchFamily="18" charset="0"/>
            </a:endParaRPr>
          </a:p>
          <a:p>
            <a:pPr marL="857250" lvl="1" indent="-457200" algn="l" eaLnBrk="1" hangingPunct="1">
              <a:spcBef>
                <a:spcPct val="20000"/>
              </a:spcBef>
              <a:defRPr/>
            </a:pPr>
            <a:endParaRPr lang="en-US" sz="1400" kern="0" dirty="0">
              <a:latin typeface="+mn-lt"/>
              <a:cs typeface="Times New Roman" pitchFamily="18" charset="0"/>
            </a:endParaRPr>
          </a:p>
          <a:p>
            <a:pPr marL="857250" lvl="1" indent="-457200" algn="l" eaLnBrk="1" hangingPunct="1">
              <a:spcBef>
                <a:spcPct val="20000"/>
              </a:spcBef>
              <a:defRPr/>
            </a:pPr>
            <a:r>
              <a:rPr lang="en-US" sz="1400" kern="0" dirty="0">
                <a:latin typeface="+mn-lt"/>
                <a:cs typeface="Times New Roman" pitchFamily="18" charset="0"/>
              </a:rPr>
              <a:t>Sample Traceability Matrix:</a:t>
            </a:r>
            <a:endParaRPr lang="en-US" sz="1400" b="0" i="1" kern="0" dirty="0">
              <a:latin typeface="+mn-lt"/>
              <a:cs typeface="Times New Roman" pitchFamily="18" charset="0"/>
            </a:endParaRPr>
          </a:p>
          <a:p>
            <a:pPr marL="857250" lvl="1" indent="-457200" algn="l" eaLnBrk="1" hangingPunct="1">
              <a:spcBef>
                <a:spcPct val="20000"/>
              </a:spcBef>
              <a:tabLst>
                <a:tab pos="577850" algn="l"/>
                <a:tab pos="690563" algn="l"/>
              </a:tabLst>
              <a:defRPr/>
            </a:pPr>
            <a:r>
              <a:rPr lang="en-US" sz="1400" b="0" i="1" kern="0" dirty="0">
                <a:latin typeface="+mn-lt"/>
                <a:cs typeface="Times New Roman" pitchFamily="18" charset="0"/>
              </a:rPr>
              <a:t>       Forward Traceability Matrix:</a:t>
            </a:r>
          </a:p>
          <a:p>
            <a:pPr marL="857250" lvl="1" indent="-457200" algn="l" eaLnBrk="1" hangingPunct="1">
              <a:spcBef>
                <a:spcPct val="20000"/>
              </a:spcBef>
              <a:defRPr/>
            </a:pPr>
            <a:endParaRPr lang="en-US" sz="1400" b="0" i="1" kern="0" dirty="0">
              <a:latin typeface="+mn-lt"/>
              <a:cs typeface="Times New Roman" pitchFamily="18" charset="0"/>
            </a:endParaRPr>
          </a:p>
          <a:p>
            <a:pPr marL="857250" lvl="1" indent="-457200" algn="l" eaLnBrk="1" hangingPunct="1">
              <a:spcBef>
                <a:spcPct val="20000"/>
              </a:spcBef>
              <a:defRPr/>
            </a:pPr>
            <a:endParaRPr lang="en-US" sz="1400" b="0" i="1" kern="0" dirty="0">
              <a:latin typeface="+mn-lt"/>
              <a:cs typeface="Times New Roman" pitchFamily="18" charset="0"/>
            </a:endParaRPr>
          </a:p>
          <a:p>
            <a:pPr marL="857250" lvl="1" indent="-457200" algn="l" eaLnBrk="1" hangingPunct="1">
              <a:spcBef>
                <a:spcPct val="20000"/>
              </a:spcBef>
              <a:defRPr/>
            </a:pPr>
            <a:endParaRPr lang="en-US" sz="1400" b="0" i="1" kern="0" dirty="0">
              <a:latin typeface="+mn-lt"/>
              <a:cs typeface="Times New Roman" pitchFamily="18" charset="0"/>
            </a:endParaRPr>
          </a:p>
          <a:p>
            <a:pPr marL="857250" lvl="1" indent="-457200" algn="l" eaLnBrk="1" hangingPunct="1">
              <a:spcBef>
                <a:spcPct val="20000"/>
              </a:spcBef>
              <a:defRPr/>
            </a:pPr>
            <a:endParaRPr lang="en-US" sz="1400" b="0" i="1" kern="0" dirty="0">
              <a:latin typeface="+mn-lt"/>
              <a:cs typeface="Times New Roman" pitchFamily="18" charset="0"/>
            </a:endParaRPr>
          </a:p>
          <a:p>
            <a:pPr marL="857250" lvl="1" indent="-457200" algn="l" eaLnBrk="1" hangingPunct="1">
              <a:spcBef>
                <a:spcPct val="20000"/>
              </a:spcBef>
              <a:defRPr/>
            </a:pPr>
            <a:r>
              <a:rPr lang="en-US" sz="1400" b="0" i="1" kern="0" dirty="0">
                <a:latin typeface="+mn-lt"/>
                <a:cs typeface="Times New Roman" pitchFamily="18" charset="0"/>
              </a:rPr>
              <a:t>        </a:t>
            </a:r>
          </a:p>
          <a:p>
            <a:pPr marL="857250" lvl="1" indent="-457200" algn="l" eaLnBrk="1" hangingPunct="1">
              <a:spcBef>
                <a:spcPct val="20000"/>
              </a:spcBef>
              <a:defRPr/>
            </a:pPr>
            <a:endParaRPr lang="en-US" sz="1400" b="0" i="1" kern="0" dirty="0">
              <a:latin typeface="+mn-lt"/>
              <a:cs typeface="Times New Roman" pitchFamily="18" charset="0"/>
            </a:endParaRPr>
          </a:p>
          <a:p>
            <a:pPr marL="857250" lvl="1" indent="-457200" algn="l" eaLnBrk="1" hangingPunct="1">
              <a:spcBef>
                <a:spcPct val="20000"/>
              </a:spcBef>
              <a:tabLst>
                <a:tab pos="690563" algn="l"/>
                <a:tab pos="738188" algn="l"/>
              </a:tabLst>
              <a:defRPr/>
            </a:pPr>
            <a:r>
              <a:rPr lang="en-US" sz="1400" b="0" i="1" kern="0" dirty="0">
                <a:latin typeface="+mn-lt"/>
                <a:cs typeface="Times New Roman" pitchFamily="18" charset="0"/>
              </a:rPr>
              <a:t>      Backward Traceability Matrix: 	</a:t>
            </a:r>
            <a:r>
              <a:rPr lang="en-US" sz="1400" kern="0" dirty="0">
                <a:latin typeface="+mn-lt"/>
                <a:cs typeface="Times New Roman" pitchFamily="18" charset="0"/>
              </a:rPr>
              <a:t>	</a:t>
            </a:r>
          </a:p>
        </p:txBody>
      </p:sp>
      <p:graphicFrame>
        <p:nvGraphicFramePr>
          <p:cNvPr id="9" name="Table 8"/>
          <p:cNvGraphicFramePr>
            <a:graphicFrameLocks noGrp="1"/>
          </p:cNvGraphicFramePr>
          <p:nvPr/>
        </p:nvGraphicFramePr>
        <p:xfrm>
          <a:off x="1371600" y="2209800"/>
          <a:ext cx="6503671" cy="933450"/>
        </p:xfrm>
        <a:graphic>
          <a:graphicData uri="http://schemas.openxmlformats.org/drawingml/2006/table">
            <a:tbl>
              <a:tblPr firstRow="1" bandRow="1">
                <a:tableStyleId>{5C22544A-7EE6-4342-B048-85BDC9FD1C3A}</a:tableStyleId>
              </a:tblPr>
              <a:tblGrid>
                <a:gridCol w="1097280"/>
                <a:gridCol w="3246120"/>
                <a:gridCol w="2160271"/>
              </a:tblGrid>
              <a:tr h="183153">
                <a:tc>
                  <a:txBody>
                    <a:bodyPr/>
                    <a:lstStyle/>
                    <a:p>
                      <a:r>
                        <a:rPr lang="en-US" sz="1000" dirty="0" smtClean="0">
                          <a:solidFill>
                            <a:schemeClr val="tx1"/>
                          </a:solidFill>
                          <a:latin typeface="Arial" pitchFamily="34" charset="0"/>
                          <a:cs typeface="Arial" pitchFamily="34" charset="0"/>
                        </a:rPr>
                        <a:t>Requirement #</a:t>
                      </a:r>
                      <a:endParaRPr lang="en-US" sz="1000" dirty="0">
                        <a:solidFill>
                          <a:schemeClr val="tx1"/>
                        </a:solidFill>
                        <a:latin typeface="Arial" pitchFamily="34" charset="0"/>
                        <a:cs typeface="Arial" pitchFamily="34" charset="0"/>
                      </a:endParaRPr>
                    </a:p>
                  </a:txBody>
                  <a:tcPr/>
                </a:tc>
                <a:tc>
                  <a:txBody>
                    <a:bodyPr/>
                    <a:lstStyle/>
                    <a:p>
                      <a:r>
                        <a:rPr lang="en-US" sz="1000" dirty="0" smtClean="0">
                          <a:solidFill>
                            <a:schemeClr val="tx1"/>
                          </a:solidFill>
                          <a:latin typeface="Arial" pitchFamily="34" charset="0"/>
                          <a:cs typeface="Arial" pitchFamily="34" charset="0"/>
                        </a:rPr>
                        <a:t>Requirement Description</a:t>
                      </a:r>
                      <a:endParaRPr lang="en-US" sz="1000" dirty="0">
                        <a:solidFill>
                          <a:schemeClr val="tx1"/>
                        </a:solidFill>
                        <a:latin typeface="Arial" pitchFamily="34" charset="0"/>
                        <a:cs typeface="Arial" pitchFamily="34" charset="0"/>
                      </a:endParaRPr>
                    </a:p>
                  </a:txBody>
                  <a:tcPr/>
                </a:tc>
                <a:tc>
                  <a:txBody>
                    <a:bodyPr/>
                    <a:lstStyle/>
                    <a:p>
                      <a:r>
                        <a:rPr lang="en-US" sz="1000" dirty="0" smtClean="0">
                          <a:solidFill>
                            <a:schemeClr val="tx1"/>
                          </a:solidFill>
                          <a:latin typeface="Arial" pitchFamily="34" charset="0"/>
                          <a:cs typeface="Arial" pitchFamily="34" charset="0"/>
                        </a:rPr>
                        <a:t>Test Scenario #</a:t>
                      </a:r>
                      <a:endParaRPr lang="en-US" sz="1000" dirty="0">
                        <a:solidFill>
                          <a:schemeClr val="tx1"/>
                        </a:solidFill>
                        <a:latin typeface="Arial" pitchFamily="34" charset="0"/>
                        <a:cs typeface="Arial" pitchFamily="34" charset="0"/>
                      </a:endParaRPr>
                    </a:p>
                  </a:txBody>
                  <a:tcPr/>
                </a:tc>
              </a:tr>
              <a:tr h="253704">
                <a:tc>
                  <a:txBody>
                    <a:bodyPr/>
                    <a:lstStyle/>
                    <a:p>
                      <a:pPr marL="0" algn="l" defTabSz="914400" rtl="0" eaLnBrk="1" fontAlgn="b" latinLnBrk="0" hangingPunct="1"/>
                      <a:r>
                        <a:rPr lang="en-US" sz="1100" b="0" i="0" u="none" strike="noStrike" kern="1200" dirty="0" smtClean="0">
                          <a:solidFill>
                            <a:srgbClr val="000000"/>
                          </a:solidFill>
                          <a:latin typeface="Calibri"/>
                          <a:ea typeface="+mn-ea"/>
                          <a:cs typeface="+mn-cs"/>
                        </a:rPr>
                        <a:t>a</a:t>
                      </a:r>
                      <a:endParaRPr lang="en-US" sz="1100" b="0" i="0" u="none" strike="noStrike" kern="1200" dirty="0">
                        <a:solidFill>
                          <a:srgbClr val="000000"/>
                        </a:solidFill>
                        <a:latin typeface="Calibri"/>
                        <a:ea typeface="+mn-ea"/>
                        <a:cs typeface="+mn-cs"/>
                      </a:endParaRPr>
                    </a:p>
                  </a:txBody>
                  <a:tcPr marL="9525" marR="9525" marT="9525" marB="0" anchor="b"/>
                </a:tc>
                <a:tc>
                  <a:txBody>
                    <a:bodyPr/>
                    <a:lstStyle/>
                    <a:p>
                      <a:pPr marL="0" algn="l" defTabSz="914400" rtl="0" eaLnBrk="1" fontAlgn="b" latinLnBrk="0" hangingPunct="1">
                        <a:spcBef>
                          <a:spcPct val="0"/>
                        </a:spcBef>
                        <a:buFont typeface="+mj-lt"/>
                        <a:buNone/>
                        <a:defRPr/>
                      </a:pPr>
                      <a:r>
                        <a:rPr lang="en-US" sz="1100" b="0" i="0" u="none" strike="noStrike" kern="1200" dirty="0" smtClean="0">
                          <a:solidFill>
                            <a:schemeClr val="tx1"/>
                          </a:solidFill>
                          <a:latin typeface="Calibri"/>
                          <a:ea typeface="+mn-ea"/>
                          <a:cs typeface="+mn-cs"/>
                        </a:rPr>
                        <a:t>All employees should be able to apply for vacation leave, sick leave, compensatory off,</a:t>
                      </a:r>
                      <a:r>
                        <a:rPr lang="en-US" sz="1100" b="0" i="0" u="none" strike="noStrike" kern="1200" baseline="0" dirty="0" smtClean="0">
                          <a:solidFill>
                            <a:schemeClr val="tx1"/>
                          </a:solidFill>
                          <a:latin typeface="Calibri"/>
                          <a:ea typeface="+mn-ea"/>
                          <a:cs typeface="+mn-cs"/>
                        </a:rPr>
                        <a:t> </a:t>
                      </a:r>
                      <a:r>
                        <a:rPr lang="en-US" sz="1100" b="0" i="0" u="none" strike="noStrike" kern="1200" dirty="0" smtClean="0">
                          <a:solidFill>
                            <a:schemeClr val="tx1"/>
                          </a:solidFill>
                          <a:latin typeface="Calibri"/>
                          <a:ea typeface="+mn-ea"/>
                          <a:cs typeface="+mn-cs"/>
                        </a:rPr>
                        <a:t>and loss of pay. </a:t>
                      </a:r>
                    </a:p>
                  </a:txBody>
                  <a:tcPr marL="9525" marR="9525" marT="9525" marB="0" anchor="b"/>
                </a:tc>
                <a:tc>
                  <a:txBody>
                    <a:bodyPr/>
                    <a:lstStyle/>
                    <a:p>
                      <a:pPr marL="0" algn="l" defTabSz="914400" rtl="0" eaLnBrk="1" fontAlgn="b" latinLnBrk="0" hangingPunct="1"/>
                      <a:r>
                        <a:rPr lang="en-US" sz="1100" b="0" i="0" u="none" strike="noStrike" kern="1200" dirty="0" smtClean="0">
                          <a:solidFill>
                            <a:srgbClr val="000000"/>
                          </a:solidFill>
                          <a:latin typeface="Calibri"/>
                          <a:ea typeface="+mn-ea"/>
                          <a:cs typeface="+mn-cs"/>
                        </a:rPr>
                        <a:t>SCN01</a:t>
                      </a:r>
                      <a:endParaRPr lang="en-US" sz="1100" b="0" i="0" u="none" strike="noStrike" kern="1200" dirty="0">
                        <a:solidFill>
                          <a:srgbClr val="000000"/>
                        </a:solidFill>
                        <a:latin typeface="Calibri"/>
                        <a:ea typeface="+mn-ea"/>
                        <a:cs typeface="+mn-cs"/>
                      </a:endParaRPr>
                    </a:p>
                  </a:txBody>
                  <a:tcPr marL="9525" marR="9525" marT="9525" marB="0" anchor="b"/>
                </a:tc>
              </a:tr>
              <a:tr h="253704">
                <a:tc>
                  <a:txBody>
                    <a:bodyPr/>
                    <a:lstStyle/>
                    <a:p>
                      <a:pPr algn="l" fontAlgn="b"/>
                      <a:r>
                        <a:rPr lang="en-US" sz="1100" b="0" i="0" u="none" strike="noStrike" dirty="0" smtClean="0">
                          <a:solidFill>
                            <a:srgbClr val="000000"/>
                          </a:solidFill>
                          <a:latin typeface="Calibri"/>
                        </a:rPr>
                        <a:t>b</a:t>
                      </a:r>
                      <a:endParaRPr lang="en-US" sz="1100" b="0" i="0" u="none" strike="noStrike" dirty="0">
                        <a:solidFill>
                          <a:srgbClr val="000000"/>
                        </a:solidFill>
                        <a:latin typeface="Calibri"/>
                      </a:endParaRPr>
                    </a:p>
                  </a:txBody>
                  <a:tcPr marL="9525" marR="9525" marT="9525" marB="0" anchor="b"/>
                </a:tc>
                <a:tc>
                  <a:txBody>
                    <a:bodyPr/>
                    <a:lstStyle/>
                    <a:p>
                      <a:pPr marL="0" algn="just">
                        <a:spcBef>
                          <a:spcPct val="0"/>
                        </a:spcBef>
                        <a:buFont typeface="+mj-lt"/>
                        <a:buNone/>
                        <a:defRPr/>
                      </a:pPr>
                      <a:r>
                        <a:rPr lang="en-US" sz="1100" b="0" i="0" u="none" strike="noStrike" kern="1200" dirty="0" smtClean="0">
                          <a:solidFill>
                            <a:schemeClr val="tx1"/>
                          </a:solidFill>
                          <a:latin typeface="Calibri"/>
                          <a:ea typeface="+mn-ea"/>
                          <a:cs typeface="+mn-cs"/>
                        </a:rPr>
                        <a:t>An employee is eligible to accrue one day of sick leave and two days of vacation leave per month.</a:t>
                      </a:r>
                      <a:endParaRPr lang="en-US" sz="1100" b="0" i="0" u="none" strike="noStrike" kern="1200" dirty="0">
                        <a:solidFill>
                          <a:schemeClr val="tx1"/>
                        </a:solidFill>
                        <a:latin typeface="Calibri"/>
                        <a:ea typeface="+mn-ea"/>
                        <a:cs typeface="+mn-cs"/>
                      </a:endParaRPr>
                    </a:p>
                  </a:txBody>
                  <a:tcPr marL="9525" marR="9525" marT="9525" marB="0" anchor="b"/>
                </a:tc>
                <a:tc>
                  <a:txBody>
                    <a:bodyPr/>
                    <a:lstStyle/>
                    <a:p>
                      <a:pPr algn="l" fontAlgn="b"/>
                      <a:r>
                        <a:rPr lang="en-US" sz="1100" b="0" i="0" u="none" strike="noStrike" dirty="0" smtClean="0">
                          <a:solidFill>
                            <a:srgbClr val="000000"/>
                          </a:solidFill>
                          <a:latin typeface="Calibri"/>
                        </a:rPr>
                        <a:t>SCN01,</a:t>
                      </a:r>
                      <a:r>
                        <a:rPr lang="en-US" sz="1100" b="0" i="0" u="none" strike="noStrike" baseline="0" dirty="0" smtClean="0">
                          <a:solidFill>
                            <a:srgbClr val="000000"/>
                          </a:solidFill>
                          <a:latin typeface="Calibri"/>
                        </a:rPr>
                        <a:t> SCN02, SCN11</a:t>
                      </a:r>
                      <a:endParaRPr lang="en-US" sz="1100" b="0" i="0" u="none" strike="noStrike" dirty="0">
                        <a:solidFill>
                          <a:srgbClr val="000000"/>
                        </a:solidFill>
                        <a:latin typeface="Calibri"/>
                      </a:endParaRPr>
                    </a:p>
                  </a:txBody>
                  <a:tcPr marL="9525" marR="9525" marT="9525" marB="0" anchor="b"/>
                </a:tc>
              </a:tr>
            </a:tbl>
          </a:graphicData>
        </a:graphic>
      </p:graphicFrame>
      <p:graphicFrame>
        <p:nvGraphicFramePr>
          <p:cNvPr id="10" name="Table 9"/>
          <p:cNvGraphicFramePr>
            <a:graphicFrameLocks noGrp="1"/>
          </p:cNvGraphicFramePr>
          <p:nvPr/>
        </p:nvGraphicFramePr>
        <p:xfrm>
          <a:off x="1371600" y="4038600"/>
          <a:ext cx="6553200" cy="1556331"/>
        </p:xfrm>
        <a:graphic>
          <a:graphicData uri="http://schemas.openxmlformats.org/drawingml/2006/table">
            <a:tbl>
              <a:tblPr firstRow="1" bandRow="1">
                <a:tableStyleId>{5C22544A-7EE6-4342-B048-85BDC9FD1C3A}</a:tableStyleId>
              </a:tblPr>
              <a:tblGrid>
                <a:gridCol w="1392555"/>
                <a:gridCol w="2976245"/>
                <a:gridCol w="2184400"/>
              </a:tblGrid>
              <a:tr h="257741">
                <a:tc>
                  <a:txBody>
                    <a:bodyPr/>
                    <a:lstStyle/>
                    <a:p>
                      <a:r>
                        <a:rPr lang="en-US" sz="1000" dirty="0" smtClean="0">
                          <a:solidFill>
                            <a:schemeClr val="tx1"/>
                          </a:solidFill>
                          <a:latin typeface="Arial" pitchFamily="34" charset="0"/>
                          <a:cs typeface="Arial" pitchFamily="34" charset="0"/>
                        </a:rPr>
                        <a:t>Test Scenario #</a:t>
                      </a:r>
                      <a:endParaRPr lang="en-US" sz="1000" dirty="0">
                        <a:solidFill>
                          <a:schemeClr val="tx1"/>
                        </a:solidFill>
                        <a:latin typeface="Arial" pitchFamily="34" charset="0"/>
                        <a:cs typeface="Arial" pitchFamily="34" charset="0"/>
                      </a:endParaRPr>
                    </a:p>
                  </a:txBody>
                  <a:tcPr/>
                </a:tc>
                <a:tc>
                  <a:txBody>
                    <a:bodyPr/>
                    <a:lstStyle/>
                    <a:p>
                      <a:r>
                        <a:rPr lang="en-US" sz="1000" dirty="0" smtClean="0">
                          <a:solidFill>
                            <a:schemeClr val="tx1"/>
                          </a:solidFill>
                          <a:latin typeface="Arial" pitchFamily="34" charset="0"/>
                          <a:cs typeface="Arial" pitchFamily="34" charset="0"/>
                        </a:rPr>
                        <a:t>Test Scenario Description</a:t>
                      </a:r>
                      <a:endParaRPr lang="en-US" sz="1000" dirty="0">
                        <a:solidFill>
                          <a:schemeClr val="tx1"/>
                        </a:solidFill>
                        <a:latin typeface="Arial" pitchFamily="34" charset="0"/>
                        <a:cs typeface="Arial" pitchFamily="34" charset="0"/>
                      </a:endParaRPr>
                    </a:p>
                  </a:txBody>
                  <a:tcPr/>
                </a:tc>
                <a:tc>
                  <a:txBody>
                    <a:bodyPr/>
                    <a:lstStyle/>
                    <a:p>
                      <a:r>
                        <a:rPr lang="en-US" sz="1000" dirty="0" smtClean="0">
                          <a:solidFill>
                            <a:schemeClr val="tx1"/>
                          </a:solidFill>
                          <a:latin typeface="Arial" pitchFamily="34" charset="0"/>
                          <a:cs typeface="Arial" pitchFamily="34" charset="0"/>
                        </a:rPr>
                        <a:t>Requirement #</a:t>
                      </a:r>
                      <a:endParaRPr lang="en-US" sz="1000" dirty="0">
                        <a:solidFill>
                          <a:schemeClr val="tx1"/>
                        </a:solidFill>
                        <a:latin typeface="Arial" pitchFamily="34" charset="0"/>
                        <a:cs typeface="Arial" pitchFamily="34" charset="0"/>
                      </a:endParaRPr>
                    </a:p>
                  </a:txBody>
                  <a:tcPr/>
                </a:tc>
              </a:tr>
              <a:tr h="342093">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SCN01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itchFamily="34" charset="0"/>
                          <a:ea typeface="+mn-ea"/>
                          <a:cs typeface="Arial" pitchFamily="34" charset="0"/>
                        </a:rPr>
                        <a:t>User applies for leave by providing valid dates and number of days</a:t>
                      </a:r>
                    </a:p>
                  </a:txBody>
                  <a:tcPr/>
                </a:tc>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a, b</a:t>
                      </a:r>
                    </a:p>
                  </a:txBody>
                  <a:tcPr/>
                </a:tc>
              </a:tr>
              <a:tr h="506110">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SCN02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itchFamily="34" charset="0"/>
                          <a:ea typeface="+mn-ea"/>
                          <a:cs typeface="Arial" pitchFamily="34" charset="0"/>
                        </a:rPr>
                        <a:t>User applies for leave with days which are more than the accrued leave</a:t>
                      </a:r>
                    </a:p>
                  </a:txBody>
                  <a:tcPr/>
                </a:tc>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b</a:t>
                      </a:r>
                    </a:p>
                  </a:txBody>
                  <a:tcPr/>
                </a:tc>
              </a:tr>
              <a:tr h="342093">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SCN11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dirty="0" smtClean="0">
                          <a:solidFill>
                            <a:schemeClr val="tx1"/>
                          </a:solidFill>
                          <a:latin typeface="Arial" pitchFamily="34" charset="0"/>
                          <a:ea typeface="+mn-ea"/>
                          <a:cs typeface="Arial" pitchFamily="34" charset="0"/>
                        </a:rPr>
                        <a:t>Leave accrual for a user who has joined during the second month of a year</a:t>
                      </a:r>
                    </a:p>
                  </a:txBody>
                  <a:tcPr/>
                </a:tc>
                <a:tc>
                  <a:txBody>
                    <a:bodyPr/>
                    <a:lstStyle/>
                    <a:p>
                      <a:pPr marL="0" algn="l" defTabSz="914400" rtl="0" eaLnBrk="1" latinLnBrk="0" hangingPunct="1"/>
                      <a:r>
                        <a:rPr lang="en-US" sz="1000" b="0" kern="1200" dirty="0" smtClean="0">
                          <a:solidFill>
                            <a:schemeClr val="tx1"/>
                          </a:solidFill>
                          <a:latin typeface="Arial" pitchFamily="34" charset="0"/>
                          <a:ea typeface="+mn-ea"/>
                          <a:cs typeface="Arial" pitchFamily="34" charset="0"/>
                        </a:rPr>
                        <a:t>b</a:t>
                      </a:r>
                    </a:p>
                  </a:txBody>
                  <a:tcPr/>
                </a:tc>
              </a:tr>
            </a:tbl>
          </a:graphicData>
        </a:graphic>
      </p:graphicFrame>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5EEE086A-395D-4116-B248-8B594B512162}" type="slidenum">
              <a:rPr lang="en-US" smtClean="0"/>
              <a:pPr/>
              <a:t>19</a:t>
            </a:fld>
            <a:endParaRPr lang="en-US" smtClean="0"/>
          </a:p>
        </p:txBody>
      </p:sp>
      <p:sp>
        <p:nvSpPr>
          <p:cNvPr id="23555" name="Rectangle 3"/>
          <p:cNvSpPr>
            <a:spLocks noGrp="1" noChangeArrowheads="1"/>
          </p:cNvSpPr>
          <p:nvPr>
            <p:ph type="title"/>
          </p:nvPr>
        </p:nvSpPr>
        <p:spPr/>
        <p:txBody>
          <a:bodyPr/>
          <a:lstStyle/>
          <a:p>
            <a:pPr eaLnBrk="1" hangingPunct="1"/>
            <a:r>
              <a:rPr lang="en-US" dirty="0" smtClean="0"/>
              <a:t>Requirement Traceability Matrix (Contd.)</a:t>
            </a:r>
          </a:p>
        </p:txBody>
      </p:sp>
      <p:sp>
        <p:nvSpPr>
          <p:cNvPr id="8" name="Rectangle 2"/>
          <p:cNvSpPr txBox="1">
            <a:spLocks noChangeArrowheads="1"/>
          </p:cNvSpPr>
          <p:nvPr/>
        </p:nvSpPr>
        <p:spPr bwMode="auto">
          <a:xfrm>
            <a:off x="685800" y="1216025"/>
            <a:ext cx="8001000" cy="5029200"/>
          </a:xfrm>
          <a:prstGeom prst="rect">
            <a:avLst/>
          </a:prstGeom>
          <a:noFill/>
          <a:ln w="9525">
            <a:noFill/>
            <a:miter lim="800000"/>
            <a:headEnd/>
            <a:tailEnd/>
          </a:ln>
        </p:spPr>
        <p:txBody>
          <a:bodyPr/>
          <a:lstStyle/>
          <a:p>
            <a:pPr marL="336550" lvl="1" indent="-336550" algn="l" eaLnBrk="1" hangingPunct="1">
              <a:spcBef>
                <a:spcPct val="20000"/>
              </a:spcBef>
              <a:buFont typeface="Wingdings" pitchFamily="2" charset="2"/>
              <a:buChar char="§"/>
              <a:defRPr/>
            </a:pPr>
            <a:r>
              <a:rPr lang="en-US" sz="2000" b="0" kern="0" dirty="0">
                <a:latin typeface="+mn-lt"/>
                <a:cs typeface="Times New Roman" pitchFamily="18" charset="0"/>
              </a:rPr>
              <a:t>Following are the benefits of a Requirement Traceability Matrix: </a:t>
            </a:r>
          </a:p>
          <a:p>
            <a:pPr marL="742950" lvl="1" indent="-285750" algn="l" eaLnBrk="1" hangingPunct="1">
              <a:spcBef>
                <a:spcPct val="20000"/>
              </a:spcBef>
              <a:buClr>
                <a:srgbClr val="DF7A1C"/>
              </a:buClr>
              <a:buFont typeface="Verdana" pitchFamily="34" charset="0"/>
              <a:buChar char="»"/>
              <a:defRPr/>
            </a:pPr>
            <a:r>
              <a:rPr lang="en-US" sz="2000" b="0" dirty="0">
                <a:latin typeface="+mn-lt"/>
              </a:rPr>
              <a:t>Used to ensure design coverage. Makes sure  every requirement is covered by at least one test scenario and test case (after test case development)</a:t>
            </a:r>
          </a:p>
          <a:p>
            <a:pPr marL="742950" lvl="1" indent="-285750" algn="l" eaLnBrk="1" hangingPunct="1">
              <a:spcBef>
                <a:spcPct val="20000"/>
              </a:spcBef>
              <a:buClr>
                <a:srgbClr val="DF7A1C"/>
              </a:buClr>
              <a:buFont typeface="Verdana" pitchFamily="34" charset="0"/>
              <a:buChar char="»"/>
              <a:defRPr/>
            </a:pPr>
            <a:r>
              <a:rPr lang="en-US" sz="2000" b="0" dirty="0">
                <a:latin typeface="+mn-lt"/>
              </a:rPr>
              <a:t>Useful to track defects back to requirements, which would be useful in identification of regression test scenarios and test cases.</a:t>
            </a:r>
          </a:p>
          <a:p>
            <a:pPr marL="742950" lvl="1" indent="-285750" algn="l" eaLnBrk="1" hangingPunct="1">
              <a:spcBef>
                <a:spcPct val="20000"/>
              </a:spcBef>
              <a:buClr>
                <a:srgbClr val="DF7A1C"/>
              </a:buClr>
              <a:buFont typeface="Verdana" pitchFamily="34" charset="0"/>
              <a:buChar char="»"/>
              <a:defRPr/>
            </a:pPr>
            <a:r>
              <a:rPr lang="en-US" sz="2000" b="0" dirty="0">
                <a:latin typeface="+mn-lt"/>
              </a:rPr>
              <a:t>Useful for impact analysis. If there is a change in a requirement, it is easy to identify the test scenarios/cases which have to be changed in line with the requirement change.</a:t>
            </a:r>
          </a:p>
          <a:p>
            <a:pPr marL="742950" lvl="1" indent="-285750" algn="l" eaLnBrk="1" hangingPunct="1">
              <a:spcBef>
                <a:spcPct val="20000"/>
              </a:spcBef>
              <a:buClr>
                <a:srgbClr val="DF7A1C"/>
              </a:buClr>
              <a:buFont typeface="Verdana" pitchFamily="34" charset="0"/>
              <a:buChar char="»"/>
              <a:defRPr/>
            </a:pPr>
            <a:r>
              <a:rPr lang="en-US" sz="2000" b="0" dirty="0">
                <a:latin typeface="+mn-lt"/>
              </a:rPr>
              <a:t>Backward traceability matrix ensures that just enough test scenarios/cases are written and that they are not redundant</a:t>
            </a:r>
          </a:p>
          <a:p>
            <a:pPr marL="857250" lvl="1" indent="-457200" algn="l" eaLnBrk="1" hangingPunct="1">
              <a:spcBef>
                <a:spcPct val="20000"/>
              </a:spcBef>
              <a:defRPr/>
            </a:pPr>
            <a:r>
              <a:rPr lang="en-US" sz="2000" b="0" i="1" kern="0" dirty="0">
                <a:latin typeface="+mn-lt"/>
                <a:cs typeface="Times New Roman" pitchFamily="18" charset="0"/>
              </a:rPr>
              <a:t>	</a:t>
            </a:r>
            <a:r>
              <a:rPr lang="en-US" sz="2000" kern="0" dirty="0">
                <a:latin typeface="+mn-lt"/>
                <a:cs typeface="Times New Roman" pitchFamily="18" charset="0"/>
              </a:rPr>
              <a:t>	</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A5EE62CD-04C2-435D-94E7-422163B13A7E}" type="slidenum">
              <a:rPr lang="en-US" smtClean="0"/>
              <a:pPr/>
              <a:t>2</a:t>
            </a:fld>
            <a:endParaRPr lang="en-US" smtClean="0"/>
          </a:p>
        </p:txBody>
      </p:sp>
      <p:sp>
        <p:nvSpPr>
          <p:cNvPr id="4099" name="Rectangle 2"/>
          <p:cNvSpPr>
            <a:spLocks noGrp="1" noChangeArrowheads="1"/>
          </p:cNvSpPr>
          <p:nvPr>
            <p:ph type="title"/>
          </p:nvPr>
        </p:nvSpPr>
        <p:spPr/>
        <p:txBody>
          <a:bodyPr/>
          <a:lstStyle/>
          <a:p>
            <a:pPr eaLnBrk="1" hangingPunct="1"/>
            <a:r>
              <a:rPr lang="en-US" smtClean="0"/>
              <a:t>About the Author</a:t>
            </a:r>
          </a:p>
        </p:txBody>
      </p:sp>
      <p:graphicFrame>
        <p:nvGraphicFramePr>
          <p:cNvPr id="4117" name="Group 21"/>
          <p:cNvGraphicFramePr>
            <a:graphicFrameLocks noGrp="1"/>
          </p:cNvGraphicFramePr>
          <p:nvPr>
            <p:ph type="tbl" idx="1"/>
          </p:nvPr>
        </p:nvGraphicFramePr>
        <p:xfrm>
          <a:off x="1023938" y="1366838"/>
          <a:ext cx="7231062" cy="2164080"/>
        </p:xfrm>
        <a:graphic>
          <a:graphicData uri="http://schemas.openxmlformats.org/drawingml/2006/table">
            <a:tbl>
              <a:tblPr/>
              <a:tblGrid>
                <a:gridCol w="1487487"/>
                <a:gridCol w="5743575"/>
              </a:tblGrid>
              <a:tr h="59055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en-US" sz="1400" b="1" i="0" u="none" strike="noStrike" cap="none" normalizeH="0" baseline="0" dirty="0" smtClean="0">
                          <a:ln>
                            <a:noFill/>
                          </a:ln>
                          <a:solidFill>
                            <a:schemeClr val="bg1"/>
                          </a:solidFill>
                          <a:effectLst/>
                          <a:latin typeface="Verdana" pitchFamily="34" charset="0"/>
                        </a:rPr>
                        <a:t>Created By: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188B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lang="en-US" sz="1400" kern="1200" dirty="0" smtClean="0">
                          <a:solidFill>
                            <a:schemeClr val="tx1"/>
                          </a:solidFill>
                          <a:latin typeface="+mn-lt"/>
                          <a:ea typeface="+mn-ea"/>
                          <a:cs typeface="+mn-cs"/>
                        </a:rPr>
                        <a:t>Venkatachalam (119475); Kumaran, Rajeswari (101861); </a:t>
                      </a:r>
                      <a:r>
                        <a:rPr lang="en-US" sz="1400" kern="1200" dirty="0" err="1" smtClean="0">
                          <a:solidFill>
                            <a:schemeClr val="tx1"/>
                          </a:solidFill>
                          <a:latin typeface="+mn-lt"/>
                          <a:ea typeface="+mn-ea"/>
                          <a:cs typeface="+mn-cs"/>
                        </a:rPr>
                        <a:t>Hema</a:t>
                      </a:r>
                      <a:r>
                        <a:rPr lang="en-US" sz="1400" kern="1200" dirty="0" smtClean="0">
                          <a:solidFill>
                            <a:schemeClr val="tx1"/>
                          </a:solidFill>
                          <a:latin typeface="+mn-lt"/>
                          <a:ea typeface="+mn-ea"/>
                          <a:cs typeface="+mn-cs"/>
                        </a:rPr>
                        <a:t> Srinivasan(208178);</a:t>
                      </a:r>
                      <a:r>
                        <a:rPr lang="en-US" sz="1400" kern="1200" dirty="0" err="1" smtClean="0">
                          <a:solidFill>
                            <a:schemeClr val="tx1"/>
                          </a:solidFill>
                          <a:latin typeface="+mn-lt"/>
                          <a:ea typeface="+mn-ea"/>
                          <a:cs typeface="+mn-cs"/>
                        </a:rPr>
                        <a:t>Ananth</a:t>
                      </a:r>
                      <a:r>
                        <a:rPr lang="en-US" sz="1400" kern="1200" dirty="0" smtClean="0">
                          <a:solidFill>
                            <a:schemeClr val="tx1"/>
                          </a:solidFill>
                          <a:latin typeface="+mn-lt"/>
                          <a:ea typeface="+mn-ea"/>
                          <a:cs typeface="+mn-cs"/>
                        </a:rPr>
                        <a:t> Sekar(168314);Malathi D(148178);</a:t>
                      </a:r>
                      <a:r>
                        <a:rPr lang="en-US" sz="1400" kern="1200" dirty="0" err="1" smtClean="0">
                          <a:solidFill>
                            <a:schemeClr val="tx1"/>
                          </a:solidFill>
                          <a:latin typeface="+mn-lt"/>
                          <a:ea typeface="+mn-ea"/>
                          <a:cs typeface="+mn-cs"/>
                        </a:rPr>
                        <a:t>Poornima</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Kandasamy</a:t>
                      </a:r>
                      <a:r>
                        <a:rPr lang="en-US" sz="1400" kern="1200" dirty="0" smtClean="0">
                          <a:solidFill>
                            <a:schemeClr val="tx1"/>
                          </a:solidFill>
                          <a:latin typeface="+mn-lt"/>
                          <a:ea typeface="+mn-ea"/>
                          <a:cs typeface="+mn-cs"/>
                        </a:rPr>
                        <a:t>(154888);Deepa S (192497);</a:t>
                      </a:r>
                      <a:r>
                        <a:rPr lang="en-US" sz="1400" kern="1200" dirty="0" err="1" smtClean="0">
                          <a:solidFill>
                            <a:schemeClr val="tx1"/>
                          </a:solidFill>
                          <a:latin typeface="+mn-lt"/>
                          <a:ea typeface="+mn-ea"/>
                          <a:cs typeface="+mn-cs"/>
                        </a:rPr>
                        <a:t>Divya</a:t>
                      </a:r>
                      <a:r>
                        <a:rPr lang="en-US" sz="1400" kern="1200" dirty="0" smtClean="0">
                          <a:solidFill>
                            <a:schemeClr val="tx1"/>
                          </a:solidFill>
                          <a:latin typeface="+mn-lt"/>
                          <a:ea typeface="+mn-ea"/>
                          <a:cs typeface="+mn-cs"/>
                        </a:rPr>
                        <a:t> </a:t>
                      </a:r>
                      <a:r>
                        <a:rPr lang="en-US" sz="1400" kern="1200" dirty="0" err="1" smtClean="0">
                          <a:solidFill>
                            <a:schemeClr val="tx1"/>
                          </a:solidFill>
                          <a:latin typeface="+mn-lt"/>
                          <a:ea typeface="+mn-ea"/>
                          <a:cs typeface="+mn-cs"/>
                        </a:rPr>
                        <a:t>Dhivan</a:t>
                      </a:r>
                      <a:r>
                        <a:rPr lang="en-US" sz="1400" kern="1200" dirty="0" smtClean="0">
                          <a:solidFill>
                            <a:schemeClr val="tx1"/>
                          </a:solidFill>
                          <a:latin typeface="+mn-lt"/>
                          <a:ea typeface="+mn-ea"/>
                          <a:cs typeface="+mn-cs"/>
                        </a:rPr>
                        <a:t>(148154)</a:t>
                      </a:r>
                      <a:endParaRPr kumimoji="0" lang="en-US" sz="1100" b="0" i="0" u="none" strike="noStrike" cap="none" normalizeH="0" baseline="0" dirty="0" smtClean="0">
                        <a:ln>
                          <a:noFill/>
                        </a:ln>
                        <a:solidFill>
                          <a:srgbClr val="FF0000"/>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en-US" sz="1400" b="1" i="0" u="none" strike="noStrike" cap="none" normalizeH="0" baseline="0" dirty="0" smtClean="0">
                          <a:ln>
                            <a:noFill/>
                          </a:ln>
                          <a:solidFill>
                            <a:schemeClr val="bg1"/>
                          </a:solidFill>
                          <a:effectLst/>
                          <a:latin typeface="Verdana" pitchFamily="34" charset="0"/>
                        </a:rPr>
                        <a:t>Credential Information: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188B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lang="en-US" sz="1400" kern="1200" dirty="0" smtClean="0">
                          <a:solidFill>
                            <a:schemeClr val="tx1"/>
                          </a:solidFill>
                          <a:latin typeface="+mn-lt"/>
                          <a:ea typeface="+mn-ea"/>
                          <a:cs typeface="+mn-cs"/>
                        </a:rPr>
                        <a:t>3-14 years of experience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en-US" sz="1400" b="1" i="0" u="none" strike="noStrike" cap="none" normalizeH="0" baseline="0" dirty="0" smtClean="0">
                          <a:ln>
                            <a:noFill/>
                          </a:ln>
                          <a:solidFill>
                            <a:schemeClr val="bg1"/>
                          </a:solidFill>
                          <a:effectLst/>
                          <a:latin typeface="Verdana" pitchFamily="34" charset="0"/>
                        </a:rPr>
                        <a:t>Version and Date: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188B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lang="en-US" sz="1400" kern="1200" dirty="0" smtClean="0">
                          <a:solidFill>
                            <a:schemeClr val="tx1"/>
                          </a:solidFill>
                          <a:latin typeface="+mn-lt"/>
                          <a:ea typeface="+mn-ea"/>
                          <a:cs typeface="+mn-cs"/>
                        </a:rPr>
                        <a:t>V 1.0 20-Apr-2011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114" name="WordArt 18"/>
          <p:cNvSpPr>
            <a:spLocks noChangeArrowheads="1" noChangeShapeType="1" noTextEdit="1"/>
          </p:cNvSpPr>
          <p:nvPr/>
        </p:nvSpPr>
        <p:spPr bwMode="auto">
          <a:xfrm>
            <a:off x="957263" y="3467100"/>
            <a:ext cx="7229475" cy="647700"/>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gradFill rotWithShape="1">
                  <a:gsLst>
                    <a:gs pos="0">
                      <a:srgbClr val="173F53"/>
                    </a:gs>
                    <a:gs pos="100000">
                      <a:srgbClr val="3188B4"/>
                    </a:gs>
                  </a:gsLst>
                  <a:lin ang="5400000" scaled="1"/>
                </a:gradFill>
                <a:latin typeface="Arial Black"/>
              </a:rPr>
              <a:t>Cognizant Certified Official Curriculum</a:t>
            </a:r>
          </a:p>
        </p:txBody>
      </p:sp>
      <p:pic>
        <p:nvPicPr>
          <p:cNvPr id="4115" name="Picture 22" descr="00_Cognizant Academy Seal_2"/>
          <p:cNvPicPr>
            <a:picLocks noChangeAspect="1" noChangeArrowheads="1"/>
          </p:cNvPicPr>
          <p:nvPr/>
        </p:nvPicPr>
        <p:blipFill>
          <a:blip r:embed="rId3" cstate="print"/>
          <a:srcRect/>
          <a:stretch>
            <a:fillRect/>
          </a:stretch>
        </p:blipFill>
        <p:spPr bwMode="auto">
          <a:xfrm>
            <a:off x="3429000" y="4205288"/>
            <a:ext cx="2170113" cy="2093912"/>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28600" y="304800"/>
            <a:ext cx="8534400" cy="609600"/>
          </a:xfrm>
        </p:spPr>
        <p:txBody>
          <a:bodyPr/>
          <a:lstStyle/>
          <a:p>
            <a:pPr eaLnBrk="1" hangingPunct="1"/>
            <a:r>
              <a:rPr lang="en-US" dirty="0" smtClean="0"/>
              <a:t>System Testing and System Integration Test Scenarios</a:t>
            </a:r>
          </a:p>
        </p:txBody>
      </p:sp>
      <p:sp>
        <p:nvSpPr>
          <p:cNvPr id="19459" name="Content Placeholder 2"/>
          <p:cNvSpPr>
            <a:spLocks noGrp="1"/>
          </p:cNvSpPr>
          <p:nvPr>
            <p:ph idx="1"/>
          </p:nvPr>
        </p:nvSpPr>
        <p:spPr/>
        <p:txBody>
          <a:bodyPr/>
          <a:lstStyle/>
          <a:p>
            <a:pPr>
              <a:defRPr/>
            </a:pPr>
            <a:r>
              <a:rPr lang="en-US" sz="1800" dirty="0" smtClean="0">
                <a:cs typeface="Times New Roman" pitchFamily="18" charset="0"/>
              </a:rPr>
              <a:t>Test scenarios should be identified for both system and system integration testing.</a:t>
            </a:r>
            <a:endParaRPr lang="en-US" sz="1800" b="1" dirty="0" smtClean="0">
              <a:cs typeface="Times New Roman" pitchFamily="18" charset="0"/>
            </a:endParaRPr>
          </a:p>
          <a:p>
            <a:pPr>
              <a:defRPr/>
            </a:pPr>
            <a:r>
              <a:rPr lang="en-US" sz="1800" dirty="0" smtClean="0">
                <a:cs typeface="Times New Roman" pitchFamily="18" charset="0"/>
              </a:rPr>
              <a:t>Definition of system and system integration testing (recap):</a:t>
            </a:r>
          </a:p>
          <a:p>
            <a:pPr lvl="1" eaLnBrk="1" hangingPunct="1">
              <a:buFont typeface="Verdana" pitchFamily="34" charset="0"/>
              <a:buChar char="»"/>
              <a:defRPr/>
            </a:pPr>
            <a:r>
              <a:rPr lang="en-US" sz="1800" b="1" kern="1200" dirty="0" smtClean="0">
                <a:ea typeface="+mn-ea"/>
                <a:cs typeface="+mn-cs"/>
              </a:rPr>
              <a:t>System testing: </a:t>
            </a:r>
            <a:r>
              <a:rPr lang="en-US" sz="1800" kern="1200" dirty="0" smtClean="0">
                <a:ea typeface="+mn-ea"/>
                <a:cs typeface="+mn-cs"/>
              </a:rPr>
              <a:t>This is the testing conducted on a complete, integrated system to evaluate the system's compliance with its specified requirements. System testing falls within the scope of black box testing. It does not require any knowledge of the inner design of the code or logic. </a:t>
            </a:r>
          </a:p>
          <a:p>
            <a:pPr lvl="1" eaLnBrk="1" hangingPunct="1">
              <a:buFont typeface="Verdana" pitchFamily="34" charset="0"/>
              <a:buChar char="»"/>
              <a:defRPr/>
            </a:pPr>
            <a:r>
              <a:rPr lang="en-US" sz="1800" b="1" kern="1200" dirty="0" smtClean="0">
                <a:ea typeface="+mn-ea"/>
                <a:cs typeface="+mn-cs"/>
              </a:rPr>
              <a:t>System Integration Testing (SIT): </a:t>
            </a:r>
            <a:r>
              <a:rPr lang="en-US" sz="1800" kern="1200" dirty="0" smtClean="0">
                <a:ea typeface="+mn-ea"/>
                <a:cs typeface="+mn-cs"/>
              </a:rPr>
              <a:t>This is the testing performed when two systems, generally presumed stable themselves, are integrated with one another. The goal of systems integration testing is to ensure that the data is crossing the boundary</a:t>
            </a:r>
            <a:r>
              <a:rPr lang="en-US" sz="1800" kern="1200" dirty="0" smtClean="0">
                <a:solidFill>
                  <a:srgbClr val="FF0000"/>
                </a:solidFill>
                <a:ea typeface="+mn-ea"/>
                <a:cs typeface="+mn-cs"/>
              </a:rPr>
              <a:t>.</a:t>
            </a:r>
          </a:p>
          <a:p>
            <a:pPr>
              <a:buFont typeface="Wingdings" pitchFamily="2" charset="2"/>
              <a:buNone/>
              <a:defRPr/>
            </a:pPr>
            <a:endParaRPr lang="en-US" sz="1800" dirty="0" smtClean="0">
              <a:cs typeface="Times New Roman" pitchFamily="18" charset="0"/>
            </a:endParaRPr>
          </a:p>
          <a:p>
            <a:pPr>
              <a:buFont typeface="Wingdings" pitchFamily="2" charset="2"/>
              <a:buNone/>
              <a:defRPr/>
            </a:pPr>
            <a:endParaRPr lang="en-US" sz="1800" dirty="0" smtClean="0">
              <a:cs typeface="Times New Roman" pitchFamily="18" charset="0"/>
            </a:endParaRPr>
          </a:p>
          <a:p>
            <a:pPr>
              <a:buFont typeface="Wingdings" pitchFamily="2" charset="2"/>
              <a:buNone/>
              <a:defRPr/>
            </a:pPr>
            <a:endParaRPr lang="en-US" sz="1800" dirty="0" smtClean="0">
              <a:cs typeface="Times New Roman" pitchFamily="18" charset="0"/>
            </a:endParaRPr>
          </a:p>
          <a:p>
            <a:pPr>
              <a:defRPr/>
            </a:pPr>
            <a:endParaRPr lang="en-US" sz="1800" dirty="0" smtClean="0">
              <a:cs typeface="Times New Roman" pitchFamily="18" charset="0"/>
            </a:endParaRPr>
          </a:p>
        </p:txBody>
      </p:sp>
      <p:sp>
        <p:nvSpPr>
          <p:cNvPr id="24580" name="Slide Number Placeholder 3"/>
          <p:cNvSpPr>
            <a:spLocks noGrp="1"/>
          </p:cNvSpPr>
          <p:nvPr>
            <p:ph type="sldNum" sz="quarter" idx="10"/>
          </p:nvPr>
        </p:nvSpPr>
        <p:spPr>
          <a:noFill/>
        </p:spPr>
        <p:txBody>
          <a:bodyPr/>
          <a:lstStyle/>
          <a:p>
            <a:fld id="{A0C20132-5BDA-4657-A0F9-BF45EED08133}" type="slidenum">
              <a:rPr lang="en-US" smtClean="0"/>
              <a:pPr/>
              <a:t>20</a:t>
            </a:fld>
            <a:endParaRPr lang="en-US" smtClean="0"/>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fld id="{668AC5F9-EF0F-455A-8E33-3BA0CA562F51}" type="slidenum">
              <a:rPr lang="en-US" smtClean="0"/>
              <a:pPr/>
              <a:t>21</a:t>
            </a:fld>
            <a:endParaRPr lang="en-US" smtClean="0"/>
          </a:p>
        </p:txBody>
      </p:sp>
      <p:sp>
        <p:nvSpPr>
          <p:cNvPr id="25603" name="Rectangle 3"/>
          <p:cNvSpPr>
            <a:spLocks noGrp="1" noChangeArrowheads="1"/>
          </p:cNvSpPr>
          <p:nvPr>
            <p:ph type="title"/>
          </p:nvPr>
        </p:nvSpPr>
        <p:spPr>
          <a:xfrm>
            <a:off x="685800" y="228600"/>
            <a:ext cx="7467600" cy="609600"/>
          </a:xfrm>
        </p:spPr>
        <p:txBody>
          <a:bodyPr/>
          <a:lstStyle/>
          <a:p>
            <a:pPr eaLnBrk="1" hangingPunct="1"/>
            <a:r>
              <a:rPr lang="en-US" dirty="0" smtClean="0"/>
              <a:t>Test Scenario - Sample Scenario for System Testing </a:t>
            </a:r>
          </a:p>
        </p:txBody>
      </p:sp>
      <p:sp>
        <p:nvSpPr>
          <p:cNvPr id="6" name="Rounded Rectangle 5"/>
          <p:cNvSpPr/>
          <p:nvPr/>
        </p:nvSpPr>
        <p:spPr bwMode="auto">
          <a:xfrm>
            <a:off x="533400" y="1216025"/>
            <a:ext cx="8458200" cy="489743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88925" indent="-288925" algn="l">
              <a:buFont typeface="Wingdings" pitchFamily="2" charset="2"/>
              <a:buChar char="§"/>
              <a:defRPr/>
            </a:pPr>
            <a:endParaRPr lang="en-US" sz="1600" b="0" dirty="0">
              <a:latin typeface="+mn-lt"/>
              <a:cs typeface="Times New Roman" pitchFamily="18" charset="0"/>
            </a:endParaRPr>
          </a:p>
          <a:p>
            <a:pPr marL="288925" indent="-288925" algn="l">
              <a:buFont typeface="Wingdings" pitchFamily="2" charset="2"/>
              <a:buChar char="§"/>
              <a:defRPr/>
            </a:pPr>
            <a:r>
              <a:rPr lang="en-US" sz="1600" b="0" dirty="0">
                <a:latin typeface="+mn-lt"/>
                <a:cs typeface="Times New Roman" pitchFamily="18" charset="0"/>
              </a:rPr>
              <a:t>In the LMS system described earlier, all the following scenarios are within the bounds of the LMS system and hence system test scenarios:</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SCN01: User applies for leave by providing valid dates and number of days</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SCN02: User applies for leave with days which are more than the accrued leave</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SCN03: User applies for leave and then cancels it before approval</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SCN04: User applies for leave and then modifies it before approval</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SCN05: User applies combining two types of leave which are valid</a:t>
            </a:r>
          </a:p>
          <a:p>
            <a:pPr marL="742950" lvl="1" indent="-285750" algn="l" eaLnBrk="1" hangingPunct="1">
              <a:spcBef>
                <a:spcPct val="20000"/>
              </a:spcBef>
              <a:buClr>
                <a:srgbClr val="DF7A1C"/>
              </a:buClr>
              <a:buFont typeface="Verdana" pitchFamily="34" charset="0"/>
              <a:buChar char="»"/>
              <a:defRPr/>
            </a:pPr>
            <a:r>
              <a:rPr lang="en-US" sz="1600" b="0" dirty="0">
                <a:latin typeface="+mn-lt"/>
                <a:cs typeface="Times New Roman" pitchFamily="18" charset="0"/>
              </a:rPr>
              <a:t>SCN06: User applies combining two types of leave which are not valid</a:t>
            </a:r>
          </a:p>
          <a:p>
            <a:pPr marL="742950" lvl="1" indent="-285750" algn="l" eaLnBrk="1" hangingPunct="1">
              <a:spcBef>
                <a:spcPct val="20000"/>
              </a:spcBef>
              <a:buClr>
                <a:srgbClr val="DF7A1C"/>
              </a:buClr>
              <a:buFont typeface="Verdana" pitchFamily="34" charset="0"/>
              <a:buChar char="»"/>
              <a:defRPr/>
            </a:pPr>
            <a:r>
              <a:rPr lang="en-US" sz="1600" b="0" dirty="0">
                <a:latin typeface="+mn-lt"/>
              </a:rPr>
              <a:t>SCN07: Manager approves leave applied by the employee</a:t>
            </a:r>
          </a:p>
          <a:p>
            <a:pPr marL="742950" lvl="1" indent="-285750" algn="l" eaLnBrk="1" hangingPunct="1">
              <a:spcBef>
                <a:spcPct val="20000"/>
              </a:spcBef>
              <a:buClr>
                <a:srgbClr val="DF7A1C"/>
              </a:buClr>
              <a:buFont typeface="Verdana" pitchFamily="34" charset="0"/>
              <a:buChar char="»"/>
              <a:defRPr/>
            </a:pPr>
            <a:r>
              <a:rPr lang="en-US" sz="1600" b="0" dirty="0">
                <a:latin typeface="+mn-lt"/>
              </a:rPr>
              <a:t>SCN08: Manager rejects leave applied by the employee</a:t>
            </a:r>
          </a:p>
          <a:p>
            <a:pPr algn="l">
              <a:buFont typeface="Wingdings" pitchFamily="2" charset="2"/>
              <a:buNone/>
              <a:defRPr/>
            </a:pPr>
            <a:endParaRPr lang="en-US" sz="1600" b="0" dirty="0">
              <a:latin typeface="+mn-lt"/>
              <a:cs typeface="Times New Roman" pitchFamily="18" charset="0"/>
            </a:endParaRPr>
          </a:p>
          <a:p>
            <a:pPr algn="l">
              <a:buFont typeface="Wingdings" pitchFamily="2" charset="2"/>
              <a:buNone/>
              <a:defRPr/>
            </a:pPr>
            <a:endParaRPr lang="en-US" sz="16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dirty="0" smtClean="0"/>
              <a:t>Test Scenario - Sample Scenario for System Integration Testing</a:t>
            </a:r>
          </a:p>
        </p:txBody>
      </p:sp>
      <p:sp>
        <p:nvSpPr>
          <p:cNvPr id="26627" name="Slide Number Placeholder 3"/>
          <p:cNvSpPr>
            <a:spLocks noGrp="1"/>
          </p:cNvSpPr>
          <p:nvPr>
            <p:ph type="sldNum" sz="quarter" idx="10"/>
          </p:nvPr>
        </p:nvSpPr>
        <p:spPr>
          <a:noFill/>
        </p:spPr>
        <p:txBody>
          <a:bodyPr/>
          <a:lstStyle/>
          <a:p>
            <a:fld id="{1B1B60E0-7C03-4941-AF0F-241D74F301CC}" type="slidenum">
              <a:rPr lang="en-US" smtClean="0"/>
              <a:pPr/>
              <a:t>22</a:t>
            </a:fld>
            <a:endParaRPr lang="en-US" smtClean="0"/>
          </a:p>
        </p:txBody>
      </p:sp>
      <p:sp>
        <p:nvSpPr>
          <p:cNvPr id="17" name="Rounded Rectangle 16"/>
          <p:cNvSpPr/>
          <p:nvPr/>
        </p:nvSpPr>
        <p:spPr bwMode="auto">
          <a:xfrm>
            <a:off x="533400" y="1216025"/>
            <a:ext cx="8458200" cy="376555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1200" b="0" dirty="0">
                <a:latin typeface="+mn-lt"/>
                <a:cs typeface="Times New Roman" pitchFamily="18" charset="0"/>
              </a:rPr>
              <a:t>In the LMS system, all the following scenarios require integration of LMS with external systems and hence are system integration test scenarios. </a:t>
            </a:r>
          </a:p>
          <a:p>
            <a:pPr marL="742950" lvl="1" indent="-285750" algn="l" eaLnBrk="1" hangingPunct="1">
              <a:spcBef>
                <a:spcPct val="20000"/>
              </a:spcBef>
              <a:buClr>
                <a:srgbClr val="DF7A1C"/>
              </a:buClr>
              <a:buFont typeface="Verdana" pitchFamily="34" charset="0"/>
              <a:buChar char="»"/>
              <a:defRPr/>
            </a:pPr>
            <a:r>
              <a:rPr lang="en-US" sz="1200" b="0" dirty="0">
                <a:latin typeface="+mn-lt"/>
              </a:rPr>
              <a:t>SCN09: User applies for loss of pay. Manager approves leave. Salary in payroll system is calculated based on the number of days applied.</a:t>
            </a:r>
          </a:p>
          <a:p>
            <a:pPr marL="465138" lvl="1" indent="-7938" algn="l" eaLnBrk="1" hangingPunct="1">
              <a:spcBef>
                <a:spcPct val="20000"/>
              </a:spcBef>
              <a:buClr>
                <a:srgbClr val="DF7A1C"/>
              </a:buClr>
              <a:defRPr/>
            </a:pPr>
            <a:r>
              <a:rPr lang="en-US" sz="1200" b="0" dirty="0">
                <a:latin typeface="+mn-lt"/>
              </a:rPr>
              <a:t>For this scenario, the data of days on loss of pay from leave management system should be ported to the payroll system.</a:t>
            </a:r>
          </a:p>
          <a:p>
            <a:pPr marL="742950" lvl="1" indent="-285750" algn="l" eaLnBrk="1" hangingPunct="1">
              <a:spcBef>
                <a:spcPct val="20000"/>
              </a:spcBef>
              <a:buClr>
                <a:srgbClr val="DF7A1C"/>
              </a:buClr>
              <a:buFont typeface="Verdana" pitchFamily="34" charset="0"/>
              <a:buChar char="»"/>
              <a:defRPr/>
            </a:pPr>
            <a:r>
              <a:rPr lang="en-US" sz="1200" b="0" dirty="0">
                <a:latin typeface="+mn-lt"/>
              </a:rPr>
              <a:t>SCN10: User is allowed to apply for compensatory off based on the hours worked from the timesheet system.</a:t>
            </a:r>
          </a:p>
          <a:p>
            <a:pPr lvl="1" algn="l">
              <a:defRPr/>
            </a:pPr>
            <a:r>
              <a:rPr lang="en-US" sz="1200" b="0" dirty="0">
                <a:latin typeface="+mn-lt"/>
                <a:cs typeface="Times New Roman" pitchFamily="18" charset="0"/>
              </a:rPr>
              <a:t>For this scenario, the data of the day and hours worked should be ported from the timesheet system. </a:t>
            </a:r>
          </a:p>
          <a:p>
            <a:pPr marL="742950" lvl="1" indent="-285750" algn="l" eaLnBrk="1" hangingPunct="1">
              <a:spcBef>
                <a:spcPct val="20000"/>
              </a:spcBef>
              <a:buClr>
                <a:srgbClr val="DF7A1C"/>
              </a:buClr>
              <a:buFont typeface="Verdana" pitchFamily="34" charset="0"/>
              <a:buChar char="»"/>
              <a:defRPr/>
            </a:pPr>
            <a:r>
              <a:rPr lang="en-US" sz="1200" b="0" dirty="0">
                <a:latin typeface="+mn-lt"/>
              </a:rPr>
              <a:t>SCN11: Leave accrual for a user who has joined during the second month of a year</a:t>
            </a:r>
            <a:r>
              <a:rPr lang="en-US" sz="1200" b="0" dirty="0">
                <a:solidFill>
                  <a:srgbClr val="FF0000"/>
                </a:solidFill>
                <a:latin typeface="+mn-lt"/>
              </a:rPr>
              <a:t>.</a:t>
            </a:r>
          </a:p>
          <a:p>
            <a:pPr lvl="1" algn="l">
              <a:defRPr/>
            </a:pPr>
            <a:r>
              <a:rPr lang="en-US" sz="1200" b="0" dirty="0">
                <a:latin typeface="+mn-lt"/>
                <a:cs typeface="Times New Roman" pitchFamily="18" charset="0"/>
              </a:rPr>
              <a:t>For this scenario, the date of joining of the employee from the employee master database should be ported to the leave management</a:t>
            </a:r>
          </a:p>
          <a:p>
            <a:pPr marL="742950" lvl="1" indent="-285750" algn="l" eaLnBrk="1" hangingPunct="1">
              <a:spcBef>
                <a:spcPct val="20000"/>
              </a:spcBef>
              <a:buClr>
                <a:srgbClr val="DF7A1C"/>
              </a:buClr>
              <a:buFont typeface="Verdana" pitchFamily="34" charset="0"/>
              <a:buChar char="»"/>
              <a:defRPr/>
            </a:pPr>
            <a:r>
              <a:rPr lang="en-US" sz="1200" b="0" dirty="0">
                <a:latin typeface="+mn-lt"/>
              </a:rPr>
              <a:t>SCN12: User serving the notice period applies for leave</a:t>
            </a:r>
            <a:r>
              <a:rPr lang="en-US" sz="1200" b="0" dirty="0">
                <a:solidFill>
                  <a:srgbClr val="FF0000"/>
                </a:solidFill>
                <a:latin typeface="+mn-lt"/>
              </a:rPr>
              <a:t>.</a:t>
            </a:r>
          </a:p>
          <a:p>
            <a:pPr lvl="1" algn="l">
              <a:defRPr/>
            </a:pPr>
            <a:r>
              <a:rPr lang="en-US" sz="1200" b="0" dirty="0">
                <a:latin typeface="+mn-lt"/>
                <a:cs typeface="Times New Roman" pitchFamily="18" charset="0"/>
              </a:rPr>
              <a:t>For this scenario, the date of last working day and the notice period term should be ported from the employee master database. </a:t>
            </a:r>
          </a:p>
          <a:p>
            <a:pPr algn="l">
              <a:buFont typeface="Wingdings" pitchFamily="2" charset="2"/>
              <a:buNone/>
              <a:defRPr/>
            </a:pPr>
            <a:endParaRPr lang="en-US" sz="1200" b="0" dirty="0">
              <a:solidFill>
                <a:srgbClr val="000000"/>
              </a:solidFill>
              <a:latin typeface="+mn-lt"/>
            </a:endParaRPr>
          </a:p>
        </p:txBody>
      </p:sp>
      <p:grpSp>
        <p:nvGrpSpPr>
          <p:cNvPr id="26629" name="Group 15"/>
          <p:cNvGrpSpPr>
            <a:grpSpLocks/>
          </p:cNvGrpSpPr>
          <p:nvPr/>
        </p:nvGrpSpPr>
        <p:grpSpPr bwMode="auto">
          <a:xfrm>
            <a:off x="2819400" y="4645025"/>
            <a:ext cx="4800600" cy="1784350"/>
            <a:chOff x="1192464" y="4114803"/>
            <a:chExt cx="5642808" cy="2246584"/>
          </a:xfrm>
        </p:grpSpPr>
        <p:sp>
          <p:nvSpPr>
            <p:cNvPr id="26630" name="Oval 8"/>
            <p:cNvSpPr>
              <a:spLocks noChangeArrowheads="1"/>
            </p:cNvSpPr>
            <p:nvPr/>
          </p:nvSpPr>
          <p:spPr bwMode="auto">
            <a:xfrm>
              <a:off x="2625558" y="5653432"/>
              <a:ext cx="3045325" cy="707955"/>
            </a:xfrm>
            <a:prstGeom prst="ellipse">
              <a:avLst/>
            </a:prstGeom>
            <a:solidFill>
              <a:srgbClr val="CCFFFF"/>
            </a:solidFill>
            <a:ln w="9525" algn="ctr">
              <a:solidFill>
                <a:srgbClr val="D8750D"/>
              </a:solidFill>
              <a:round/>
              <a:headEnd/>
              <a:tailEnd type="stealth" w="med" len="med"/>
            </a:ln>
          </p:spPr>
          <p:txBody>
            <a:bodyPr anchor="ctr">
              <a:spAutoFit/>
            </a:bodyPr>
            <a:lstStyle/>
            <a:p>
              <a:r>
                <a:rPr lang="en-US" sz="1000">
                  <a:latin typeface="Arial" pitchFamily="34" charset="0"/>
                  <a:cs typeface="Arial" pitchFamily="34" charset="0"/>
                </a:rPr>
                <a:t>Employee Master Database</a:t>
              </a:r>
            </a:p>
            <a:p>
              <a:endParaRPr lang="en-US" sz="1000">
                <a:latin typeface="Arial" pitchFamily="34" charset="0"/>
                <a:cs typeface="Arial" pitchFamily="34" charset="0"/>
              </a:endParaRPr>
            </a:p>
          </p:txBody>
        </p:sp>
        <p:grpSp>
          <p:nvGrpSpPr>
            <p:cNvPr id="26631" name="Group 12"/>
            <p:cNvGrpSpPr>
              <a:grpSpLocks/>
            </p:cNvGrpSpPr>
            <p:nvPr/>
          </p:nvGrpSpPr>
          <p:grpSpPr bwMode="auto">
            <a:xfrm>
              <a:off x="1192464" y="4114803"/>
              <a:ext cx="5642808" cy="980250"/>
              <a:chOff x="1192464" y="4114803"/>
              <a:chExt cx="5642808" cy="980250"/>
            </a:xfrm>
          </p:grpSpPr>
          <p:sp>
            <p:nvSpPr>
              <p:cNvPr id="26633" name="Oval 6"/>
              <p:cNvSpPr>
                <a:spLocks noChangeArrowheads="1"/>
              </p:cNvSpPr>
              <p:nvPr/>
            </p:nvSpPr>
            <p:spPr bwMode="auto">
              <a:xfrm>
                <a:off x="3073400" y="4114803"/>
                <a:ext cx="1612231" cy="980246"/>
              </a:xfrm>
              <a:prstGeom prst="ellipse">
                <a:avLst/>
              </a:prstGeom>
              <a:solidFill>
                <a:srgbClr val="CCFFFF"/>
              </a:solidFill>
              <a:ln w="9525" algn="ctr">
                <a:solidFill>
                  <a:srgbClr val="D8750D"/>
                </a:solidFill>
                <a:round/>
                <a:headEnd/>
                <a:tailEnd type="stealth" w="med" len="med"/>
              </a:ln>
            </p:spPr>
            <p:txBody>
              <a:bodyPr anchor="ctr">
                <a:spAutoFit/>
              </a:bodyPr>
              <a:lstStyle/>
              <a:p>
                <a:r>
                  <a:rPr lang="en-US" sz="1000">
                    <a:latin typeface="Arial" pitchFamily="34" charset="0"/>
                    <a:cs typeface="Arial" pitchFamily="34" charset="0"/>
                  </a:rPr>
                  <a:t>Leave Management System</a:t>
                </a:r>
              </a:p>
            </p:txBody>
          </p:sp>
          <p:sp>
            <p:nvSpPr>
              <p:cNvPr id="26634" name="Oval 8"/>
              <p:cNvSpPr>
                <a:spLocks noChangeArrowheads="1"/>
              </p:cNvSpPr>
              <p:nvPr/>
            </p:nvSpPr>
            <p:spPr bwMode="auto">
              <a:xfrm>
                <a:off x="1192464" y="4215199"/>
                <a:ext cx="1066799" cy="779464"/>
              </a:xfrm>
              <a:prstGeom prst="ellipse">
                <a:avLst/>
              </a:prstGeom>
              <a:solidFill>
                <a:srgbClr val="CCFFFF"/>
              </a:solidFill>
              <a:ln w="9525" algn="ctr">
                <a:solidFill>
                  <a:srgbClr val="D8750D"/>
                </a:solidFill>
                <a:round/>
                <a:headEnd/>
                <a:tailEnd type="stealth" w="med" len="med"/>
              </a:ln>
            </p:spPr>
            <p:txBody>
              <a:bodyPr anchor="ctr">
                <a:spAutoFit/>
              </a:bodyPr>
              <a:lstStyle/>
              <a:p>
                <a:r>
                  <a:rPr lang="en-US" sz="1000">
                    <a:latin typeface="Arial" pitchFamily="34" charset="0"/>
                    <a:cs typeface="Arial" pitchFamily="34" charset="0"/>
                  </a:rPr>
                  <a:t>Payroll System</a:t>
                </a:r>
              </a:p>
              <a:p>
                <a:endParaRPr lang="en-US" sz="1000">
                  <a:latin typeface="Arial" pitchFamily="34" charset="0"/>
                  <a:cs typeface="Arial" pitchFamily="34" charset="0"/>
                </a:endParaRPr>
              </a:p>
            </p:txBody>
          </p:sp>
          <p:sp>
            <p:nvSpPr>
              <p:cNvPr id="25" name="Right Arrow 24"/>
              <p:cNvSpPr/>
              <p:nvPr/>
            </p:nvSpPr>
            <p:spPr bwMode="auto">
              <a:xfrm rot="10800000">
                <a:off x="2356853" y="4502559"/>
                <a:ext cx="686691" cy="227856"/>
              </a:xfrm>
              <a:prstGeom prst="rightArrow">
                <a:avLst>
                  <a:gd name="adj1" fmla="val 50000"/>
                  <a:gd name="adj2" fmla="val 50000"/>
                </a:avLst>
              </a:prstGeom>
              <a:solidFill>
                <a:schemeClr val="accent1">
                  <a:lumMod val="90000"/>
                </a:schemeClr>
              </a:solidFill>
              <a:ln w="9525" cap="flat" cmpd="sng" algn="ctr">
                <a:solidFill>
                  <a:srgbClr val="D8750D"/>
                </a:solidFill>
                <a:prstDash val="solid"/>
                <a:round/>
                <a:headEnd type="none" w="med" len="med"/>
                <a:tailEnd type="stealth" w="med" len="med"/>
              </a:ln>
              <a:effectLst/>
            </p:spPr>
            <p:txBody>
              <a:bodyPr anchor="ctr">
                <a:spAutoFit/>
              </a:bodyPr>
              <a:lstStyle/>
              <a:p>
                <a:pPr>
                  <a:defRPr/>
                </a:pPr>
                <a:endParaRPr lang="en-US"/>
              </a:p>
            </p:txBody>
          </p:sp>
          <p:grpSp>
            <p:nvGrpSpPr>
              <p:cNvPr id="26636" name="Group 11"/>
              <p:cNvGrpSpPr>
                <a:grpSpLocks/>
              </p:cNvGrpSpPr>
              <p:nvPr/>
            </p:nvGrpSpPr>
            <p:grpSpPr bwMode="auto">
              <a:xfrm>
                <a:off x="4716378" y="4114807"/>
                <a:ext cx="2118894" cy="980246"/>
                <a:chOff x="4716378" y="4114807"/>
                <a:chExt cx="2118894" cy="980246"/>
              </a:xfrm>
            </p:grpSpPr>
            <p:sp>
              <p:nvSpPr>
                <p:cNvPr id="26637" name="Oval 8"/>
                <p:cNvSpPr>
                  <a:spLocks noChangeArrowheads="1"/>
                </p:cNvSpPr>
                <p:nvPr/>
              </p:nvSpPr>
              <p:spPr bwMode="auto">
                <a:xfrm>
                  <a:off x="5436936" y="4114807"/>
                  <a:ext cx="1398336" cy="980246"/>
                </a:xfrm>
                <a:prstGeom prst="ellipse">
                  <a:avLst/>
                </a:prstGeom>
                <a:solidFill>
                  <a:srgbClr val="CCFFFF"/>
                </a:solidFill>
                <a:ln w="9525" algn="ctr">
                  <a:solidFill>
                    <a:srgbClr val="D8750D"/>
                  </a:solidFill>
                  <a:round/>
                  <a:headEnd/>
                  <a:tailEnd type="stealth" w="med" len="med"/>
                </a:ln>
              </p:spPr>
              <p:txBody>
                <a:bodyPr anchor="ctr">
                  <a:spAutoFit/>
                </a:bodyPr>
                <a:lstStyle/>
                <a:p>
                  <a:r>
                    <a:rPr lang="en-US" sz="1000">
                      <a:latin typeface="Arial" pitchFamily="34" charset="0"/>
                      <a:cs typeface="Arial" pitchFamily="34" charset="0"/>
                    </a:rPr>
                    <a:t>Timesheet System</a:t>
                  </a:r>
                </a:p>
                <a:p>
                  <a:endParaRPr lang="en-US" sz="1000">
                    <a:latin typeface="Arial" pitchFamily="34" charset="0"/>
                    <a:cs typeface="Arial" pitchFamily="34" charset="0"/>
                  </a:endParaRPr>
                </a:p>
              </p:txBody>
            </p:sp>
            <p:sp>
              <p:nvSpPr>
                <p:cNvPr id="28" name="Right Arrow 27"/>
                <p:cNvSpPr/>
                <p:nvPr/>
              </p:nvSpPr>
              <p:spPr bwMode="auto">
                <a:xfrm rot="10800000">
                  <a:off x="4715487" y="4466581"/>
                  <a:ext cx="686691" cy="227856"/>
                </a:xfrm>
                <a:prstGeom prst="rightArrow">
                  <a:avLst>
                    <a:gd name="adj1" fmla="val 50000"/>
                    <a:gd name="adj2" fmla="val 50000"/>
                  </a:avLst>
                </a:prstGeom>
                <a:solidFill>
                  <a:schemeClr val="accent1">
                    <a:lumMod val="90000"/>
                  </a:schemeClr>
                </a:solidFill>
                <a:ln w="9525" cap="flat" cmpd="sng" algn="ctr">
                  <a:solidFill>
                    <a:srgbClr val="D8750D"/>
                  </a:solidFill>
                  <a:prstDash val="solid"/>
                  <a:round/>
                  <a:headEnd type="none" w="med" len="med"/>
                  <a:tailEnd type="stealth" w="med" len="med"/>
                </a:ln>
                <a:effectLst/>
              </p:spPr>
              <p:txBody>
                <a:bodyPr anchor="ctr">
                  <a:spAutoFit/>
                </a:bodyPr>
                <a:lstStyle/>
                <a:p>
                  <a:pPr>
                    <a:defRPr/>
                  </a:pPr>
                  <a:endParaRPr lang="en-US"/>
                </a:p>
              </p:txBody>
            </p:sp>
          </p:grpSp>
        </p:grpSp>
        <p:sp>
          <p:nvSpPr>
            <p:cNvPr id="22" name="Down Arrow 21"/>
            <p:cNvSpPr/>
            <p:nvPr/>
          </p:nvSpPr>
          <p:spPr bwMode="auto">
            <a:xfrm rot="10800000">
              <a:off x="3789947" y="5090188"/>
              <a:ext cx="268705" cy="659584"/>
            </a:xfrm>
            <a:prstGeom prst="downArrow">
              <a:avLst>
                <a:gd name="adj1" fmla="val 50000"/>
                <a:gd name="adj2" fmla="val 55556"/>
              </a:avLst>
            </a:prstGeom>
            <a:solidFill>
              <a:schemeClr val="accent1">
                <a:lumMod val="75000"/>
              </a:schemeClr>
            </a:solidFill>
            <a:ln w="9525" cap="flat" cmpd="sng" algn="ctr">
              <a:solidFill>
                <a:srgbClr val="D8750D"/>
              </a:solidFill>
              <a:prstDash val="solid"/>
              <a:round/>
              <a:headEnd type="none" w="med" len="med"/>
              <a:tailEnd type="stealth" w="med" len="med"/>
            </a:ln>
            <a:effectLst/>
          </p:spPr>
          <p:txBody>
            <a:bodyPr anchor="ctr">
              <a:spAutoFit/>
            </a:bodyPr>
            <a:lstStyle/>
            <a:p>
              <a:pPr>
                <a:defRPr/>
              </a:pPr>
              <a:endParaRPr lang="en-US"/>
            </a:p>
          </p:txBody>
        </p:sp>
      </p:gr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870CB2F6-8496-4254-B033-5A8272A90E5E}" type="slidenum">
              <a:rPr lang="en-US" smtClean="0"/>
              <a:pPr/>
              <a:t>23</a:t>
            </a:fld>
            <a:endParaRPr lang="en-US" smtClean="0"/>
          </a:p>
        </p:txBody>
      </p:sp>
      <p:sp>
        <p:nvSpPr>
          <p:cNvPr id="22531" name="Rectangle 2"/>
          <p:cNvSpPr>
            <a:spLocks noGrp="1" noChangeArrowheads="1"/>
          </p:cNvSpPr>
          <p:nvPr>
            <p:ph type="title"/>
          </p:nvPr>
        </p:nvSpPr>
        <p:spPr>
          <a:xfrm>
            <a:off x="381000" y="304800"/>
            <a:ext cx="7467600" cy="609600"/>
          </a:xfrm>
        </p:spPr>
        <p:txBody>
          <a:bodyPr/>
          <a:lstStyle/>
          <a:p>
            <a:pPr eaLnBrk="1" hangingPunct="1">
              <a:defRPr/>
            </a:pPr>
            <a:r>
              <a:rPr lang="en-US" dirty="0" smtClean="0">
                <a:latin typeface="+mn-lt"/>
              </a:rPr>
              <a:t>Test Scenario Design Techniques</a:t>
            </a:r>
          </a:p>
        </p:txBody>
      </p:sp>
      <p:sp>
        <p:nvSpPr>
          <p:cNvPr id="17412" name="Rectangle 9"/>
          <p:cNvSpPr>
            <a:spLocks noGrp="1" noChangeArrowheads="1"/>
          </p:cNvSpPr>
          <p:nvPr>
            <p:ph type="body" idx="1"/>
          </p:nvPr>
        </p:nvSpPr>
        <p:spPr/>
        <p:txBody>
          <a:bodyPr/>
          <a:lstStyle/>
          <a:p>
            <a:pPr>
              <a:defRPr/>
            </a:pPr>
            <a:r>
              <a:rPr lang="en-US" sz="2000" dirty="0" smtClean="0">
                <a:cs typeface="Times New Roman" pitchFamily="18" charset="0"/>
              </a:rPr>
              <a:t>Test Scenarios could be generated using the following techniques:</a:t>
            </a:r>
          </a:p>
          <a:p>
            <a:pPr lvl="1" eaLnBrk="1" hangingPunct="1">
              <a:buFont typeface="Verdana" pitchFamily="34" charset="0"/>
              <a:buChar char="»"/>
              <a:defRPr/>
            </a:pPr>
            <a:r>
              <a:rPr lang="en-US" dirty="0" smtClean="0">
                <a:ea typeface="+mn-ea"/>
                <a:cs typeface="Times New Roman" pitchFamily="18" charset="0"/>
              </a:rPr>
              <a:t>Use Case Modeling</a:t>
            </a:r>
          </a:p>
          <a:p>
            <a:pPr lvl="1" eaLnBrk="1" hangingPunct="1">
              <a:buFont typeface="Verdana" pitchFamily="34" charset="0"/>
              <a:buChar char="»"/>
              <a:defRPr/>
            </a:pPr>
            <a:r>
              <a:rPr lang="en-US" dirty="0" smtClean="0">
                <a:ea typeface="+mn-ea"/>
                <a:cs typeface="Times New Roman" pitchFamily="18" charset="0"/>
              </a:rPr>
              <a:t>Activity Component Element</a:t>
            </a:r>
          </a:p>
          <a:p>
            <a:pPr lvl="1">
              <a:buClrTx/>
              <a:buFontTx/>
              <a:buNone/>
              <a:defRPr/>
            </a:pPr>
            <a:endParaRPr lang="en-US" dirty="0" smtClean="0">
              <a:ea typeface="+mn-ea"/>
              <a:cs typeface="Times New Roman" pitchFamily="18" charset="0"/>
            </a:endParaRPr>
          </a:p>
          <a:p>
            <a:pPr lvl="1">
              <a:buClrTx/>
              <a:buFontTx/>
              <a:buNone/>
              <a:defRPr/>
            </a:pPr>
            <a:endParaRPr lang="en-US" sz="1600" dirty="0" smtClean="0">
              <a:cs typeface="Times New Roman" pitchFamily="18" charset="0"/>
            </a:endParaRPr>
          </a:p>
        </p:txBody>
      </p:sp>
      <p:pic>
        <p:nvPicPr>
          <p:cNvPr id="27653"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27654"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888C51AA-B82D-4282-8454-7C6624141CBC}" type="slidenum">
              <a:rPr lang="en-US" smtClean="0"/>
              <a:pPr/>
              <a:t>24</a:t>
            </a:fld>
            <a:endParaRPr lang="en-US" smtClean="0"/>
          </a:p>
        </p:txBody>
      </p:sp>
      <p:sp>
        <p:nvSpPr>
          <p:cNvPr id="23555" name="Rectangle 2"/>
          <p:cNvSpPr>
            <a:spLocks noGrp="1" noChangeArrowheads="1"/>
          </p:cNvSpPr>
          <p:nvPr>
            <p:ph type="title"/>
          </p:nvPr>
        </p:nvSpPr>
        <p:spPr>
          <a:xfrm>
            <a:off x="381000" y="304800"/>
            <a:ext cx="7467600" cy="609600"/>
          </a:xfrm>
        </p:spPr>
        <p:txBody>
          <a:bodyPr/>
          <a:lstStyle/>
          <a:p>
            <a:pPr eaLnBrk="1" hangingPunct="1">
              <a:defRPr/>
            </a:pPr>
            <a:r>
              <a:rPr lang="en-US" dirty="0" smtClean="0">
                <a:latin typeface="+mn-lt"/>
              </a:rPr>
              <a:t>Use Case: Introduction</a:t>
            </a:r>
          </a:p>
        </p:txBody>
      </p:sp>
      <p:sp>
        <p:nvSpPr>
          <p:cNvPr id="28676" name="Rectangle 9"/>
          <p:cNvSpPr>
            <a:spLocks noGrp="1" noChangeArrowheads="1"/>
          </p:cNvSpPr>
          <p:nvPr>
            <p:ph type="body" idx="1"/>
          </p:nvPr>
        </p:nvSpPr>
        <p:spPr>
          <a:xfrm>
            <a:off x="685800" y="1216025"/>
            <a:ext cx="8001000" cy="5105400"/>
          </a:xfrm>
        </p:spPr>
        <p:txBody>
          <a:bodyPr/>
          <a:lstStyle/>
          <a:p>
            <a:r>
              <a:rPr lang="en-US" sz="1600" dirty="0" smtClean="0">
                <a:cs typeface="Times New Roman" pitchFamily="18" charset="0"/>
              </a:rPr>
              <a:t>A use case defines a goal-oriented set of interactions between external actors and the system under consideration.</a:t>
            </a:r>
          </a:p>
          <a:p>
            <a:r>
              <a:rPr lang="en-US" sz="1600" dirty="0" smtClean="0">
                <a:cs typeface="Times New Roman" pitchFamily="18" charset="0"/>
              </a:rPr>
              <a:t>Use cases address all functional requirements.</a:t>
            </a:r>
          </a:p>
          <a:p>
            <a:r>
              <a:rPr lang="en-US" sz="1600" dirty="0" smtClean="0">
                <a:cs typeface="Times New Roman" pitchFamily="18" charset="0"/>
              </a:rPr>
              <a:t>It is written from a user perspective.</a:t>
            </a:r>
          </a:p>
          <a:p>
            <a:r>
              <a:rPr lang="en-US" sz="1600" dirty="0" smtClean="0">
                <a:cs typeface="Times New Roman" pitchFamily="18" charset="0"/>
              </a:rPr>
              <a:t>It includes story of interactions between actors and system.</a:t>
            </a:r>
          </a:p>
          <a:p>
            <a:r>
              <a:rPr lang="en-US" sz="1600" dirty="0" smtClean="0">
                <a:cs typeface="Times New Roman" pitchFamily="18" charset="0"/>
              </a:rPr>
              <a:t>Use cases capture who (actor) does what (interaction) with the system, for what purpose (goal), without dealing with system internals. A complete set of use cases specifies all the different ways to use the system, therefore defining all the behavior required of the system and bounding the scope of the system.</a:t>
            </a:r>
          </a:p>
          <a:p>
            <a:pPr>
              <a:buFont typeface="Wingdings" pitchFamily="2" charset="2"/>
              <a:buNone/>
            </a:pPr>
            <a:endParaRPr lang="en-US" sz="1400" dirty="0" smtClean="0">
              <a:cs typeface="Times New Roman" pitchFamily="18" charset="0"/>
            </a:endParaRPr>
          </a:p>
          <a:p>
            <a:pPr>
              <a:buFont typeface="Wingdings" pitchFamily="2" charset="2"/>
              <a:buChar char="v"/>
            </a:pPr>
            <a:endParaRPr lang="en-US" sz="1400" dirty="0" smtClean="0">
              <a:cs typeface="Times New Roman" pitchFamily="18" charset="0"/>
            </a:endParaRPr>
          </a:p>
          <a:p>
            <a:pPr>
              <a:buFont typeface="Wingdings" pitchFamily="2" charset="2"/>
              <a:buNone/>
            </a:pPr>
            <a:r>
              <a:rPr lang="en-US" sz="1400" dirty="0" smtClean="0">
                <a:solidFill>
                  <a:srgbClr val="FF0000"/>
                </a:solidFill>
                <a:cs typeface="Times New Roman" pitchFamily="18" charset="0"/>
              </a:rPr>
              <a:t>			 </a:t>
            </a:r>
            <a:r>
              <a:rPr lang="en-US" sz="1400" dirty="0" smtClean="0">
                <a:cs typeface="Times New Roman" pitchFamily="18" charset="0"/>
              </a:rPr>
              <a:t>Actor         		  Process</a:t>
            </a:r>
          </a:p>
          <a:p>
            <a:pPr>
              <a:buClrTx/>
              <a:buFont typeface="Wingdings" pitchFamily="2" charset="2"/>
              <a:buNone/>
            </a:pPr>
            <a:r>
              <a:rPr lang="en-US" sz="1600" dirty="0" smtClean="0">
                <a:cs typeface="Times New Roman" pitchFamily="18" charset="0"/>
              </a:rPr>
              <a:t>																																									</a:t>
            </a:r>
            <a:endParaRPr lang="en-US" sz="2000" dirty="0" smtClean="0">
              <a:cs typeface="Times New Roman" pitchFamily="18" charset="0"/>
            </a:endParaRPr>
          </a:p>
        </p:txBody>
      </p:sp>
      <p:pic>
        <p:nvPicPr>
          <p:cNvPr id="28677"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28678"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pic>
        <p:nvPicPr>
          <p:cNvPr id="28679" name="Picture 7"/>
          <p:cNvPicPr>
            <a:picLocks noChangeAspect="1" noChangeArrowheads="1"/>
          </p:cNvPicPr>
          <p:nvPr/>
        </p:nvPicPr>
        <p:blipFill>
          <a:blip r:embed="rId4" cstate="print"/>
          <a:srcRect/>
          <a:stretch>
            <a:fillRect/>
          </a:stretch>
        </p:blipFill>
        <p:spPr bwMode="auto">
          <a:xfrm>
            <a:off x="2514600" y="4800600"/>
            <a:ext cx="4724400" cy="838200"/>
          </a:xfrm>
          <a:prstGeom prst="rect">
            <a:avLst/>
          </a:prstGeom>
          <a:noFill/>
          <a:ln w="9525" algn="ctr">
            <a:noFill/>
            <a:miter lim="800000"/>
            <a:headEnd/>
            <a:tailEnd/>
          </a:ln>
        </p:spPr>
      </p:pic>
      <p:sp>
        <p:nvSpPr>
          <p:cNvPr id="8" name="TextBox 7"/>
          <p:cNvSpPr txBox="1"/>
          <p:nvPr/>
        </p:nvSpPr>
        <p:spPr>
          <a:xfrm>
            <a:off x="2514600" y="59182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Use Case Model</a:t>
            </a:r>
            <a:endParaRPr lang="en-US" sz="1050" i="1"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E2DF023C-6468-4A59-85C9-FDCA8CBBF4BC}" type="slidenum">
              <a:rPr lang="en-US" smtClean="0"/>
              <a:pPr/>
              <a:t>25</a:t>
            </a:fld>
            <a:endParaRPr lang="en-US" smtClean="0"/>
          </a:p>
        </p:txBody>
      </p:sp>
      <p:sp>
        <p:nvSpPr>
          <p:cNvPr id="24579" name="Rectangle 2"/>
          <p:cNvSpPr>
            <a:spLocks noGrp="1" noChangeArrowheads="1"/>
          </p:cNvSpPr>
          <p:nvPr>
            <p:ph type="title"/>
          </p:nvPr>
        </p:nvSpPr>
        <p:spPr>
          <a:xfrm>
            <a:off x="304800" y="228600"/>
            <a:ext cx="7467600" cy="609600"/>
          </a:xfrm>
        </p:spPr>
        <p:txBody>
          <a:bodyPr/>
          <a:lstStyle/>
          <a:p>
            <a:pPr eaLnBrk="1" hangingPunct="1">
              <a:defRPr/>
            </a:pPr>
            <a:r>
              <a:rPr lang="en-US" dirty="0" smtClean="0">
                <a:latin typeface="+mn-lt"/>
              </a:rPr>
              <a:t>Components of Use Cases</a:t>
            </a:r>
          </a:p>
        </p:txBody>
      </p:sp>
      <p:sp>
        <p:nvSpPr>
          <p:cNvPr id="24580" name="Rectangle 9"/>
          <p:cNvSpPr>
            <a:spLocks noGrp="1" noChangeArrowheads="1"/>
          </p:cNvSpPr>
          <p:nvPr>
            <p:ph type="body" idx="1"/>
          </p:nvPr>
        </p:nvSpPr>
        <p:spPr>
          <a:xfrm>
            <a:off x="685800" y="1216025"/>
            <a:ext cx="7772400" cy="4876800"/>
          </a:xfrm>
        </p:spPr>
        <p:txBody>
          <a:bodyPr/>
          <a:lstStyle/>
          <a:p>
            <a:pPr>
              <a:defRPr/>
            </a:pPr>
            <a:r>
              <a:rPr lang="en-US" sz="2000" dirty="0" smtClean="0">
                <a:cs typeface="Times New Roman" pitchFamily="18" charset="0"/>
              </a:rPr>
              <a:t>Use Case includes the following variants of sequence:</a:t>
            </a:r>
          </a:p>
          <a:p>
            <a:pPr lvl="1" eaLnBrk="1" hangingPunct="1">
              <a:buFont typeface="Verdana" pitchFamily="34" charset="0"/>
              <a:buChar char="»"/>
              <a:defRPr/>
            </a:pPr>
            <a:r>
              <a:rPr lang="en-US" kern="1200" dirty="0" smtClean="0">
                <a:ea typeface="+mn-ea"/>
                <a:cs typeface="+mn-cs"/>
              </a:rPr>
              <a:t>Basic Flow sequence to satisfy the goal</a:t>
            </a:r>
          </a:p>
          <a:p>
            <a:pPr lvl="1" eaLnBrk="1" hangingPunct="1">
              <a:buFont typeface="Verdana" pitchFamily="34" charset="0"/>
              <a:buChar char="»"/>
              <a:defRPr/>
            </a:pPr>
            <a:r>
              <a:rPr lang="en-US" kern="1200" dirty="0" smtClean="0">
                <a:ea typeface="+mn-ea"/>
                <a:cs typeface="+mn-cs"/>
              </a:rPr>
              <a:t>Alternative sequences that may also satisfy the goal</a:t>
            </a:r>
          </a:p>
          <a:p>
            <a:pPr lvl="1" eaLnBrk="1" hangingPunct="1">
              <a:buFont typeface="Verdana" pitchFamily="34" charset="0"/>
              <a:buChar char="»"/>
              <a:defRPr/>
            </a:pPr>
            <a:r>
              <a:rPr lang="en-US" kern="1200" dirty="0" smtClean="0">
                <a:ea typeface="+mn-ea"/>
                <a:cs typeface="+mn-cs"/>
              </a:rPr>
              <a:t>Sequences that may lead to failure in completing the service because of exceptional behavior, error handling, and so on</a:t>
            </a:r>
            <a:endParaRPr lang="en-US" dirty="0" smtClean="0">
              <a:cs typeface="Times New Roman" pitchFamily="18" charset="0"/>
            </a:endParaRPr>
          </a:p>
        </p:txBody>
      </p:sp>
      <p:pic>
        <p:nvPicPr>
          <p:cNvPr id="29701"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29702"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noFill/>
        </p:spPr>
        <p:txBody>
          <a:bodyPr/>
          <a:lstStyle/>
          <a:p>
            <a:fld id="{EEB1B4DA-A5D4-428E-B00E-6DF6FBFBCAD7}" type="slidenum">
              <a:rPr lang="en-US" smtClean="0"/>
              <a:pPr/>
              <a:t>26</a:t>
            </a:fld>
            <a:endParaRPr lang="en-US" smtClean="0"/>
          </a:p>
        </p:txBody>
      </p:sp>
      <p:sp>
        <p:nvSpPr>
          <p:cNvPr id="24579" name="Rectangle 2"/>
          <p:cNvSpPr>
            <a:spLocks noGrp="1" noChangeArrowheads="1"/>
          </p:cNvSpPr>
          <p:nvPr>
            <p:ph type="title"/>
          </p:nvPr>
        </p:nvSpPr>
        <p:spPr>
          <a:xfrm>
            <a:off x="304800" y="228600"/>
            <a:ext cx="7467600" cy="609600"/>
          </a:xfrm>
        </p:spPr>
        <p:txBody>
          <a:bodyPr/>
          <a:lstStyle/>
          <a:p>
            <a:pPr eaLnBrk="1" hangingPunct="1">
              <a:defRPr/>
            </a:pPr>
            <a:r>
              <a:rPr lang="en-US" dirty="0" smtClean="0">
                <a:latin typeface="+mn-lt"/>
              </a:rPr>
              <a:t>Components of Use Cases (Contd.)</a:t>
            </a:r>
          </a:p>
        </p:txBody>
      </p:sp>
      <p:sp>
        <p:nvSpPr>
          <p:cNvPr id="24580" name="Rectangle 9"/>
          <p:cNvSpPr>
            <a:spLocks noGrp="1" noChangeArrowheads="1"/>
          </p:cNvSpPr>
          <p:nvPr>
            <p:ph type="body" idx="1"/>
          </p:nvPr>
        </p:nvSpPr>
        <p:spPr>
          <a:xfrm>
            <a:off x="685800" y="1216025"/>
            <a:ext cx="4724400" cy="4876800"/>
          </a:xfrm>
        </p:spPr>
        <p:txBody>
          <a:bodyPr/>
          <a:lstStyle/>
          <a:p>
            <a:pPr>
              <a:defRPr/>
            </a:pPr>
            <a:r>
              <a:rPr lang="en-US" sz="1800" dirty="0" smtClean="0">
                <a:cs typeface="Times New Roman" pitchFamily="18" charset="0"/>
              </a:rPr>
              <a:t>The components of Use Cases can be categorized as follows:</a:t>
            </a:r>
          </a:p>
          <a:p>
            <a:pPr lvl="1" eaLnBrk="1" hangingPunct="1">
              <a:buFont typeface="Verdana" pitchFamily="34" charset="0"/>
              <a:buChar char="»"/>
              <a:defRPr/>
            </a:pPr>
            <a:r>
              <a:rPr lang="en-US" sz="1800" kern="1200" dirty="0" smtClean="0">
                <a:ea typeface="+mn-ea"/>
                <a:cs typeface="+mn-cs"/>
              </a:rPr>
              <a:t>Primary Flow </a:t>
            </a:r>
          </a:p>
          <a:p>
            <a:pPr lvl="1" eaLnBrk="1" hangingPunct="1">
              <a:buFont typeface="Verdana" pitchFamily="34" charset="0"/>
              <a:buChar char="»"/>
              <a:defRPr/>
            </a:pPr>
            <a:r>
              <a:rPr lang="en-US" sz="1800" kern="1200" dirty="0" smtClean="0">
                <a:ea typeface="+mn-ea"/>
                <a:cs typeface="+mn-cs"/>
              </a:rPr>
              <a:t>Alternate flows</a:t>
            </a:r>
          </a:p>
          <a:p>
            <a:pPr lvl="1" eaLnBrk="1" hangingPunct="1">
              <a:buFont typeface="Verdana" pitchFamily="34" charset="0"/>
              <a:buChar char="»"/>
              <a:defRPr/>
            </a:pPr>
            <a:r>
              <a:rPr lang="en-US" sz="1800" kern="1200" dirty="0" smtClean="0">
                <a:ea typeface="+mn-ea"/>
                <a:cs typeface="+mn-cs"/>
              </a:rPr>
              <a:t>Triggers/Activities</a:t>
            </a:r>
          </a:p>
          <a:p>
            <a:pPr lvl="1" eaLnBrk="1" hangingPunct="1">
              <a:buFont typeface="Verdana" pitchFamily="34" charset="0"/>
              <a:buChar char="»"/>
              <a:defRPr/>
            </a:pPr>
            <a:r>
              <a:rPr lang="en-US" sz="1800" kern="1200" dirty="0" smtClean="0">
                <a:ea typeface="+mn-ea"/>
                <a:cs typeface="+mn-cs"/>
              </a:rPr>
              <a:t>Exception Flows</a:t>
            </a:r>
          </a:p>
          <a:p>
            <a:pPr lvl="1" eaLnBrk="1" hangingPunct="1">
              <a:buFont typeface="Verdana" pitchFamily="34" charset="0"/>
              <a:buChar char="»"/>
              <a:defRPr/>
            </a:pPr>
            <a:r>
              <a:rPr lang="en-US" sz="1800" kern="1200" dirty="0" smtClean="0">
                <a:ea typeface="+mn-ea"/>
                <a:cs typeface="+mn-cs"/>
              </a:rPr>
              <a:t>Pre Conditions – These are conditions that need to be set for performing the activity to achieve the goal</a:t>
            </a:r>
          </a:p>
          <a:p>
            <a:pPr lvl="1" eaLnBrk="1" hangingPunct="1">
              <a:buFont typeface="Verdana" pitchFamily="34" charset="0"/>
              <a:buChar char="»"/>
              <a:defRPr/>
            </a:pPr>
            <a:r>
              <a:rPr lang="en-US" sz="1800" kern="1200" dirty="0" smtClean="0">
                <a:ea typeface="+mn-ea"/>
                <a:cs typeface="+mn-cs"/>
              </a:rPr>
              <a:t>Post Conditions – These are the conditions that need to be verified by the tester after the activity is performed</a:t>
            </a:r>
          </a:p>
        </p:txBody>
      </p:sp>
      <p:pic>
        <p:nvPicPr>
          <p:cNvPr id="30725"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30726"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pic>
        <p:nvPicPr>
          <p:cNvPr id="30727" name="Picture 2"/>
          <p:cNvPicPr>
            <a:picLocks noChangeAspect="1" noChangeArrowheads="1"/>
          </p:cNvPicPr>
          <p:nvPr/>
        </p:nvPicPr>
        <p:blipFill>
          <a:blip r:embed="rId4" cstate="print"/>
          <a:srcRect/>
          <a:stretch>
            <a:fillRect/>
          </a:stretch>
        </p:blipFill>
        <p:spPr bwMode="auto">
          <a:xfrm>
            <a:off x="5486400" y="2286000"/>
            <a:ext cx="3230563" cy="19812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p:spPr>
        <p:txBody>
          <a:bodyPr/>
          <a:lstStyle/>
          <a:p>
            <a:fld id="{BEF2CAC1-C1B3-4480-AC0C-4D7503F37148}" type="slidenum">
              <a:rPr lang="en-US" smtClean="0"/>
              <a:pPr/>
              <a:t>27</a:t>
            </a:fld>
            <a:endParaRPr lang="en-US" smtClean="0"/>
          </a:p>
        </p:txBody>
      </p:sp>
      <p:sp>
        <p:nvSpPr>
          <p:cNvPr id="25603" name="Rectangle 2"/>
          <p:cNvSpPr>
            <a:spLocks noGrp="1" noChangeArrowheads="1"/>
          </p:cNvSpPr>
          <p:nvPr>
            <p:ph type="title"/>
          </p:nvPr>
        </p:nvSpPr>
        <p:spPr>
          <a:xfrm>
            <a:off x="381000" y="304800"/>
            <a:ext cx="7467600" cy="609600"/>
          </a:xfrm>
        </p:spPr>
        <p:txBody>
          <a:bodyPr/>
          <a:lstStyle/>
          <a:p>
            <a:pPr eaLnBrk="1" hangingPunct="1">
              <a:defRPr/>
            </a:pPr>
            <a:r>
              <a:rPr lang="en-US" dirty="0" smtClean="0">
                <a:latin typeface="+mn-lt"/>
              </a:rPr>
              <a:t>Components of Use Cases</a:t>
            </a:r>
          </a:p>
        </p:txBody>
      </p:sp>
      <p:pic>
        <p:nvPicPr>
          <p:cNvPr id="31748"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31749"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sp>
        <p:nvSpPr>
          <p:cNvPr id="8" name="Rounded Rectangle 7"/>
          <p:cNvSpPr/>
          <p:nvPr/>
        </p:nvSpPr>
        <p:spPr bwMode="auto">
          <a:xfrm>
            <a:off x="685800" y="1216025"/>
            <a:ext cx="8001000" cy="46656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lvl="1" algn="l">
              <a:defRPr/>
            </a:pPr>
            <a:r>
              <a:rPr lang="en-US" sz="1600" b="0" dirty="0">
                <a:latin typeface="+mn-lt"/>
                <a:cs typeface="Times New Roman" pitchFamily="18" charset="0"/>
              </a:rPr>
              <a:t>Example: Ordering a meal in the restaurant</a:t>
            </a:r>
          </a:p>
          <a:p>
            <a:pPr lvl="1" algn="l">
              <a:defRPr/>
            </a:pPr>
            <a:r>
              <a:rPr lang="en-US" sz="1600" b="0" i="1" dirty="0">
                <a:latin typeface="+mn-lt"/>
                <a:cs typeface="Times New Roman" pitchFamily="18" charset="0"/>
              </a:rPr>
              <a:t>Primary Flow:</a:t>
            </a:r>
          </a:p>
          <a:p>
            <a:pPr lvl="1" algn="l">
              <a:defRPr/>
            </a:pPr>
            <a:r>
              <a:rPr lang="en-US" sz="1400" b="0" dirty="0">
                <a:latin typeface="+mn-lt"/>
                <a:cs typeface="Times New Roman" pitchFamily="18" charset="0"/>
              </a:rPr>
              <a:t>Precondition 1 : The customer should be present in the restaurant</a:t>
            </a:r>
          </a:p>
          <a:p>
            <a:pPr lvl="1" algn="l">
              <a:defRPr/>
            </a:pPr>
            <a:r>
              <a:rPr lang="en-US" sz="1400" b="0" dirty="0">
                <a:latin typeface="+mn-lt"/>
                <a:cs typeface="Times New Roman" pitchFamily="18" charset="0"/>
              </a:rPr>
              <a:t>Precondition 2 : The waiter gets the menu card for the customer</a:t>
            </a:r>
          </a:p>
          <a:p>
            <a:pPr lvl="1" algn="l">
              <a:defRPr/>
            </a:pPr>
            <a:r>
              <a:rPr lang="en-US" sz="1400" b="0" dirty="0">
                <a:latin typeface="+mn-lt"/>
                <a:cs typeface="Times New Roman" pitchFamily="18" charset="0"/>
              </a:rPr>
              <a:t>Activity           : The customer places the order to the waiter</a:t>
            </a:r>
          </a:p>
          <a:p>
            <a:pPr marL="1944688" lvl="1" indent="-1487488" algn="l">
              <a:defRPr/>
            </a:pPr>
            <a:r>
              <a:rPr lang="en-US" sz="1400" b="0" dirty="0">
                <a:latin typeface="+mn-lt"/>
                <a:cs typeface="Times New Roman" pitchFamily="18" charset="0"/>
              </a:rPr>
              <a:t>Post Condition : The waiter delivers the food and the customer pays for the food</a:t>
            </a:r>
          </a:p>
          <a:p>
            <a:pPr lvl="1" algn="l">
              <a:defRPr/>
            </a:pPr>
            <a:endParaRPr lang="en-US" sz="1400" b="0" i="1" dirty="0">
              <a:latin typeface="+mn-lt"/>
              <a:cs typeface="Times New Roman" pitchFamily="18" charset="0"/>
            </a:endParaRPr>
          </a:p>
          <a:p>
            <a:pPr lvl="1" algn="l">
              <a:defRPr/>
            </a:pPr>
            <a:r>
              <a:rPr lang="en-US" sz="1600" b="0" i="1" dirty="0">
                <a:latin typeface="+mn-lt"/>
                <a:cs typeface="Times New Roman" pitchFamily="18" charset="0"/>
              </a:rPr>
              <a:t>Alternate Flow  for placing a  meal order in the restaurant</a:t>
            </a:r>
          </a:p>
          <a:p>
            <a:pPr lvl="1" algn="l">
              <a:defRPr/>
            </a:pPr>
            <a:r>
              <a:rPr lang="en-US" sz="1400" b="0" dirty="0">
                <a:latin typeface="+mn-lt"/>
                <a:cs typeface="Times New Roman" pitchFamily="18" charset="0"/>
              </a:rPr>
              <a:t>Precondition 1 : The customer should be present in the restaurant</a:t>
            </a:r>
          </a:p>
          <a:p>
            <a:pPr lvl="1" algn="l">
              <a:defRPr/>
            </a:pPr>
            <a:r>
              <a:rPr lang="en-US" sz="1400" b="0" dirty="0">
                <a:latin typeface="+mn-lt"/>
                <a:cs typeface="Times New Roman" pitchFamily="18" charset="0"/>
              </a:rPr>
              <a:t>Precondition 2 : The waiter gets the menu card for the customer</a:t>
            </a:r>
          </a:p>
          <a:p>
            <a:pPr lvl="1" algn="l">
              <a:defRPr/>
            </a:pPr>
            <a:r>
              <a:rPr lang="en-US" sz="1400" b="0" dirty="0">
                <a:latin typeface="+mn-lt"/>
                <a:cs typeface="Times New Roman" pitchFamily="18" charset="0"/>
              </a:rPr>
              <a:t>Activity 1        : The customer places the order to the waiter</a:t>
            </a:r>
          </a:p>
          <a:p>
            <a:pPr marL="1944688" lvl="1" indent="-1487488" algn="l">
              <a:defRPr/>
            </a:pPr>
            <a:r>
              <a:rPr lang="en-US" sz="1400" b="0" dirty="0">
                <a:latin typeface="+mn-lt"/>
                <a:cs typeface="Times New Roman" pitchFamily="18" charset="0"/>
              </a:rPr>
              <a:t>Activity 2        : The waiter checks and informs that the ordered item is not available</a:t>
            </a:r>
          </a:p>
          <a:p>
            <a:pPr lvl="1" algn="l">
              <a:defRPr/>
            </a:pPr>
            <a:r>
              <a:rPr lang="en-US" sz="1400" b="0" dirty="0">
                <a:latin typeface="+mn-lt"/>
                <a:cs typeface="Times New Roman" pitchFamily="18" charset="0"/>
              </a:rPr>
              <a:t>Activity 3        : The customer places an other order</a:t>
            </a:r>
          </a:p>
          <a:p>
            <a:pPr marL="1944688" lvl="1" indent="-1487488" algn="l">
              <a:defRPr/>
            </a:pPr>
            <a:r>
              <a:rPr lang="en-US" sz="1400" b="0" dirty="0">
                <a:latin typeface="+mn-lt"/>
                <a:cs typeface="Times New Roman" pitchFamily="18" charset="0"/>
              </a:rPr>
              <a:t>Post Condition : The waiter delivers the food and the customer pays for the food</a:t>
            </a:r>
          </a:p>
          <a:p>
            <a:pPr lvl="1" algn="l">
              <a:defRPr/>
            </a:pPr>
            <a:endParaRPr lang="en-US" sz="1200" dirty="0">
              <a:latin typeface="+mn-lt"/>
              <a:cs typeface="Times New Roman" pitchFamily="18" charset="0"/>
            </a:endParaRP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DC93AAA1-4978-40A4-9A9F-D3097D0FD60D}" type="slidenum">
              <a:rPr lang="en-US" smtClean="0"/>
              <a:pPr/>
              <a:t>28</a:t>
            </a:fld>
            <a:endParaRPr lang="en-US" smtClean="0"/>
          </a:p>
        </p:txBody>
      </p:sp>
      <p:sp>
        <p:nvSpPr>
          <p:cNvPr id="25603" name="Rectangle 2"/>
          <p:cNvSpPr>
            <a:spLocks noGrp="1" noChangeArrowheads="1"/>
          </p:cNvSpPr>
          <p:nvPr>
            <p:ph type="title"/>
          </p:nvPr>
        </p:nvSpPr>
        <p:spPr>
          <a:xfrm>
            <a:off x="381000" y="304800"/>
            <a:ext cx="7467600" cy="609600"/>
          </a:xfrm>
        </p:spPr>
        <p:txBody>
          <a:bodyPr/>
          <a:lstStyle/>
          <a:p>
            <a:pPr eaLnBrk="1" hangingPunct="1">
              <a:defRPr/>
            </a:pPr>
            <a:r>
              <a:rPr lang="en-US" dirty="0" smtClean="0">
                <a:latin typeface="+mn-lt"/>
              </a:rPr>
              <a:t>Components of Use Cases (Contd.)</a:t>
            </a:r>
          </a:p>
        </p:txBody>
      </p:sp>
      <p:pic>
        <p:nvPicPr>
          <p:cNvPr id="32772"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32773"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sp>
        <p:nvSpPr>
          <p:cNvPr id="8" name="Rounded Rectangle 7"/>
          <p:cNvSpPr/>
          <p:nvPr/>
        </p:nvSpPr>
        <p:spPr bwMode="auto">
          <a:xfrm>
            <a:off x="685800" y="1216025"/>
            <a:ext cx="8001000" cy="269081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lvl="1" algn="l">
              <a:defRPr/>
            </a:pPr>
            <a:endParaRPr lang="en-US" sz="1200" b="0" dirty="0">
              <a:latin typeface="+mn-lt"/>
              <a:cs typeface="Times New Roman" pitchFamily="18" charset="0"/>
            </a:endParaRPr>
          </a:p>
          <a:p>
            <a:pPr lvl="1" algn="l">
              <a:defRPr/>
            </a:pPr>
            <a:r>
              <a:rPr lang="en-US" sz="1600" b="0" i="1" dirty="0">
                <a:latin typeface="+mn-lt"/>
                <a:cs typeface="Times New Roman" pitchFamily="18" charset="0"/>
              </a:rPr>
              <a:t>Exception Flow  for placing a  meal order in the restaurant</a:t>
            </a:r>
          </a:p>
          <a:p>
            <a:pPr lvl="1" algn="l">
              <a:defRPr/>
            </a:pPr>
            <a:r>
              <a:rPr lang="en-US" sz="1400" b="0" dirty="0">
                <a:latin typeface="+mn-lt"/>
                <a:cs typeface="Times New Roman" pitchFamily="18" charset="0"/>
              </a:rPr>
              <a:t>Precondition 1 : The customer should be present in the restaurant</a:t>
            </a:r>
          </a:p>
          <a:p>
            <a:pPr lvl="1" algn="l">
              <a:defRPr/>
            </a:pPr>
            <a:r>
              <a:rPr lang="en-US" sz="1400" b="0" dirty="0">
                <a:latin typeface="+mn-lt"/>
                <a:cs typeface="Times New Roman" pitchFamily="18" charset="0"/>
              </a:rPr>
              <a:t>Precondition 2 : The waiter gets the menu card for the customer</a:t>
            </a:r>
          </a:p>
          <a:p>
            <a:pPr marL="1944688" lvl="1" indent="-1487488" algn="l">
              <a:defRPr/>
            </a:pPr>
            <a:r>
              <a:rPr lang="en-US" sz="1400" b="0" dirty="0">
                <a:latin typeface="+mn-lt"/>
                <a:cs typeface="Times New Roman" pitchFamily="18" charset="0"/>
              </a:rPr>
              <a:t>Activity 1        : The customer looks through the menu and while placing the order asks the waiter for water</a:t>
            </a:r>
          </a:p>
          <a:p>
            <a:pPr lvl="1" algn="l">
              <a:defRPr/>
            </a:pPr>
            <a:r>
              <a:rPr lang="en-US" sz="1400" b="0" dirty="0">
                <a:latin typeface="+mn-lt"/>
                <a:cs typeface="Times New Roman" pitchFamily="18" charset="0"/>
              </a:rPr>
              <a:t>Activity 2        : The waiter pours the water on the customer’s shirt</a:t>
            </a:r>
          </a:p>
          <a:p>
            <a:pPr marL="1944688" lvl="1" indent="-1487488" algn="l">
              <a:defRPr/>
            </a:pPr>
            <a:r>
              <a:rPr lang="en-US" sz="1400" b="0" dirty="0">
                <a:latin typeface="+mn-lt"/>
                <a:cs typeface="Times New Roman" pitchFamily="18" charset="0"/>
              </a:rPr>
              <a:t>Activity 3        : The customer gets angry, shouts at the waiter and leaves the restaurant without ordering anything</a:t>
            </a:r>
          </a:p>
          <a:p>
            <a:pPr lvl="1" algn="l">
              <a:defRPr/>
            </a:pPr>
            <a:r>
              <a:rPr lang="en-US" sz="1400" b="0" dirty="0">
                <a:latin typeface="+mn-lt"/>
                <a:cs typeface="Times New Roman" pitchFamily="18" charset="0"/>
              </a:rPr>
              <a:t>Post Condition : The customer leaves without placing an order</a:t>
            </a: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25A15CFC-6234-422F-A882-E09045120295}" type="slidenum">
              <a:rPr lang="en-US" smtClean="0"/>
              <a:pPr/>
              <a:t>29</a:t>
            </a:fld>
            <a:endParaRPr lang="en-US" smtClean="0"/>
          </a:p>
        </p:txBody>
      </p:sp>
      <p:sp>
        <p:nvSpPr>
          <p:cNvPr id="26627" name="Rectangle 2"/>
          <p:cNvSpPr>
            <a:spLocks noGrp="1" noChangeArrowheads="1"/>
          </p:cNvSpPr>
          <p:nvPr>
            <p:ph type="body" idx="1"/>
          </p:nvPr>
        </p:nvSpPr>
        <p:spPr>
          <a:xfrm>
            <a:off x="685800" y="1216025"/>
            <a:ext cx="3733800" cy="5029200"/>
          </a:xfrm>
        </p:spPr>
        <p:txBody>
          <a:bodyPr/>
          <a:lstStyle/>
          <a:p>
            <a:pPr>
              <a:defRPr/>
            </a:pPr>
            <a:r>
              <a:rPr lang="en-US" sz="1600" dirty="0" smtClean="0">
                <a:cs typeface="Times New Roman" pitchFamily="18" charset="0"/>
              </a:rPr>
              <a:t>Test Scenarios ‐ paths through a Use Case</a:t>
            </a:r>
          </a:p>
          <a:p>
            <a:pPr lvl="1" eaLnBrk="1" hangingPunct="1">
              <a:buFont typeface="Verdana" pitchFamily="34" charset="0"/>
              <a:buChar char="»"/>
              <a:defRPr/>
            </a:pPr>
            <a:r>
              <a:rPr lang="en-US" sz="1400" kern="1200" dirty="0" smtClean="0">
                <a:ea typeface="+mn-ea"/>
                <a:cs typeface="+mn-cs"/>
              </a:rPr>
              <a:t>Scenarios describe what an actor can do, </a:t>
            </a:r>
            <a:r>
              <a:rPr lang="en-US" sz="1400" kern="1200" dirty="0" smtClean="0"/>
              <a:t>using the basic flow and alternate flows from start to finish, through the use case</a:t>
            </a:r>
          </a:p>
          <a:p>
            <a:pPr lvl="1" eaLnBrk="1" hangingPunct="1">
              <a:buFont typeface="Verdana" pitchFamily="34" charset="0"/>
              <a:buChar char="»"/>
              <a:defRPr/>
            </a:pPr>
            <a:r>
              <a:rPr lang="en-US" sz="1400" kern="1200" dirty="0" smtClean="0">
                <a:ea typeface="+mn-ea"/>
                <a:cs typeface="+mn-cs"/>
              </a:rPr>
              <a:t>Alternate flows cannot be tested by themselves. A combination of basic flow and alternate flows will give good test scenarios</a:t>
            </a:r>
          </a:p>
          <a:p>
            <a:pPr lvl="1" eaLnBrk="1" hangingPunct="1">
              <a:buFont typeface="Verdana" pitchFamily="34" charset="0"/>
              <a:buChar char="»"/>
              <a:defRPr/>
            </a:pPr>
            <a:r>
              <a:rPr lang="en-US" sz="1400" kern="1200" dirty="0" smtClean="0">
                <a:ea typeface="+mn-ea"/>
                <a:cs typeface="+mn-cs"/>
              </a:rPr>
              <a:t>There will be many scenarios for any given use case</a:t>
            </a:r>
          </a:p>
          <a:p>
            <a:pPr lvl="1" eaLnBrk="1" hangingPunct="1">
              <a:buFont typeface="Verdana" pitchFamily="34" charset="0"/>
              <a:buChar char="»"/>
              <a:defRPr/>
            </a:pPr>
            <a:r>
              <a:rPr lang="en-US" sz="1400" kern="1200" dirty="0" smtClean="0">
                <a:ea typeface="+mn-ea"/>
                <a:cs typeface="+mn-cs"/>
              </a:rPr>
              <a:t>Each possible combination of main flow and alternate flows</a:t>
            </a:r>
          </a:p>
          <a:p>
            <a:pPr lvl="1" eaLnBrk="1" hangingPunct="1">
              <a:buFont typeface="Verdana" pitchFamily="34" charset="0"/>
              <a:buChar char="»"/>
              <a:defRPr/>
            </a:pPr>
            <a:r>
              <a:rPr lang="en-US" sz="1400" kern="1200" dirty="0" smtClean="0">
                <a:ea typeface="+mn-ea"/>
                <a:cs typeface="+mn-cs"/>
              </a:rPr>
              <a:t>The minimum number of scenarios will be equal to the number of alternate flows plus the main flow</a:t>
            </a:r>
          </a:p>
        </p:txBody>
      </p:sp>
      <p:sp>
        <p:nvSpPr>
          <p:cNvPr id="26628" name="Rectangle 3"/>
          <p:cNvSpPr>
            <a:spLocks noGrp="1" noChangeArrowheads="1"/>
          </p:cNvSpPr>
          <p:nvPr>
            <p:ph type="title"/>
          </p:nvPr>
        </p:nvSpPr>
        <p:spPr/>
        <p:txBody>
          <a:bodyPr/>
          <a:lstStyle/>
          <a:p>
            <a:pPr eaLnBrk="1" hangingPunct="1">
              <a:defRPr/>
            </a:pPr>
            <a:r>
              <a:rPr lang="en-US" dirty="0" smtClean="0">
                <a:latin typeface="+mn-lt"/>
              </a:rPr>
              <a:t>Use Case Model: Creating Test Scenarios </a:t>
            </a:r>
          </a:p>
        </p:txBody>
      </p:sp>
      <p:grpSp>
        <p:nvGrpSpPr>
          <p:cNvPr id="33797" name="Group 7"/>
          <p:cNvGrpSpPr>
            <a:grpSpLocks/>
          </p:cNvGrpSpPr>
          <p:nvPr/>
        </p:nvGrpSpPr>
        <p:grpSpPr bwMode="auto">
          <a:xfrm>
            <a:off x="4495800" y="1847850"/>
            <a:ext cx="4419600" cy="3562350"/>
            <a:chOff x="4114800" y="2286000"/>
            <a:chExt cx="4419600" cy="3562350"/>
          </a:xfrm>
        </p:grpSpPr>
        <p:pic>
          <p:nvPicPr>
            <p:cNvPr id="33798" name="Picture 6"/>
            <p:cNvPicPr>
              <a:picLocks noChangeAspect="1" noChangeArrowheads="1"/>
            </p:cNvPicPr>
            <p:nvPr/>
          </p:nvPicPr>
          <p:blipFill>
            <a:blip r:embed="rId3" cstate="print"/>
            <a:srcRect/>
            <a:stretch>
              <a:fillRect/>
            </a:stretch>
          </p:blipFill>
          <p:spPr bwMode="auto">
            <a:xfrm>
              <a:off x="4114800" y="2286000"/>
              <a:ext cx="4410075" cy="1162050"/>
            </a:xfrm>
            <a:prstGeom prst="rect">
              <a:avLst/>
            </a:prstGeom>
            <a:noFill/>
            <a:ln w="9525">
              <a:noFill/>
              <a:miter lim="800000"/>
              <a:headEnd/>
              <a:tailEnd/>
            </a:ln>
          </p:spPr>
        </p:pic>
        <p:pic>
          <p:nvPicPr>
            <p:cNvPr id="33799" name="Picture 9"/>
            <p:cNvPicPr>
              <a:picLocks noChangeAspect="1" noChangeArrowheads="1"/>
            </p:cNvPicPr>
            <p:nvPr/>
          </p:nvPicPr>
          <p:blipFill>
            <a:blip r:embed="rId4" cstate="print"/>
            <a:srcRect/>
            <a:stretch>
              <a:fillRect/>
            </a:stretch>
          </p:blipFill>
          <p:spPr bwMode="auto">
            <a:xfrm>
              <a:off x="4114800" y="3448050"/>
              <a:ext cx="4419600" cy="1200150"/>
            </a:xfrm>
            <a:prstGeom prst="rect">
              <a:avLst/>
            </a:prstGeom>
            <a:noFill/>
            <a:ln w="9525">
              <a:noFill/>
              <a:miter lim="800000"/>
              <a:headEnd/>
              <a:tailEnd/>
            </a:ln>
          </p:spPr>
        </p:pic>
        <p:pic>
          <p:nvPicPr>
            <p:cNvPr id="33800" name="Picture 13"/>
            <p:cNvPicPr>
              <a:picLocks noChangeAspect="1" noChangeArrowheads="1"/>
            </p:cNvPicPr>
            <p:nvPr/>
          </p:nvPicPr>
          <p:blipFill>
            <a:blip r:embed="rId5" cstate="print"/>
            <a:srcRect/>
            <a:stretch>
              <a:fillRect/>
            </a:stretch>
          </p:blipFill>
          <p:spPr bwMode="auto">
            <a:xfrm>
              <a:off x="4114800" y="4648200"/>
              <a:ext cx="4410075" cy="1200150"/>
            </a:xfrm>
            <a:prstGeom prst="rect">
              <a:avLst/>
            </a:prstGeom>
            <a:noFill/>
            <a:ln w="9525">
              <a:noFill/>
              <a:miter lim="800000"/>
              <a:headEnd/>
              <a:tailEnd/>
            </a:ln>
          </p:spPr>
        </p:pic>
      </p:gr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09398434-BDCA-4A0F-8D66-01EFFD6267D1}" type="slidenum">
              <a:rPr lang="en-US" smtClean="0"/>
              <a:pPr/>
              <a:t>3</a:t>
            </a:fld>
            <a:endParaRPr lang="en-US" smtClean="0"/>
          </a:p>
        </p:txBody>
      </p:sp>
      <p:sp>
        <p:nvSpPr>
          <p:cNvPr id="5123" name="Rectangle 2"/>
          <p:cNvSpPr>
            <a:spLocks noGrp="1" noChangeArrowheads="1"/>
          </p:cNvSpPr>
          <p:nvPr>
            <p:ph type="title"/>
          </p:nvPr>
        </p:nvSpPr>
        <p:spPr/>
        <p:txBody>
          <a:bodyPr/>
          <a:lstStyle/>
          <a:p>
            <a:pPr eaLnBrk="1" hangingPunct="1"/>
            <a:r>
              <a:rPr lang="en-US" smtClean="0"/>
              <a:t>Icons Used</a:t>
            </a:r>
          </a:p>
        </p:txBody>
      </p:sp>
      <p:pic>
        <p:nvPicPr>
          <p:cNvPr id="5124" name="Picture 4"/>
          <p:cNvPicPr>
            <a:picLocks noChangeAspect="1" noChangeArrowheads="1"/>
          </p:cNvPicPr>
          <p:nvPr/>
        </p:nvPicPr>
        <p:blipFill>
          <a:blip r:embed="rId2" cstate="print"/>
          <a:srcRect/>
          <a:stretch>
            <a:fillRect/>
          </a:stretch>
        </p:blipFill>
        <p:spPr bwMode="auto">
          <a:xfrm>
            <a:off x="609600" y="1490663"/>
            <a:ext cx="1023938" cy="1023937"/>
          </a:xfrm>
          <a:prstGeom prst="rect">
            <a:avLst/>
          </a:prstGeom>
          <a:noFill/>
          <a:ln w="9525" algn="ctr">
            <a:noFill/>
            <a:miter lim="800000"/>
            <a:headEnd/>
            <a:tailEnd/>
          </a:ln>
        </p:spPr>
      </p:pic>
      <p:sp>
        <p:nvSpPr>
          <p:cNvPr id="5125" name="Text Box 5"/>
          <p:cNvSpPr txBox="1">
            <a:spLocks noChangeArrowheads="1"/>
          </p:cNvSpPr>
          <p:nvPr/>
        </p:nvSpPr>
        <p:spPr bwMode="auto">
          <a:xfrm>
            <a:off x="1676400" y="2027238"/>
            <a:ext cx="16002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Questions</a:t>
            </a:r>
          </a:p>
        </p:txBody>
      </p:sp>
      <p:sp>
        <p:nvSpPr>
          <p:cNvPr id="5126" name="Text Box 6"/>
          <p:cNvSpPr txBox="1">
            <a:spLocks noChangeArrowheads="1"/>
          </p:cNvSpPr>
          <p:nvPr/>
        </p:nvSpPr>
        <p:spPr bwMode="auto">
          <a:xfrm>
            <a:off x="7424738" y="5410200"/>
            <a:ext cx="12954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Contacts</a:t>
            </a:r>
          </a:p>
        </p:txBody>
      </p:sp>
      <p:pic>
        <p:nvPicPr>
          <p:cNvPr id="5127" name="Picture 7"/>
          <p:cNvPicPr>
            <a:picLocks noChangeAspect="1" noChangeArrowheads="1"/>
          </p:cNvPicPr>
          <p:nvPr/>
        </p:nvPicPr>
        <p:blipFill>
          <a:blip r:embed="rId3" cstate="print"/>
          <a:srcRect/>
          <a:stretch>
            <a:fillRect/>
          </a:stretch>
        </p:blipFill>
        <p:spPr bwMode="auto">
          <a:xfrm>
            <a:off x="6400800" y="3124200"/>
            <a:ext cx="1143000" cy="1143000"/>
          </a:xfrm>
          <a:prstGeom prst="rect">
            <a:avLst/>
          </a:prstGeom>
          <a:noFill/>
          <a:ln w="9525" algn="ctr">
            <a:noFill/>
            <a:miter lim="800000"/>
            <a:headEnd/>
            <a:tailEnd/>
          </a:ln>
        </p:spPr>
      </p:pic>
      <p:sp>
        <p:nvSpPr>
          <p:cNvPr id="5128" name="Text Box 8"/>
          <p:cNvSpPr txBox="1">
            <a:spLocks noChangeArrowheads="1"/>
          </p:cNvSpPr>
          <p:nvPr/>
        </p:nvSpPr>
        <p:spPr bwMode="auto">
          <a:xfrm>
            <a:off x="7434263" y="3810000"/>
            <a:ext cx="12192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Reference</a:t>
            </a:r>
          </a:p>
        </p:txBody>
      </p:sp>
      <p:sp>
        <p:nvSpPr>
          <p:cNvPr id="5129" name="Text Box 9"/>
          <p:cNvSpPr txBox="1">
            <a:spLocks noChangeArrowheads="1"/>
          </p:cNvSpPr>
          <p:nvPr/>
        </p:nvSpPr>
        <p:spPr bwMode="auto">
          <a:xfrm>
            <a:off x="1566863" y="5478463"/>
            <a:ext cx="1698625"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Try it Out</a:t>
            </a:r>
          </a:p>
        </p:txBody>
      </p:sp>
      <p:pic>
        <p:nvPicPr>
          <p:cNvPr id="5130" name="Picture 10"/>
          <p:cNvPicPr>
            <a:picLocks noChangeAspect="1" noChangeArrowheads="1"/>
          </p:cNvPicPr>
          <p:nvPr/>
        </p:nvPicPr>
        <p:blipFill>
          <a:blip r:embed="rId4" cstate="print"/>
          <a:srcRect/>
          <a:stretch>
            <a:fillRect/>
          </a:stretch>
        </p:blipFill>
        <p:spPr bwMode="auto">
          <a:xfrm>
            <a:off x="3560763" y="1447800"/>
            <a:ext cx="968375" cy="987425"/>
          </a:xfrm>
          <a:prstGeom prst="rect">
            <a:avLst/>
          </a:prstGeom>
          <a:noFill/>
          <a:ln w="9525" algn="ctr">
            <a:noFill/>
            <a:miter lim="800000"/>
            <a:headEnd/>
            <a:tailEnd/>
          </a:ln>
        </p:spPr>
      </p:pic>
      <p:sp>
        <p:nvSpPr>
          <p:cNvPr id="5131" name="Text Box 11"/>
          <p:cNvSpPr txBox="1">
            <a:spLocks noChangeArrowheads="1"/>
          </p:cNvSpPr>
          <p:nvPr/>
        </p:nvSpPr>
        <p:spPr bwMode="auto">
          <a:xfrm>
            <a:off x="7381875" y="1752600"/>
            <a:ext cx="1447800" cy="581025"/>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Hands on Exercise</a:t>
            </a:r>
          </a:p>
        </p:txBody>
      </p:sp>
      <p:sp>
        <p:nvSpPr>
          <p:cNvPr id="5132" name="Text Box 12"/>
          <p:cNvSpPr txBox="1">
            <a:spLocks noChangeArrowheads="1"/>
          </p:cNvSpPr>
          <p:nvPr/>
        </p:nvSpPr>
        <p:spPr bwMode="auto">
          <a:xfrm>
            <a:off x="1589088" y="3671888"/>
            <a:ext cx="1295400" cy="581025"/>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Coding Standards</a:t>
            </a:r>
          </a:p>
        </p:txBody>
      </p:sp>
      <p:pic>
        <p:nvPicPr>
          <p:cNvPr id="5133" name="Picture 13"/>
          <p:cNvPicPr>
            <a:picLocks noChangeAspect="1" noChangeArrowheads="1"/>
          </p:cNvPicPr>
          <p:nvPr/>
        </p:nvPicPr>
        <p:blipFill>
          <a:blip r:embed="rId5" cstate="print"/>
          <a:srcRect/>
          <a:stretch>
            <a:fillRect/>
          </a:stretch>
        </p:blipFill>
        <p:spPr bwMode="auto">
          <a:xfrm>
            <a:off x="682625" y="3200400"/>
            <a:ext cx="841375" cy="1111250"/>
          </a:xfrm>
          <a:prstGeom prst="rect">
            <a:avLst/>
          </a:prstGeom>
          <a:noFill/>
          <a:ln w="9525" algn="ctr">
            <a:noFill/>
            <a:miter lim="800000"/>
            <a:headEnd/>
            <a:tailEnd/>
          </a:ln>
        </p:spPr>
      </p:pic>
      <p:sp>
        <p:nvSpPr>
          <p:cNvPr id="5134" name="Text Box 14"/>
          <p:cNvSpPr txBox="1">
            <a:spLocks noChangeArrowheads="1"/>
          </p:cNvSpPr>
          <p:nvPr/>
        </p:nvSpPr>
        <p:spPr bwMode="auto">
          <a:xfrm>
            <a:off x="4581525" y="3714750"/>
            <a:ext cx="1447800" cy="517525"/>
          </a:xfrm>
          <a:prstGeom prst="rect">
            <a:avLst/>
          </a:prstGeom>
          <a:noFill/>
          <a:ln w="9525" algn="ctr">
            <a:noFill/>
            <a:miter lim="800000"/>
            <a:headEnd/>
            <a:tailEnd/>
          </a:ln>
        </p:spPr>
        <p:txBody>
          <a:bodyPr>
            <a:spAutoFit/>
          </a:bodyPr>
          <a:lstStyle/>
          <a:p>
            <a:pPr algn="l">
              <a:spcBef>
                <a:spcPct val="50000"/>
              </a:spcBef>
            </a:pPr>
            <a:r>
              <a:rPr lang="en-US" sz="1400">
                <a:latin typeface="Cambria" pitchFamily="18" charset="0"/>
              </a:rPr>
              <a:t>Test Your Understanding</a:t>
            </a:r>
          </a:p>
        </p:txBody>
      </p:sp>
      <p:sp>
        <p:nvSpPr>
          <p:cNvPr id="5135" name="Text Box 15"/>
          <p:cNvSpPr txBox="1">
            <a:spLocks noChangeArrowheads="1"/>
          </p:cNvSpPr>
          <p:nvPr/>
        </p:nvSpPr>
        <p:spPr bwMode="auto">
          <a:xfrm>
            <a:off x="4579938" y="2068513"/>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pic>
        <p:nvPicPr>
          <p:cNvPr id="5136" name="Picture 16"/>
          <p:cNvPicPr>
            <a:picLocks noChangeAspect="1" noChangeArrowheads="1"/>
          </p:cNvPicPr>
          <p:nvPr/>
        </p:nvPicPr>
        <p:blipFill>
          <a:blip r:embed="rId6" cstate="print"/>
          <a:srcRect/>
          <a:stretch>
            <a:fillRect/>
          </a:stretch>
        </p:blipFill>
        <p:spPr bwMode="auto">
          <a:xfrm>
            <a:off x="3581400" y="4816475"/>
            <a:ext cx="963613" cy="1066800"/>
          </a:xfrm>
          <a:prstGeom prst="rect">
            <a:avLst/>
          </a:prstGeom>
          <a:noFill/>
          <a:ln w="9525" algn="ctr">
            <a:noFill/>
            <a:miter lim="800000"/>
            <a:headEnd/>
            <a:tailEnd/>
          </a:ln>
        </p:spPr>
      </p:pic>
      <p:sp>
        <p:nvSpPr>
          <p:cNvPr id="5137" name="Text Box 17"/>
          <p:cNvSpPr txBox="1">
            <a:spLocks noChangeArrowheads="1"/>
          </p:cNvSpPr>
          <p:nvPr/>
        </p:nvSpPr>
        <p:spPr bwMode="auto">
          <a:xfrm>
            <a:off x="4572000" y="5286375"/>
            <a:ext cx="1295400" cy="581025"/>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A Welcome Break</a:t>
            </a:r>
          </a:p>
        </p:txBody>
      </p:sp>
      <p:pic>
        <p:nvPicPr>
          <p:cNvPr id="5138" name="Picture 18" descr="Contact"/>
          <p:cNvPicPr>
            <a:picLocks noChangeAspect="1" noChangeArrowheads="1"/>
          </p:cNvPicPr>
          <p:nvPr/>
        </p:nvPicPr>
        <p:blipFill>
          <a:blip r:embed="rId7" cstate="print"/>
          <a:srcRect/>
          <a:stretch>
            <a:fillRect/>
          </a:stretch>
        </p:blipFill>
        <p:spPr bwMode="auto">
          <a:xfrm>
            <a:off x="6477000" y="4873625"/>
            <a:ext cx="923925" cy="917575"/>
          </a:xfrm>
          <a:prstGeom prst="rect">
            <a:avLst/>
          </a:prstGeom>
          <a:noFill/>
          <a:ln w="9525">
            <a:noFill/>
            <a:miter lim="800000"/>
            <a:headEnd/>
            <a:tailEnd/>
          </a:ln>
        </p:spPr>
      </p:pic>
      <p:pic>
        <p:nvPicPr>
          <p:cNvPr id="5139" name="Picture 19"/>
          <p:cNvPicPr>
            <a:picLocks noChangeAspect="1" noChangeArrowheads="1"/>
          </p:cNvPicPr>
          <p:nvPr/>
        </p:nvPicPr>
        <p:blipFill>
          <a:blip r:embed="rId8" cstate="print"/>
          <a:srcRect/>
          <a:stretch>
            <a:fillRect/>
          </a:stretch>
        </p:blipFill>
        <p:spPr bwMode="auto">
          <a:xfrm>
            <a:off x="3581400" y="3200400"/>
            <a:ext cx="1004888" cy="1055688"/>
          </a:xfrm>
          <a:prstGeom prst="rect">
            <a:avLst/>
          </a:prstGeom>
          <a:noFill/>
          <a:ln w="9525" algn="ctr">
            <a:noFill/>
            <a:miter lim="800000"/>
            <a:headEnd/>
            <a:tailEnd/>
          </a:ln>
        </p:spPr>
      </p:pic>
      <p:pic>
        <p:nvPicPr>
          <p:cNvPr id="5140" name="Picture 20"/>
          <p:cNvPicPr>
            <a:picLocks noChangeAspect="1" noChangeArrowheads="1"/>
          </p:cNvPicPr>
          <p:nvPr/>
        </p:nvPicPr>
        <p:blipFill>
          <a:blip r:embed="rId9" cstate="print"/>
          <a:srcRect/>
          <a:stretch>
            <a:fillRect/>
          </a:stretch>
        </p:blipFill>
        <p:spPr bwMode="auto">
          <a:xfrm>
            <a:off x="609600" y="5105400"/>
            <a:ext cx="996950" cy="885825"/>
          </a:xfrm>
          <a:prstGeom prst="rect">
            <a:avLst/>
          </a:prstGeom>
          <a:noFill/>
          <a:ln w="9525" algn="ctr">
            <a:noFill/>
            <a:miter lim="800000"/>
            <a:headEnd/>
            <a:tailEnd/>
          </a:ln>
        </p:spPr>
      </p:pic>
      <p:pic>
        <p:nvPicPr>
          <p:cNvPr id="5141" name="Picture 21"/>
          <p:cNvPicPr>
            <a:picLocks noChangeAspect="1" noChangeArrowheads="1"/>
          </p:cNvPicPr>
          <p:nvPr/>
        </p:nvPicPr>
        <p:blipFill>
          <a:blip r:embed="rId10" cstate="print"/>
          <a:srcRect/>
          <a:stretch>
            <a:fillRect/>
          </a:stretch>
        </p:blipFill>
        <p:spPr bwMode="auto">
          <a:xfrm>
            <a:off x="6334125" y="1577975"/>
            <a:ext cx="1133475" cy="105092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5111D07C-8A38-4BB2-A0E9-193AE3E1C777}" type="slidenum">
              <a:rPr lang="en-US" smtClean="0"/>
              <a:pPr/>
              <a:t>30</a:t>
            </a:fld>
            <a:endParaRPr lang="en-US" smtClean="0"/>
          </a:p>
        </p:txBody>
      </p:sp>
      <p:sp>
        <p:nvSpPr>
          <p:cNvPr id="27651" name="Rectangle 2"/>
          <p:cNvSpPr>
            <a:spLocks noGrp="1" noChangeArrowheads="1"/>
          </p:cNvSpPr>
          <p:nvPr>
            <p:ph type="title"/>
          </p:nvPr>
        </p:nvSpPr>
        <p:spPr/>
        <p:txBody>
          <a:bodyPr/>
          <a:lstStyle/>
          <a:p>
            <a:pPr eaLnBrk="1" hangingPunct="1">
              <a:defRPr/>
            </a:pPr>
            <a:r>
              <a:rPr lang="en-US" dirty="0" smtClean="0">
                <a:latin typeface="+mn-lt"/>
              </a:rPr>
              <a:t>Use Case Model: Creating Test Scenarios (Contd.)</a:t>
            </a:r>
          </a:p>
        </p:txBody>
      </p:sp>
      <p:sp>
        <p:nvSpPr>
          <p:cNvPr id="27652" name="Rectangle 10"/>
          <p:cNvSpPr>
            <a:spLocks noChangeArrowheads="1"/>
          </p:cNvSpPr>
          <p:nvPr/>
        </p:nvSpPr>
        <p:spPr bwMode="auto">
          <a:xfrm>
            <a:off x="685800" y="1216025"/>
            <a:ext cx="8229600" cy="338138"/>
          </a:xfrm>
          <a:prstGeom prst="rect">
            <a:avLst/>
          </a:prstGeom>
          <a:noFill/>
          <a:ln w="9525">
            <a:noFill/>
            <a:miter lim="800000"/>
            <a:headEnd/>
            <a:tailEnd/>
          </a:ln>
        </p:spPr>
        <p:txBody>
          <a:bodyPr>
            <a:spAutoFit/>
          </a:bodyPr>
          <a:lstStyle/>
          <a:p>
            <a:pPr marL="290513" indent="-290513" algn="l">
              <a:buFont typeface="Wingdings" pitchFamily="2" charset="2"/>
              <a:buChar char="§"/>
              <a:defRPr/>
            </a:pPr>
            <a:r>
              <a:rPr lang="en-US" sz="1600" b="0" dirty="0">
                <a:latin typeface="+mn-lt"/>
                <a:cs typeface="Times New Roman" pitchFamily="18" charset="0"/>
              </a:rPr>
              <a:t>The following flow diagram and table describes the Test Scenarios</a:t>
            </a:r>
          </a:p>
        </p:txBody>
      </p:sp>
      <p:pic>
        <p:nvPicPr>
          <p:cNvPr id="34821" name="Picture 10" descr="scenarios in a use case"/>
          <p:cNvPicPr>
            <a:picLocks noChangeAspect="1" noChangeArrowheads="1"/>
          </p:cNvPicPr>
          <p:nvPr/>
        </p:nvPicPr>
        <p:blipFill>
          <a:blip r:embed="rId3" cstate="print"/>
          <a:srcRect/>
          <a:stretch>
            <a:fillRect/>
          </a:stretch>
        </p:blipFill>
        <p:spPr bwMode="auto">
          <a:xfrm>
            <a:off x="609600" y="1600200"/>
            <a:ext cx="7315200" cy="2819400"/>
          </a:xfrm>
          <a:prstGeom prst="rect">
            <a:avLst/>
          </a:prstGeom>
          <a:noFill/>
          <a:ln w="9525">
            <a:noFill/>
            <a:miter lim="800000"/>
            <a:headEnd/>
            <a:tailEnd/>
          </a:ln>
        </p:spPr>
      </p:pic>
      <p:graphicFrame>
        <p:nvGraphicFramePr>
          <p:cNvPr id="10" name="Table 9"/>
          <p:cNvGraphicFramePr>
            <a:graphicFrameLocks noGrp="1"/>
          </p:cNvGraphicFramePr>
          <p:nvPr/>
        </p:nvGraphicFramePr>
        <p:xfrm>
          <a:off x="1524000" y="4495800"/>
          <a:ext cx="6172200" cy="1755137"/>
        </p:xfrm>
        <a:graphic>
          <a:graphicData uri="http://schemas.openxmlformats.org/drawingml/2006/table">
            <a:tbl>
              <a:tblPr/>
              <a:tblGrid>
                <a:gridCol w="1281108"/>
                <a:gridCol w="1372618"/>
                <a:gridCol w="1720347"/>
                <a:gridCol w="1798127"/>
              </a:tblGrid>
              <a:tr h="268997">
                <a:tc>
                  <a:txBody>
                    <a:bodyPr/>
                    <a:lstStyle/>
                    <a:p>
                      <a:pPr algn="l" fontAlgn="b"/>
                      <a:endParaRPr lang="en-US" sz="1200" b="1" i="0" u="none" strike="noStrike" dirty="0">
                        <a:solidFill>
                          <a:srgbClr val="000000"/>
                        </a:solidFill>
                        <a:latin typeface="+mn-lt"/>
                        <a:cs typeface="Times New Roman" pitchFamily="18" charset="0"/>
                      </a:endParaRP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mn-lt"/>
                          <a:cs typeface="Times New Roman" pitchFamily="18" charset="0"/>
                        </a:rPr>
                        <a:t>Main Flow</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DDC"/>
                    </a:solidFill>
                  </a:tcPr>
                </a:tc>
                <a:tc>
                  <a:txBody>
                    <a:bodyPr/>
                    <a:lstStyle/>
                    <a:p>
                      <a:pPr algn="ctr" fontAlgn="b"/>
                      <a:r>
                        <a:rPr lang="en-US" sz="1200" b="1" i="0" u="none" strike="noStrike" dirty="0">
                          <a:solidFill>
                            <a:srgbClr val="000000"/>
                          </a:solidFill>
                          <a:latin typeface="+mn-lt"/>
                          <a:cs typeface="Times New Roman" pitchFamily="18" charset="0"/>
                        </a:rPr>
                        <a:t>Alternate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DDC"/>
                    </a:solidFill>
                  </a:tcPr>
                </a:tc>
                <a:tc>
                  <a:txBody>
                    <a:bodyPr/>
                    <a:lstStyle/>
                    <a:p>
                      <a:pPr algn="ctr" fontAlgn="b"/>
                      <a:r>
                        <a:rPr lang="en-US" sz="1200" b="1" i="0" u="none" strike="noStrike" dirty="0">
                          <a:solidFill>
                            <a:srgbClr val="000000"/>
                          </a:solidFill>
                          <a:latin typeface="+mn-lt"/>
                          <a:cs typeface="Times New Roman" pitchFamily="18" charset="0"/>
                        </a:rPr>
                        <a:t>Alternate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DDC"/>
                    </a:solidFill>
                  </a:tcPr>
                </a:tc>
              </a:tr>
              <a:tr h="247690">
                <a:tc>
                  <a:txBody>
                    <a:bodyPr/>
                    <a:lstStyle/>
                    <a:p>
                      <a:pPr algn="l" fontAlgn="b"/>
                      <a:r>
                        <a:rPr lang="en-US" sz="1200" b="1" i="0" u="none" strike="noStrike" dirty="0">
                          <a:solidFill>
                            <a:srgbClr val="000000"/>
                          </a:solidFill>
                          <a:latin typeface="+mn-lt"/>
                          <a:cs typeface="Times New Roman" pitchFamily="18" charset="0"/>
                        </a:rPr>
                        <a:t>Scenario 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690">
                <a:tc>
                  <a:txBody>
                    <a:bodyPr/>
                    <a:lstStyle/>
                    <a:p>
                      <a:pPr algn="l" fontAlgn="b"/>
                      <a:r>
                        <a:rPr lang="en-US" sz="1200" b="1" i="0" u="none" strike="noStrike" dirty="0">
                          <a:solidFill>
                            <a:srgbClr val="000000"/>
                          </a:solidFill>
                          <a:latin typeface="+mn-lt"/>
                          <a:cs typeface="Times New Roman" pitchFamily="18" charset="0"/>
                        </a:rPr>
                        <a:t>Scenario 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690">
                <a:tc>
                  <a:txBody>
                    <a:bodyPr/>
                    <a:lstStyle/>
                    <a:p>
                      <a:pPr algn="l" fontAlgn="b"/>
                      <a:r>
                        <a:rPr lang="en-US" sz="1200" b="1" i="0" u="none" strike="noStrike" dirty="0">
                          <a:solidFill>
                            <a:srgbClr val="000000"/>
                          </a:solidFill>
                          <a:latin typeface="+mn-lt"/>
                          <a:cs typeface="Times New Roman" pitchFamily="18" charset="0"/>
                        </a:rPr>
                        <a:t>Scenario 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690">
                <a:tc>
                  <a:txBody>
                    <a:bodyPr/>
                    <a:lstStyle/>
                    <a:p>
                      <a:pPr algn="l" fontAlgn="b"/>
                      <a:r>
                        <a:rPr lang="en-US" sz="1200" b="1" i="0" u="none" strike="noStrike" dirty="0">
                          <a:solidFill>
                            <a:srgbClr val="000000"/>
                          </a:solidFill>
                          <a:latin typeface="+mn-lt"/>
                          <a:cs typeface="Times New Roman" pitchFamily="18" charset="0"/>
                        </a:rPr>
                        <a:t>Scenario 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690">
                <a:tc>
                  <a:txBody>
                    <a:bodyPr/>
                    <a:lstStyle/>
                    <a:p>
                      <a:pPr algn="l" fontAlgn="b"/>
                      <a:r>
                        <a:rPr lang="en-US" sz="1200" b="1" i="0" u="none" strike="noStrike" dirty="0">
                          <a:solidFill>
                            <a:srgbClr val="000000"/>
                          </a:solidFill>
                          <a:latin typeface="+mn-lt"/>
                          <a:cs typeface="Times New Roman" pitchFamily="18" charset="0"/>
                        </a:rPr>
                        <a:t>Scenario 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690">
                <a:tc>
                  <a:txBody>
                    <a:bodyPr/>
                    <a:lstStyle/>
                    <a:p>
                      <a:pPr algn="l" fontAlgn="b"/>
                      <a:r>
                        <a:rPr lang="en-US" sz="1200" b="1" i="0" u="none" strike="noStrike" dirty="0">
                          <a:solidFill>
                            <a:srgbClr val="000000"/>
                          </a:solidFill>
                          <a:latin typeface="+mn-lt"/>
                          <a:cs typeface="Times New Roman" pitchFamily="18" charset="0"/>
                        </a:rPr>
                        <a:t>Scenario 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fontAlgn="b"/>
                      <a:r>
                        <a:rPr lang="en-US" sz="1200" b="0" i="0" u="none" strike="noStrike" dirty="0">
                          <a:solidFill>
                            <a:srgbClr val="000000"/>
                          </a:solidFill>
                          <a:latin typeface="+mn-lt"/>
                          <a:cs typeface="Times New Roman" pitchFamily="18" charset="0"/>
                        </a:rPr>
                        <a:t>Basic 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mn-lt"/>
                          <a:cs typeface="Times New Roman" pitchFamily="18" charset="0"/>
                        </a:rPr>
                        <a:t>Alternate Flow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p:spPr>
        <p:txBody>
          <a:bodyPr/>
          <a:lstStyle/>
          <a:p>
            <a:fld id="{EDD6B779-F8FB-4850-A3B7-E4F3866458D3}" type="slidenum">
              <a:rPr lang="en-US" smtClean="0"/>
              <a:pPr/>
              <a:t>31</a:t>
            </a:fld>
            <a:endParaRPr lang="en-US" smtClean="0"/>
          </a:p>
        </p:txBody>
      </p:sp>
      <p:sp>
        <p:nvSpPr>
          <p:cNvPr id="28675" name="Rectangle 2"/>
          <p:cNvSpPr>
            <a:spLocks noGrp="1" noChangeArrowheads="1"/>
          </p:cNvSpPr>
          <p:nvPr>
            <p:ph type="title"/>
          </p:nvPr>
        </p:nvSpPr>
        <p:spPr/>
        <p:txBody>
          <a:bodyPr/>
          <a:lstStyle/>
          <a:p>
            <a:pPr eaLnBrk="1" hangingPunct="1">
              <a:defRPr/>
            </a:pPr>
            <a:r>
              <a:rPr lang="en-US" dirty="0" smtClean="0">
                <a:latin typeface="+mn-lt"/>
              </a:rPr>
              <a:t>Use Case Model : Test Scenario Creation - Example </a:t>
            </a:r>
          </a:p>
        </p:txBody>
      </p:sp>
      <p:sp>
        <p:nvSpPr>
          <p:cNvPr id="10" name="Rounded Rectangle 9"/>
          <p:cNvSpPr/>
          <p:nvPr/>
        </p:nvSpPr>
        <p:spPr bwMode="auto">
          <a:xfrm>
            <a:off x="685800" y="1216025"/>
            <a:ext cx="8229600" cy="463073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r>
              <a:rPr lang="en-US" sz="1400" i="1" dirty="0">
                <a:latin typeface="+mn-lt"/>
                <a:cs typeface="Times New Roman" pitchFamily="18" charset="0"/>
              </a:rPr>
              <a:t>E-Commerce Web Site Order Management</a:t>
            </a:r>
          </a:p>
          <a:p>
            <a:pPr algn="l">
              <a:buFont typeface="Wingdings" pitchFamily="2" charset="2"/>
              <a:buNone/>
              <a:defRPr/>
            </a:pPr>
            <a:r>
              <a:rPr lang="en-US" sz="1400" dirty="0">
                <a:latin typeface="+mn-lt"/>
                <a:cs typeface="Times New Roman" pitchFamily="18" charset="0"/>
              </a:rPr>
              <a:t>Requirement: </a:t>
            </a:r>
            <a:r>
              <a:rPr lang="en-US" sz="1400" b="0" dirty="0">
                <a:latin typeface="+mn-lt"/>
                <a:cs typeface="Times New Roman" pitchFamily="18" charset="0"/>
              </a:rPr>
              <a:t>The system shall allow the user to place an order from the E-Commerce Web Site</a:t>
            </a: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r>
              <a:rPr lang="en-US" sz="1400" b="0" dirty="0">
                <a:latin typeface="+mn-lt"/>
                <a:cs typeface="Times New Roman" pitchFamily="18" charset="0"/>
              </a:rPr>
              <a:t>Using the use case modeling technique, an use case is generated which covers the various possible  flows for checking for the placing the order in the E-Commerce web site</a:t>
            </a: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solidFill>
                <a:srgbClr val="000000"/>
              </a:solidFill>
              <a:latin typeface="+mn-lt"/>
            </a:endParaRPr>
          </a:p>
        </p:txBody>
      </p:sp>
      <p:pic>
        <p:nvPicPr>
          <p:cNvPr id="35845" name="Picture 6" descr=" Diagram"/>
          <p:cNvPicPr>
            <a:picLocks noChangeAspect="1" noChangeArrowheads="1"/>
          </p:cNvPicPr>
          <p:nvPr/>
        </p:nvPicPr>
        <p:blipFill>
          <a:blip r:embed="rId3" cstate="print"/>
          <a:srcRect/>
          <a:stretch>
            <a:fillRect/>
          </a:stretch>
        </p:blipFill>
        <p:spPr bwMode="auto">
          <a:xfrm>
            <a:off x="990600" y="2362200"/>
            <a:ext cx="5229225" cy="15240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p:spPr>
        <p:txBody>
          <a:bodyPr/>
          <a:lstStyle/>
          <a:p>
            <a:fld id="{38DF056C-1F53-405D-B933-9286BEF7604D}" type="slidenum">
              <a:rPr lang="en-US" smtClean="0"/>
              <a:pPr/>
              <a:t>32</a:t>
            </a:fld>
            <a:endParaRPr lang="en-US" smtClean="0"/>
          </a:p>
        </p:txBody>
      </p:sp>
      <p:sp>
        <p:nvSpPr>
          <p:cNvPr id="28675" name="Rectangle 2"/>
          <p:cNvSpPr>
            <a:spLocks noGrp="1" noChangeArrowheads="1"/>
          </p:cNvSpPr>
          <p:nvPr>
            <p:ph type="title"/>
          </p:nvPr>
        </p:nvSpPr>
        <p:spPr/>
        <p:txBody>
          <a:bodyPr/>
          <a:lstStyle/>
          <a:p>
            <a:pPr eaLnBrk="1" hangingPunct="1">
              <a:tabLst>
                <a:tab pos="4630738" algn="l"/>
              </a:tabLst>
              <a:defRPr/>
            </a:pPr>
            <a:r>
              <a:rPr lang="en-US" dirty="0" smtClean="0">
                <a:latin typeface="+mn-lt"/>
              </a:rPr>
              <a:t>Use Case Model : Test Scenario Creation - Example (Contd.)</a:t>
            </a:r>
          </a:p>
        </p:txBody>
      </p:sp>
      <p:sp>
        <p:nvSpPr>
          <p:cNvPr id="10" name="Rounded Rectangle 9"/>
          <p:cNvSpPr/>
          <p:nvPr/>
        </p:nvSpPr>
        <p:spPr bwMode="auto">
          <a:xfrm>
            <a:off x="685800" y="1433354"/>
            <a:ext cx="8305800" cy="4631055"/>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1400" b="0" dirty="0"/>
              <a:t>Basic flow (with sequence of events) of the use case for the order placement might look like the following:</a:t>
            </a: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marL="290513" indent="-290513" algn="l">
              <a:buFont typeface="Wingdings" pitchFamily="2" charset="2"/>
              <a:buChar char="§"/>
              <a:defRPr/>
            </a:pPr>
            <a:r>
              <a:rPr lang="en-US" sz="1400" b="0" dirty="0">
                <a:latin typeface="+mn-lt"/>
                <a:cs typeface="Times New Roman" pitchFamily="18" charset="0"/>
              </a:rPr>
              <a:t>Alternate Flows of the use case for the order placement might look like the following:</a:t>
            </a:r>
          </a:p>
          <a:p>
            <a:pPr algn="l">
              <a:defRPr/>
            </a:pPr>
            <a:endParaRPr lang="en-US" sz="1400" b="0" dirty="0">
              <a:latin typeface="+mn-lt"/>
              <a:cs typeface="Times New Roman" pitchFamily="18" charset="0"/>
            </a:endParaRPr>
          </a:p>
          <a:p>
            <a:pPr algn="l">
              <a:buFont typeface="Wingdings" pitchFamily="2" charset="2"/>
              <a:buNone/>
              <a:defRPr/>
            </a:pPr>
            <a:endParaRPr lang="en-US" sz="1400" b="0" dirty="0">
              <a:latin typeface="+mn-lt"/>
              <a:cs typeface="Times New Roman" pitchFamily="18" charset="0"/>
            </a:endParaRPr>
          </a:p>
          <a:p>
            <a:pPr algn="l">
              <a:buFont typeface="Wingdings" pitchFamily="2" charset="2"/>
              <a:buNone/>
              <a:defRPr/>
            </a:pPr>
            <a:endParaRPr lang="en-US" sz="1400" b="0" dirty="0">
              <a:solidFill>
                <a:srgbClr val="000000"/>
              </a:solidFill>
              <a:latin typeface="+mn-lt"/>
            </a:endParaRPr>
          </a:p>
        </p:txBody>
      </p:sp>
      <p:graphicFrame>
        <p:nvGraphicFramePr>
          <p:cNvPr id="12" name="Table 11"/>
          <p:cNvGraphicFramePr>
            <a:graphicFrameLocks noGrp="1"/>
          </p:cNvGraphicFramePr>
          <p:nvPr/>
        </p:nvGraphicFramePr>
        <p:xfrm>
          <a:off x="838200" y="2305050"/>
          <a:ext cx="7848600" cy="2225040"/>
        </p:xfrm>
        <a:graphic>
          <a:graphicData uri="http://schemas.openxmlformats.org/drawingml/2006/table">
            <a:tbl>
              <a:tblPr/>
              <a:tblGrid>
                <a:gridCol w="3924300"/>
                <a:gridCol w="3924300"/>
              </a:tblGrid>
              <a:tr h="243840">
                <a:tc>
                  <a:txBody>
                    <a:bodyPr/>
                    <a:lstStyle/>
                    <a:p>
                      <a:pPr lvl="0"/>
                      <a:r>
                        <a:rPr lang="en-US" sz="1000" b="0" dirty="0" smtClean="0">
                          <a:solidFill>
                            <a:schemeClr val="tx1"/>
                          </a:solidFill>
                          <a:latin typeface="+mn-lt"/>
                          <a:cs typeface="Times New Roman" pitchFamily="18" charset="0"/>
                        </a:rPr>
                        <a:t>B1 - User enters web site address in the browser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displays Website Home page.&gt;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r>
                        <a:rPr lang="en-US" sz="1000" b="0" dirty="0" smtClean="0">
                          <a:solidFill>
                            <a:schemeClr val="tx1"/>
                          </a:solidFill>
                          <a:latin typeface="+mn-lt"/>
                          <a:cs typeface="Times New Roman" pitchFamily="18" charset="0"/>
                        </a:rPr>
                        <a:t>B6 - User adds the selected items to a shopping cart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&lt;Shopping cart contents are presented to the user.&gt;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lvl="0"/>
                      <a:r>
                        <a:rPr lang="en-US" sz="1000" b="0" dirty="0" smtClean="0">
                          <a:solidFill>
                            <a:schemeClr val="tx1"/>
                          </a:solidFill>
                          <a:latin typeface="+mn-lt"/>
                          <a:cs typeface="Times New Roman" pitchFamily="18" charset="0"/>
                        </a:rPr>
                        <a:t>B2 - Register as a new user with Email (as Login ID) and Password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registers the new user details&gt;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r>
                        <a:rPr lang="en-US" sz="1000" b="0" dirty="0" smtClean="0">
                          <a:solidFill>
                            <a:schemeClr val="tx1"/>
                          </a:solidFill>
                          <a:latin typeface="+mn-lt"/>
                          <a:cs typeface="Times New Roman" pitchFamily="18" charset="0"/>
                        </a:rPr>
                        <a:t>B7 - User selects "proceed to checkout" option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asks for confirmation of a shipping address.&gt;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lvl="0"/>
                      <a:r>
                        <a:rPr lang="en-US" sz="1000" b="0" dirty="0" smtClean="0">
                          <a:solidFill>
                            <a:schemeClr val="tx1"/>
                          </a:solidFill>
                          <a:latin typeface="+mn-lt"/>
                          <a:cs typeface="Times New Roman" pitchFamily="18" charset="0"/>
                        </a:rPr>
                        <a:t>B3 - User enters an email address and a password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confirms correct login, presents main page, and prompts for a search string.&gt;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r>
                        <a:rPr lang="en-US" sz="1000" b="0" dirty="0" smtClean="0">
                          <a:solidFill>
                            <a:schemeClr val="tx1"/>
                          </a:solidFill>
                          <a:latin typeface="+mn-lt"/>
                          <a:cs typeface="Times New Roman" pitchFamily="18" charset="0"/>
                        </a:rPr>
                        <a:t>B8 - User confirms shipping address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presents shipping options.&gt;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lvl="0"/>
                      <a:r>
                        <a:rPr lang="en-US" sz="1000" b="0" dirty="0" smtClean="0">
                          <a:solidFill>
                            <a:schemeClr val="tx1"/>
                          </a:solidFill>
                          <a:latin typeface="+mn-lt"/>
                          <a:cs typeface="Times New Roman" pitchFamily="18" charset="0"/>
                        </a:rPr>
                        <a:t>B4 - User performs Search in the Catalog, enters search string – partial name of an item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returns all items matching search criteria.&gt;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r>
                        <a:rPr lang="en-US" sz="1000" b="0" dirty="0" smtClean="0">
                          <a:solidFill>
                            <a:schemeClr val="tx1"/>
                          </a:solidFill>
                          <a:latin typeface="+mn-lt"/>
                          <a:cs typeface="Times New Roman" pitchFamily="18" charset="0"/>
                        </a:rPr>
                        <a:t>B9 - User selects shipping option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&lt;Systems ask which credit card will be used.&gt;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schemeClr val="tx1"/>
                          </a:solidFill>
                          <a:latin typeface="+mn-lt"/>
                          <a:cs typeface="Times New Roman" pitchFamily="18" charset="0"/>
                        </a:rPr>
                        <a:t>B5 - User selects an item </a:t>
                      </a:r>
                      <a:r>
                        <a:rPr lang="en-US" sz="1000" b="0" dirty="0" smtClean="0">
                          <a:solidFill>
                            <a:schemeClr val="tx1"/>
                          </a:solidFill>
                          <a:latin typeface="+mn-lt"/>
                          <a:cs typeface="Times New Roman" pitchFamily="18" charset="0"/>
                          <a:sym typeface="Wingdings"/>
                        </a:rPr>
                        <a:t></a:t>
                      </a:r>
                      <a:r>
                        <a:rPr lang="en-US" sz="1000" b="0" dirty="0" smtClean="0">
                          <a:solidFill>
                            <a:schemeClr val="tx1"/>
                          </a:solidFill>
                          <a:latin typeface="+mn-lt"/>
                          <a:cs typeface="Times New Roman" pitchFamily="18" charset="0"/>
                        </a:rPr>
                        <a:t>   &lt;System presents detailed information about the item.&gt;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b="0" dirty="0" smtClean="0">
                          <a:latin typeface="+mn-lt"/>
                          <a:ea typeface="Calibri"/>
                          <a:cs typeface="Times New Roman" pitchFamily="18" charset="0"/>
                        </a:rPr>
                        <a:t>B10 - User confirms credit card that is stored in the system    &lt;System asks for final confirmation to place an order.&gt;</a:t>
                      </a:r>
                      <a:endParaRPr lang="en-US" sz="1000" b="0" dirty="0">
                        <a:latin typeface="+mn-lt"/>
                        <a:ea typeface="Calibri"/>
                        <a:cs typeface="Times New Roman"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smtClean="0">
                        <a:solidFill>
                          <a:schemeClr val="tx1"/>
                        </a:solidFill>
                        <a:latin typeface="+mn-lt"/>
                        <a:cs typeface="Times New Roman"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000" b="0" dirty="0" smtClean="0">
                          <a:solidFill>
                            <a:schemeClr val="tx1"/>
                          </a:solidFill>
                          <a:latin typeface="+mn-lt"/>
                          <a:cs typeface="Times New Roman" pitchFamily="18" charset="0"/>
                        </a:rPr>
                        <a:t>B11- </a:t>
                      </a:r>
                      <a:r>
                        <a:rPr lang="en-US" sz="1000" dirty="0" smtClean="0">
                          <a:solidFill>
                            <a:schemeClr val="tx1"/>
                          </a:solidFill>
                          <a:latin typeface="+mn-lt"/>
                          <a:cs typeface="Times New Roman" pitchFamily="18" charset="0"/>
                        </a:rPr>
                        <a:t>User places the order </a:t>
                      </a:r>
                      <a:r>
                        <a:rPr lang="en-US" sz="1000" b="1" dirty="0" smtClean="0">
                          <a:solidFill>
                            <a:schemeClr val="tx1"/>
                          </a:solidFill>
                          <a:latin typeface="+mn-lt"/>
                          <a:cs typeface="Times New Roman" pitchFamily="18" charset="0"/>
                          <a:sym typeface="Wingdings"/>
                        </a:rPr>
                        <a:t></a:t>
                      </a:r>
                      <a:r>
                        <a:rPr lang="en-US" sz="1000" dirty="0" smtClean="0">
                          <a:solidFill>
                            <a:schemeClr val="tx1"/>
                          </a:solidFill>
                          <a:latin typeface="+mn-lt"/>
                          <a:cs typeface="Times New Roman" pitchFamily="18" charset="0"/>
                        </a:rPr>
                        <a:t>  &lt;System returns a confirmation number.&gt;</a:t>
                      </a:r>
                      <a:endParaRPr lang="en-US" sz="1000" b="0" dirty="0">
                        <a:latin typeface="+mn-lt"/>
                        <a:ea typeface="Calibri"/>
                        <a:cs typeface="Times New Roman"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3" name="Table 12"/>
          <p:cNvGraphicFramePr>
            <a:graphicFrameLocks noGrp="1"/>
          </p:cNvGraphicFramePr>
          <p:nvPr/>
        </p:nvGraphicFramePr>
        <p:xfrm>
          <a:off x="914400" y="5289550"/>
          <a:ext cx="7848600" cy="876300"/>
        </p:xfrm>
        <a:graphic>
          <a:graphicData uri="http://schemas.openxmlformats.org/drawingml/2006/table">
            <a:tbl>
              <a:tblPr/>
              <a:tblGrid>
                <a:gridCol w="3924300"/>
                <a:gridCol w="3924300"/>
              </a:tblGrid>
              <a:tr h="0">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A1 - Unregistered </a:t>
                      </a:r>
                      <a:r>
                        <a:rPr lang="en-US" sz="1000" b="0" dirty="0">
                          <a:latin typeface="+mn-lt"/>
                          <a:ea typeface="Times New Roman"/>
                          <a:cs typeface="Times New Roman" pitchFamily="18" charset="0"/>
                        </a:rPr>
                        <a:t>user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A5 - Continue </a:t>
                      </a:r>
                      <a:r>
                        <a:rPr lang="en-US" sz="1000" b="0" dirty="0">
                          <a:latin typeface="+mn-lt"/>
                          <a:ea typeface="Times New Roman"/>
                          <a:cs typeface="Times New Roman" pitchFamily="18" charset="0"/>
                        </a:rPr>
                        <a:t>shopping after storing a book in the shopping cart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A2 - Invalid </a:t>
                      </a:r>
                      <a:r>
                        <a:rPr lang="en-US" sz="1000" b="0" dirty="0">
                          <a:latin typeface="+mn-lt"/>
                          <a:ea typeface="Times New Roman"/>
                          <a:cs typeface="Times New Roman" pitchFamily="18" charset="0"/>
                        </a:rPr>
                        <a:t>password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A6 - Enter </a:t>
                      </a:r>
                      <a:r>
                        <a:rPr lang="en-US" sz="1000" b="0" dirty="0">
                          <a:latin typeface="+mn-lt"/>
                          <a:ea typeface="Times New Roman"/>
                          <a:cs typeface="Times New Roman" pitchFamily="18" charset="0"/>
                        </a:rPr>
                        <a:t>a new address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0">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A3 - No </a:t>
                      </a:r>
                      <a:r>
                        <a:rPr lang="en-US" sz="1000" b="0" dirty="0">
                          <a:latin typeface="+mn-lt"/>
                          <a:ea typeface="Times New Roman"/>
                          <a:cs typeface="Times New Roman" pitchFamily="18" charset="0"/>
                        </a:rPr>
                        <a:t>books matching search criteria were found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A7 - Enter </a:t>
                      </a:r>
                      <a:r>
                        <a:rPr lang="en-US" sz="1000" b="0" dirty="0">
                          <a:latin typeface="+mn-lt"/>
                          <a:ea typeface="Times New Roman"/>
                          <a:cs typeface="Times New Roman" pitchFamily="18" charset="0"/>
                        </a:rPr>
                        <a:t>a new credit card </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A4 - Decline </a:t>
                      </a:r>
                      <a:r>
                        <a:rPr lang="en-US" sz="1000" b="0" dirty="0">
                          <a:latin typeface="+mn-lt"/>
                          <a:ea typeface="Times New Roman"/>
                          <a:cs typeface="Times New Roman" pitchFamily="18" charset="0"/>
                        </a:rPr>
                        <a:t>a book</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000" b="0" dirty="0" smtClean="0">
                          <a:latin typeface="+mn-lt"/>
                          <a:ea typeface="Times New Roman"/>
                          <a:cs typeface="Times New Roman" pitchFamily="18" charset="0"/>
                        </a:rPr>
                        <a:t>A8 - Cancel </a:t>
                      </a:r>
                      <a:r>
                        <a:rPr lang="en-US" sz="1000" b="0" dirty="0">
                          <a:latin typeface="+mn-lt"/>
                          <a:ea typeface="Times New Roman"/>
                          <a:cs typeface="Times New Roman" pitchFamily="18" charset="0"/>
                        </a:rPr>
                        <a:t>order</a:t>
                      </a:r>
                      <a:endParaRPr lang="en-US" sz="1000" b="0" dirty="0">
                        <a:latin typeface="+mn-lt"/>
                        <a:ea typeface="Calibri"/>
                        <a:cs typeface="Times New Roman"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81000" y="228600"/>
            <a:ext cx="7467600" cy="609600"/>
          </a:xfrm>
        </p:spPr>
        <p:txBody>
          <a:bodyPr/>
          <a:lstStyle/>
          <a:p>
            <a:pPr eaLnBrk="1" hangingPunct="1">
              <a:defRPr/>
            </a:pPr>
            <a:r>
              <a:rPr lang="en-US" dirty="0" smtClean="0">
                <a:latin typeface="+mn-lt"/>
              </a:rPr>
              <a:t>Use Case Model : Test Scenario Creation - Example (Contd.)</a:t>
            </a:r>
          </a:p>
        </p:txBody>
      </p:sp>
      <p:sp>
        <p:nvSpPr>
          <p:cNvPr id="37891" name="Slide Number Placeholder 3"/>
          <p:cNvSpPr>
            <a:spLocks noGrp="1"/>
          </p:cNvSpPr>
          <p:nvPr>
            <p:ph type="sldNum" sz="quarter" idx="10"/>
          </p:nvPr>
        </p:nvSpPr>
        <p:spPr>
          <a:noFill/>
        </p:spPr>
        <p:txBody>
          <a:bodyPr/>
          <a:lstStyle/>
          <a:p>
            <a:fld id="{8B544B9C-431D-4E46-B4B7-0E4C24EF02B7}" type="slidenum">
              <a:rPr lang="en-US" smtClean="0"/>
              <a:pPr/>
              <a:t>33</a:t>
            </a:fld>
            <a:endParaRPr lang="en-US" smtClean="0"/>
          </a:p>
        </p:txBody>
      </p:sp>
      <p:sp>
        <p:nvSpPr>
          <p:cNvPr id="7" name="Rounded Rectangle 6"/>
          <p:cNvSpPr/>
          <p:nvPr/>
        </p:nvSpPr>
        <p:spPr bwMode="auto">
          <a:xfrm>
            <a:off x="457200" y="1351835"/>
            <a:ext cx="8534400" cy="4154329"/>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1400" b="0" dirty="0">
                <a:latin typeface="+mn-lt"/>
                <a:cs typeface="Times New Roman" pitchFamily="18" charset="0"/>
              </a:rPr>
              <a:t>Scenarios that can be tested using the combination of Basic Flow and Alternate Flows are as follows:</a:t>
            </a: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defRPr/>
            </a:pPr>
            <a:endParaRPr lang="en-US" sz="1400" b="0" dirty="0">
              <a:latin typeface="+mn-lt"/>
              <a:cs typeface="Times New Roman" pitchFamily="18" charset="0"/>
            </a:endParaRPr>
          </a:p>
          <a:p>
            <a:pPr algn="l">
              <a:buFont typeface="Wingdings" pitchFamily="2" charset="2"/>
              <a:buNone/>
              <a:defRPr/>
            </a:pPr>
            <a:endParaRPr lang="en-US" sz="1400" b="0" dirty="0">
              <a:solidFill>
                <a:srgbClr val="000000"/>
              </a:solidFill>
              <a:latin typeface="+mn-lt"/>
            </a:endParaRPr>
          </a:p>
        </p:txBody>
      </p:sp>
      <p:graphicFrame>
        <p:nvGraphicFramePr>
          <p:cNvPr id="9" name="Table 8"/>
          <p:cNvGraphicFramePr>
            <a:graphicFrameLocks noGrp="1"/>
          </p:cNvGraphicFramePr>
          <p:nvPr/>
        </p:nvGraphicFramePr>
        <p:xfrm>
          <a:off x="609600" y="2108200"/>
          <a:ext cx="8229600" cy="3296544"/>
        </p:xfrm>
        <a:graphic>
          <a:graphicData uri="http://schemas.openxmlformats.org/drawingml/2006/table">
            <a:tbl>
              <a:tblPr/>
              <a:tblGrid>
                <a:gridCol w="748146"/>
                <a:gridCol w="7481454"/>
              </a:tblGrid>
              <a:tr h="198904">
                <a:tc>
                  <a:txBody>
                    <a:bodyPr/>
                    <a:lstStyle/>
                    <a:p>
                      <a:pPr marL="0" marR="0" algn="ctr">
                        <a:lnSpc>
                          <a:spcPct val="115000"/>
                        </a:lnSpc>
                        <a:spcBef>
                          <a:spcPts val="0"/>
                        </a:spcBef>
                        <a:spcAft>
                          <a:spcPts val="1000"/>
                        </a:spcAft>
                      </a:pPr>
                      <a:r>
                        <a:rPr lang="en-US" sz="1000" b="1" dirty="0">
                          <a:latin typeface="+mn-lt"/>
                          <a:ea typeface="Calibri"/>
                          <a:cs typeface="Times New Roman" pitchFamily="18" charset="0"/>
                        </a:rPr>
                        <a:t>SCN #</a:t>
                      </a:r>
                      <a:endParaRPr lang="en-US" sz="1000" dirty="0">
                        <a:latin typeface="+mn-lt"/>
                        <a:ea typeface="Calibri"/>
                        <a:cs typeface="Times New Roman" pitchFamily="18" charset="0"/>
                      </a:endParaRPr>
                    </a:p>
                  </a:txBody>
                  <a:tcPr marL="65198" marR="65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1000"/>
                        </a:spcAft>
                      </a:pPr>
                      <a:r>
                        <a:rPr lang="en-US" sz="1000" b="1" dirty="0">
                          <a:latin typeface="+mn-lt"/>
                          <a:ea typeface="Calibri"/>
                          <a:cs typeface="Times New Roman" pitchFamily="18" charset="0"/>
                        </a:rPr>
                        <a:t>Scenario Description</a:t>
                      </a:r>
                      <a:endParaRPr lang="en-US" sz="1000" dirty="0">
                        <a:latin typeface="+mn-lt"/>
                        <a:ea typeface="Calibri"/>
                        <a:cs typeface="Times New Roman" pitchFamily="18" charset="0"/>
                      </a:endParaRPr>
                    </a:p>
                  </a:txBody>
                  <a:tcPr marL="65198" marR="6519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SCN-001</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place an order from the E-Commerce Web Site</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SCN-002</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prevents the unregistered users from login into the E-Commerce Website</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SCN-003</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prevents the user from login into the E-Commerce Website with an Invalid Password</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SCN-004</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does not display any books matching the search criteria in the Search </a:t>
                      </a:r>
                      <a:r>
                        <a:rPr lang="en-US" sz="1000" dirty="0" smtClean="0">
                          <a:latin typeface="+mn-lt"/>
                          <a:ea typeface="Calibri"/>
                          <a:cs typeface="Times New Roman" pitchFamily="18" charset="0"/>
                        </a:rPr>
                        <a:t>Catalog and continue the shopping</a:t>
                      </a:r>
                      <a:endParaRPr lang="en-US" sz="1000" dirty="0">
                        <a:latin typeface="+mn-lt"/>
                        <a:ea typeface="Calibri"/>
                        <a:cs typeface="Times New Roman" pitchFamily="18" charset="0"/>
                      </a:endParaRP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SCN-005</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decline a selected book from adding into the Shopping </a:t>
                      </a:r>
                      <a:r>
                        <a:rPr lang="en-US" sz="1000" dirty="0" smtClean="0">
                          <a:latin typeface="+mn-lt"/>
                          <a:ea typeface="Calibri"/>
                          <a:cs typeface="Times New Roman" pitchFamily="18" charset="0"/>
                        </a:rPr>
                        <a:t>Cart and continue shopping after declining the book</a:t>
                      </a:r>
                      <a:endParaRPr lang="en-US" sz="1000" dirty="0">
                        <a:latin typeface="+mn-lt"/>
                        <a:ea typeface="Calibri"/>
                        <a:cs typeface="Times New Roman" pitchFamily="18" charset="0"/>
                      </a:endParaRP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SCN-006</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continuing shopping after storing a book in the Shopping Cart</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SCN-007</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enter a completely new Shipping address while providing the Shipping info during the Order Placement</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SCN-008</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enter a completely new Credit Card while providing the Payment info during the Order Placement</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a:latin typeface="+mn-lt"/>
                          <a:ea typeface="Calibri"/>
                          <a:cs typeface="Times New Roman" pitchFamily="18" charset="0"/>
                        </a:rPr>
                        <a:t>SCN-009</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cancel an already existing order</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smtClean="0">
                          <a:latin typeface="+mn-lt"/>
                          <a:ea typeface="Calibri"/>
                          <a:cs typeface="Times New Roman" pitchFamily="18" charset="0"/>
                        </a:rPr>
                        <a:t>SCN-010</a:t>
                      </a:r>
                      <a:endParaRPr lang="en-US" sz="1000" dirty="0">
                        <a:latin typeface="+mn-lt"/>
                        <a:ea typeface="Calibri"/>
                        <a:cs typeface="Times New Roman" pitchFamily="18" charset="0"/>
                      </a:endParaRP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enter completely new address and credit card during the Order Placement</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8904">
                <a:tc>
                  <a:txBody>
                    <a:bodyPr/>
                    <a:lstStyle/>
                    <a:p>
                      <a:pPr marL="0" marR="0">
                        <a:lnSpc>
                          <a:spcPct val="115000"/>
                        </a:lnSpc>
                        <a:spcBef>
                          <a:spcPts val="0"/>
                        </a:spcBef>
                        <a:spcAft>
                          <a:spcPts val="1000"/>
                        </a:spcAft>
                      </a:pPr>
                      <a:r>
                        <a:rPr lang="en-US" sz="1000" dirty="0" smtClean="0">
                          <a:latin typeface="+mn-lt"/>
                          <a:ea typeface="Calibri"/>
                          <a:cs typeface="Times New Roman" pitchFamily="18" charset="0"/>
                        </a:rPr>
                        <a:t>SCN-011</a:t>
                      </a:r>
                      <a:endParaRPr lang="en-US" sz="1000" dirty="0">
                        <a:latin typeface="+mn-lt"/>
                        <a:ea typeface="Calibri"/>
                        <a:cs typeface="Times New Roman" pitchFamily="18" charset="0"/>
                      </a:endParaRP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1000"/>
                        </a:spcAft>
                      </a:pPr>
                      <a:r>
                        <a:rPr lang="en-US" sz="1000" dirty="0">
                          <a:latin typeface="+mn-lt"/>
                          <a:ea typeface="Calibri"/>
                          <a:cs typeface="Times New Roman" pitchFamily="18" charset="0"/>
                        </a:rPr>
                        <a:t>To verify that the system allows the user to enter a completely new Credit Card while providing the Payment info and cancel the Order Placement </a:t>
                      </a:r>
                    </a:p>
                  </a:txBody>
                  <a:tcPr marL="65198" marR="6519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0C705596-FD07-4695-815F-9A7DE60B76E6}" type="slidenum">
              <a:rPr lang="en-US" smtClean="0"/>
              <a:pPr/>
              <a:t>34</a:t>
            </a:fld>
            <a:endParaRPr lang="en-US" smtClean="0"/>
          </a:p>
        </p:txBody>
      </p:sp>
      <p:sp>
        <p:nvSpPr>
          <p:cNvPr id="30723" name="Rectangle 2"/>
          <p:cNvSpPr>
            <a:spLocks noGrp="1" noChangeArrowheads="1"/>
          </p:cNvSpPr>
          <p:nvPr>
            <p:ph type="title"/>
          </p:nvPr>
        </p:nvSpPr>
        <p:spPr>
          <a:xfrm>
            <a:off x="381000" y="304800"/>
            <a:ext cx="7467600" cy="609600"/>
          </a:xfrm>
        </p:spPr>
        <p:txBody>
          <a:bodyPr/>
          <a:lstStyle/>
          <a:p>
            <a:pPr eaLnBrk="1" hangingPunct="1">
              <a:defRPr/>
            </a:pPr>
            <a:r>
              <a:rPr lang="en-US" dirty="0" smtClean="0">
                <a:latin typeface="+mn-lt"/>
              </a:rPr>
              <a:t>Benefits of Use Case Modeling </a:t>
            </a:r>
          </a:p>
        </p:txBody>
      </p:sp>
      <p:sp>
        <p:nvSpPr>
          <p:cNvPr id="38916" name="Rectangle 9"/>
          <p:cNvSpPr>
            <a:spLocks noGrp="1" noChangeArrowheads="1"/>
          </p:cNvSpPr>
          <p:nvPr>
            <p:ph type="body" idx="1"/>
          </p:nvPr>
        </p:nvSpPr>
        <p:spPr>
          <a:xfrm>
            <a:off x="685800" y="1216025"/>
            <a:ext cx="8001000" cy="5105400"/>
          </a:xfrm>
        </p:spPr>
        <p:txBody>
          <a:bodyPr/>
          <a:lstStyle/>
          <a:p>
            <a:r>
              <a:rPr lang="en-US" sz="2000" dirty="0" smtClean="0">
                <a:cs typeface="Times New Roman" pitchFamily="18" charset="0"/>
              </a:rPr>
              <a:t>Allows testers to write test cases before any code is written</a:t>
            </a:r>
          </a:p>
          <a:p>
            <a:r>
              <a:rPr lang="en-US" sz="2000" dirty="0" smtClean="0">
                <a:cs typeface="Times New Roman" pitchFamily="18" charset="0"/>
              </a:rPr>
              <a:t>Provides a clear testing methodology</a:t>
            </a:r>
          </a:p>
          <a:p>
            <a:r>
              <a:rPr lang="en-US" sz="2000" dirty="0" smtClean="0">
                <a:cs typeface="Times New Roman" pitchFamily="18" charset="0"/>
              </a:rPr>
              <a:t>Gives testers a head start in understanding what the application is supposed to do</a:t>
            </a:r>
          </a:p>
          <a:p>
            <a:r>
              <a:rPr lang="en-US" sz="2000" dirty="0" smtClean="0">
                <a:cs typeface="Times New Roman" pitchFamily="18" charset="0"/>
              </a:rPr>
              <a:t>Helps you know when you are done</a:t>
            </a:r>
          </a:p>
          <a:p>
            <a:r>
              <a:rPr lang="en-US" sz="2000" dirty="0" smtClean="0">
                <a:cs typeface="Times New Roman" pitchFamily="18" charset="0"/>
              </a:rPr>
              <a:t>Helps to create Test Scenarios with the help of Use Cases	</a:t>
            </a: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endParaRPr lang="en-US" sz="2000" dirty="0" smtClean="0">
              <a:cs typeface="Times New Roman" pitchFamily="18" charset="0"/>
            </a:endParaRPr>
          </a:p>
          <a:p>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endParaRPr lang="en-US" sz="2000" dirty="0" smtClean="0">
              <a:cs typeface="Times New Roman" pitchFamily="18" charset="0"/>
            </a:endParaRPr>
          </a:p>
          <a:p>
            <a:pPr>
              <a:buFont typeface="Wingdings" pitchFamily="2" charset="2"/>
              <a:buNone/>
            </a:pPr>
            <a:r>
              <a:rPr lang="en-US" sz="2000" dirty="0" smtClean="0">
                <a:cs typeface="Times New Roman" pitchFamily="18" charset="0"/>
              </a:rPr>
              <a:t>																																					</a:t>
            </a:r>
            <a:endParaRPr lang="en-US" sz="2000" b="1" dirty="0" smtClean="0">
              <a:cs typeface="Times New Roman" pitchFamily="18" charset="0"/>
            </a:endParaRPr>
          </a:p>
        </p:txBody>
      </p:sp>
      <p:pic>
        <p:nvPicPr>
          <p:cNvPr id="38917" name="Picture 10"/>
          <p:cNvPicPr>
            <a:picLocks noChangeAspect="1" noChangeArrowheads="1"/>
          </p:cNvPicPr>
          <p:nvPr/>
        </p:nvPicPr>
        <p:blipFill>
          <a:blip r:embed="rId3" cstate="print"/>
          <a:srcRect/>
          <a:stretch>
            <a:fillRect/>
          </a:stretch>
        </p:blipFill>
        <p:spPr bwMode="auto">
          <a:xfrm>
            <a:off x="8048625" y="0"/>
            <a:ext cx="714375" cy="728663"/>
          </a:xfrm>
          <a:prstGeom prst="rect">
            <a:avLst/>
          </a:prstGeom>
          <a:noFill/>
          <a:ln w="9525" algn="ctr">
            <a:noFill/>
            <a:miter lim="800000"/>
            <a:headEnd/>
            <a:tailEnd/>
          </a:ln>
        </p:spPr>
      </p:pic>
      <p:sp>
        <p:nvSpPr>
          <p:cNvPr id="38918" name="Text Box 15"/>
          <p:cNvSpPr txBox="1">
            <a:spLocks noChangeArrowheads="1"/>
          </p:cNvSpPr>
          <p:nvPr/>
        </p:nvSpPr>
        <p:spPr bwMode="auto">
          <a:xfrm>
            <a:off x="8077200" y="654050"/>
            <a:ext cx="1066800" cy="336550"/>
          </a:xfrm>
          <a:prstGeom prst="rect">
            <a:avLst/>
          </a:prstGeom>
          <a:noFill/>
          <a:ln w="9525" algn="ctr">
            <a:noFill/>
            <a:miter lim="800000"/>
            <a:headEnd/>
            <a:tailEnd/>
          </a:ln>
        </p:spPr>
        <p:txBody>
          <a:bodyPr>
            <a:spAutoFit/>
          </a:bodyPr>
          <a:lstStyle/>
          <a:p>
            <a:pPr algn="l">
              <a:spcBef>
                <a:spcPct val="50000"/>
              </a:spcBef>
            </a:pPr>
            <a:r>
              <a:rPr lang="en-US" sz="1600">
                <a:latin typeface="Cambria" pitchFamily="18" charset="0"/>
              </a:rPr>
              <a:t>Tools</a:t>
            </a: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5"/>
          <p:cNvSpPr>
            <a:spLocks noGrp="1"/>
          </p:cNvSpPr>
          <p:nvPr>
            <p:ph type="sldNum" sz="quarter" idx="10"/>
          </p:nvPr>
        </p:nvSpPr>
        <p:spPr>
          <a:xfrm>
            <a:off x="8458199" y="6505574"/>
            <a:ext cx="657225" cy="352425"/>
          </a:xfrm>
          <a:noFill/>
        </p:spPr>
        <p:txBody>
          <a:bodyPr/>
          <a:lstStyle/>
          <a:p>
            <a:fld id="{9AD1FE7A-C1AB-4503-9943-55EA7FA4CFC6}" type="slidenum">
              <a:rPr lang="en-US" smtClean="0"/>
              <a:pPr/>
              <a:t>35</a:t>
            </a:fld>
            <a:endParaRPr lang="en-US" dirty="0" smtClean="0"/>
          </a:p>
        </p:txBody>
      </p:sp>
      <p:sp>
        <p:nvSpPr>
          <p:cNvPr id="31748" name="Rectangle 2"/>
          <p:cNvSpPr>
            <a:spLocks noGrp="1" noChangeArrowheads="1"/>
          </p:cNvSpPr>
          <p:nvPr>
            <p:ph type="title"/>
          </p:nvPr>
        </p:nvSpPr>
        <p:spPr/>
        <p:txBody>
          <a:bodyPr/>
          <a:lstStyle/>
          <a:p>
            <a:pPr eaLnBrk="1" hangingPunct="1">
              <a:defRPr/>
            </a:pPr>
            <a:r>
              <a:rPr lang="en-US" dirty="0" smtClean="0">
                <a:latin typeface="+mn-lt"/>
              </a:rPr>
              <a:t>What is  ACE?</a:t>
            </a:r>
          </a:p>
        </p:txBody>
      </p:sp>
      <p:sp>
        <p:nvSpPr>
          <p:cNvPr id="39941" name="AutoShape 3"/>
          <p:cNvSpPr>
            <a:spLocks noGrp="1" noChangeArrowheads="1"/>
          </p:cNvSpPr>
          <p:nvPr>
            <p:ph type="body" sz="half" idx="1"/>
          </p:nvPr>
        </p:nvSpPr>
        <p:spPr>
          <a:xfrm>
            <a:off x="609600" y="1219200"/>
            <a:ext cx="3963988" cy="4495800"/>
          </a:xfrm>
          <a:prstGeom prst="roundRect">
            <a:avLst>
              <a:gd name="adj" fmla="val 6560"/>
            </a:avLst>
          </a:prstGeom>
          <a:noFill/>
          <a:ln>
            <a:solidFill>
              <a:srgbClr val="808080"/>
            </a:solidFill>
            <a:round/>
            <a:headEnd type="none" w="med" len="med"/>
            <a:tailEnd type="none" w="med" len="med"/>
          </a:ln>
        </p:spPr>
        <p:txBody>
          <a:bodyPr/>
          <a:lstStyle/>
          <a:p>
            <a:pPr eaLnBrk="1" hangingPunct="1"/>
            <a:r>
              <a:rPr lang="en-US" sz="1400" dirty="0" smtClean="0">
                <a:cs typeface="Times New Roman" pitchFamily="18" charset="0"/>
              </a:rPr>
              <a:t>What is ACE?</a:t>
            </a:r>
          </a:p>
          <a:p>
            <a:pPr lvl="1" eaLnBrk="1" hangingPunct="1"/>
            <a:r>
              <a:rPr lang="en-US" sz="1400" dirty="0" smtClean="0">
                <a:cs typeface="Times New Roman" pitchFamily="18" charset="0"/>
              </a:rPr>
              <a:t>Functional Decomposition Model</a:t>
            </a:r>
          </a:p>
          <a:p>
            <a:pPr lvl="2" eaLnBrk="1" hangingPunct="1"/>
            <a:r>
              <a:rPr lang="en-US" sz="1400" b="1" dirty="0" smtClean="0">
                <a:cs typeface="Times New Roman" pitchFamily="18" charset="0"/>
              </a:rPr>
              <a:t>Activity</a:t>
            </a:r>
          </a:p>
          <a:p>
            <a:pPr lvl="3" eaLnBrk="1" hangingPunct="1"/>
            <a:r>
              <a:rPr lang="en-US" sz="1400" b="1" dirty="0" smtClean="0">
                <a:cs typeface="Times New Roman" pitchFamily="18" charset="0"/>
              </a:rPr>
              <a:t>Component</a:t>
            </a:r>
          </a:p>
          <a:p>
            <a:pPr lvl="4" eaLnBrk="1" hangingPunct="1"/>
            <a:r>
              <a:rPr lang="en-US" sz="1400" b="1" dirty="0" smtClean="0">
                <a:cs typeface="Times New Roman" pitchFamily="18" charset="0"/>
              </a:rPr>
              <a:t>Element</a:t>
            </a:r>
          </a:p>
          <a:p>
            <a:pPr eaLnBrk="1" hangingPunct="1"/>
            <a:r>
              <a:rPr lang="en-US" sz="1400" dirty="0" smtClean="0">
                <a:cs typeface="Times New Roman" pitchFamily="18" charset="0"/>
              </a:rPr>
              <a:t>Understand the Business Area</a:t>
            </a:r>
          </a:p>
          <a:p>
            <a:pPr eaLnBrk="1" hangingPunct="1"/>
            <a:r>
              <a:rPr lang="en-US" sz="1400" dirty="0" smtClean="0">
                <a:cs typeface="Times New Roman" pitchFamily="18" charset="0"/>
              </a:rPr>
              <a:t>Capture the functional use</a:t>
            </a:r>
          </a:p>
          <a:p>
            <a:pPr lvl="1" eaLnBrk="1" hangingPunct="1"/>
            <a:r>
              <a:rPr lang="en-US" sz="1400" dirty="0" smtClean="0">
                <a:cs typeface="Times New Roman" pitchFamily="18" charset="0"/>
              </a:rPr>
              <a:t>Business process at multiple levels</a:t>
            </a:r>
          </a:p>
          <a:p>
            <a:pPr eaLnBrk="1" hangingPunct="1"/>
            <a:r>
              <a:rPr lang="en-US" sz="1400" dirty="0" smtClean="0">
                <a:cs typeface="Times New Roman" pitchFamily="18" charset="0"/>
              </a:rPr>
              <a:t>Componentization </a:t>
            </a:r>
          </a:p>
          <a:p>
            <a:pPr eaLnBrk="1" hangingPunct="1"/>
            <a:r>
              <a:rPr lang="en-US" sz="1400" dirty="0" smtClean="0">
                <a:cs typeface="Times New Roman" pitchFamily="18" charset="0"/>
              </a:rPr>
              <a:t>Drill down to the Business Elements</a:t>
            </a:r>
          </a:p>
          <a:p>
            <a:pPr eaLnBrk="1" hangingPunct="1"/>
            <a:r>
              <a:rPr lang="en-US" sz="1400" dirty="0" smtClean="0">
                <a:cs typeface="Times New Roman" pitchFamily="18" charset="0"/>
              </a:rPr>
              <a:t>Understand its implication </a:t>
            </a:r>
          </a:p>
          <a:p>
            <a:pPr lvl="1" eaLnBrk="1" hangingPunct="1"/>
            <a:r>
              <a:rPr lang="en-US" sz="1400" dirty="0" smtClean="0">
                <a:cs typeface="Times New Roman" pitchFamily="18" charset="0"/>
              </a:rPr>
              <a:t>Traceability</a:t>
            </a:r>
          </a:p>
          <a:p>
            <a:pPr lvl="1" eaLnBrk="1" hangingPunct="1"/>
            <a:r>
              <a:rPr lang="en-US" sz="1400" dirty="0" smtClean="0">
                <a:cs typeface="Times New Roman" pitchFamily="18" charset="0"/>
              </a:rPr>
              <a:t>Hand-shake</a:t>
            </a:r>
          </a:p>
          <a:p>
            <a:pPr eaLnBrk="1" hangingPunct="1">
              <a:buFont typeface="Wingdings" pitchFamily="2" charset="2"/>
              <a:buNone/>
            </a:pPr>
            <a:endParaRPr lang="en-US" sz="1400" dirty="0" smtClean="0">
              <a:cs typeface="Times New Roman" pitchFamily="18" charset="0"/>
            </a:endParaRPr>
          </a:p>
          <a:p>
            <a:pPr eaLnBrk="1" hangingPunct="1"/>
            <a:endParaRPr lang="en-US" sz="1400" dirty="0" smtClean="0">
              <a:cs typeface="Times New Roman" pitchFamily="18" charset="0"/>
            </a:endParaRPr>
          </a:p>
          <a:p>
            <a:pPr eaLnBrk="1" hangingPunct="1"/>
            <a:endParaRPr lang="en-US" sz="1400" dirty="0" smtClean="0">
              <a:cs typeface="Times New Roman" pitchFamily="18" charset="0"/>
            </a:endParaRPr>
          </a:p>
        </p:txBody>
      </p:sp>
      <p:pic>
        <p:nvPicPr>
          <p:cNvPr id="39942" name="Picture 4" descr="Line-of-Business"/>
          <p:cNvPicPr>
            <a:picLocks noChangeAspect="1" noChangeArrowheads="1"/>
          </p:cNvPicPr>
          <p:nvPr/>
        </p:nvPicPr>
        <p:blipFill>
          <a:blip r:embed="rId3" cstate="print"/>
          <a:srcRect/>
          <a:stretch>
            <a:fillRect/>
          </a:stretch>
        </p:blipFill>
        <p:spPr bwMode="auto">
          <a:xfrm>
            <a:off x="4800600" y="1828800"/>
            <a:ext cx="4113213" cy="4113213"/>
          </a:xfrm>
          <a:prstGeom prst="rect">
            <a:avLst/>
          </a:prstGeom>
          <a:noFill/>
          <a:ln w="9525">
            <a:noFill/>
            <a:miter lim="800000"/>
            <a:headEnd/>
            <a:tailEnd/>
          </a:ln>
        </p:spPr>
      </p:pic>
      <p:sp>
        <p:nvSpPr>
          <p:cNvPr id="7" name="TextBox 6"/>
          <p:cNvSpPr txBox="1"/>
          <p:nvPr/>
        </p:nvSpPr>
        <p:spPr>
          <a:xfrm>
            <a:off x="5181600" y="60198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ACE Model</a:t>
            </a:r>
            <a:endParaRPr lang="en-US" sz="1050" i="1"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378808E7-6AAE-4A3D-820E-EA03494710A9}" type="slidenum">
              <a:rPr lang="en-US" smtClean="0"/>
              <a:pPr/>
              <a:t>36</a:t>
            </a:fld>
            <a:endParaRPr lang="en-US" smtClean="0"/>
          </a:p>
        </p:txBody>
      </p:sp>
      <p:sp>
        <p:nvSpPr>
          <p:cNvPr id="40963" name="Rectangle 7"/>
          <p:cNvSpPr>
            <a:spLocks noGrp="1" noChangeArrowheads="1"/>
          </p:cNvSpPr>
          <p:nvPr>
            <p:ph type="body" idx="1"/>
          </p:nvPr>
        </p:nvSpPr>
        <p:spPr/>
        <p:txBody>
          <a:bodyPr/>
          <a:lstStyle/>
          <a:p>
            <a:pPr eaLnBrk="1" hangingPunct="1"/>
            <a:r>
              <a:rPr lang="en-US" sz="2000" dirty="0" smtClean="0">
                <a:cs typeface="Times New Roman" pitchFamily="18" charset="0"/>
              </a:rPr>
              <a:t>Objective - ACE (Activity-Component-Element) methodology is a functional decomposition technique which breaks business processes into activities, components, and elements to bring out the underlying functional complexity. This is done by translating business scenarios to reusable set of test scenarios, ensuring coverage and traceability.</a:t>
            </a:r>
          </a:p>
          <a:p>
            <a:pPr eaLnBrk="1" hangingPunct="1"/>
            <a:r>
              <a:rPr lang="en-US" sz="2000" dirty="0" smtClean="0">
                <a:cs typeface="Times New Roman" pitchFamily="18" charset="0"/>
              </a:rPr>
              <a:t>ACE can also be used as a training tool to enhance the domain specific knowledge of the testing team.</a:t>
            </a:r>
          </a:p>
        </p:txBody>
      </p:sp>
      <p:sp>
        <p:nvSpPr>
          <p:cNvPr id="32772" name="Rectangle 8"/>
          <p:cNvSpPr>
            <a:spLocks noGrp="1" noChangeArrowheads="1"/>
          </p:cNvSpPr>
          <p:nvPr>
            <p:ph type="title"/>
          </p:nvPr>
        </p:nvSpPr>
        <p:spPr/>
        <p:txBody>
          <a:bodyPr/>
          <a:lstStyle/>
          <a:p>
            <a:pPr eaLnBrk="1" hangingPunct="1">
              <a:defRPr/>
            </a:pPr>
            <a:r>
              <a:rPr lang="en-US" dirty="0" smtClean="0">
                <a:latin typeface="+mn-lt"/>
              </a:rPr>
              <a:t>ACE Methodology – Objective and Uses</a:t>
            </a:r>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xfrm>
            <a:off x="8743950" y="6553200"/>
            <a:ext cx="368300" cy="228600"/>
          </a:xfrm>
          <a:noFill/>
        </p:spPr>
        <p:txBody>
          <a:bodyPr/>
          <a:lstStyle/>
          <a:p>
            <a:fld id="{9D6ECECA-FEEB-4339-B63A-2F947CF5D5D0}" type="slidenum">
              <a:rPr lang="en-US" smtClean="0"/>
              <a:pPr/>
              <a:t>37</a:t>
            </a:fld>
            <a:endParaRPr lang="en-US" smtClean="0"/>
          </a:p>
        </p:txBody>
      </p:sp>
      <p:sp>
        <p:nvSpPr>
          <p:cNvPr id="33795" name="Rectangle 3"/>
          <p:cNvSpPr>
            <a:spLocks noGrp="1" noChangeArrowheads="1"/>
          </p:cNvSpPr>
          <p:nvPr>
            <p:ph type="title"/>
          </p:nvPr>
        </p:nvSpPr>
        <p:spPr>
          <a:xfrm>
            <a:off x="569913" y="76200"/>
            <a:ext cx="7467600" cy="609600"/>
          </a:xfrm>
        </p:spPr>
        <p:txBody>
          <a:bodyPr/>
          <a:lstStyle/>
          <a:p>
            <a:pPr eaLnBrk="1" hangingPunct="1">
              <a:defRPr/>
            </a:pPr>
            <a:r>
              <a:rPr lang="en-US" dirty="0" smtClean="0">
                <a:latin typeface="+mn-lt"/>
              </a:rPr>
              <a:t>ACE Methodology</a:t>
            </a:r>
          </a:p>
        </p:txBody>
      </p:sp>
      <p:grpSp>
        <p:nvGrpSpPr>
          <p:cNvPr id="41988" name="Group 185"/>
          <p:cNvGrpSpPr>
            <a:grpSpLocks/>
          </p:cNvGrpSpPr>
          <p:nvPr/>
        </p:nvGrpSpPr>
        <p:grpSpPr bwMode="auto">
          <a:xfrm>
            <a:off x="457200" y="1216025"/>
            <a:ext cx="8724900" cy="4481513"/>
            <a:chOff x="457200" y="1144905"/>
            <a:chExt cx="8724900" cy="4480560"/>
          </a:xfrm>
        </p:grpSpPr>
        <p:sp>
          <p:nvSpPr>
            <p:cNvPr id="136" name="Round Diagonal Corner Rectangle 135"/>
            <p:cNvSpPr/>
            <p:nvPr/>
          </p:nvSpPr>
          <p:spPr bwMode="auto">
            <a:xfrm>
              <a:off x="533400" y="1144905"/>
              <a:ext cx="2286000" cy="274580"/>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Activities</a:t>
              </a:r>
            </a:p>
          </p:txBody>
        </p:sp>
        <p:sp>
          <p:nvSpPr>
            <p:cNvPr id="137" name="Round Diagonal Corner Rectangle 136"/>
            <p:cNvSpPr/>
            <p:nvPr/>
          </p:nvSpPr>
          <p:spPr bwMode="auto">
            <a:xfrm>
              <a:off x="3467100" y="1144905"/>
              <a:ext cx="2286000" cy="274580"/>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Component</a:t>
              </a:r>
            </a:p>
          </p:txBody>
        </p:sp>
        <p:sp>
          <p:nvSpPr>
            <p:cNvPr id="138" name="Round Diagonal Corner Rectangle 137"/>
            <p:cNvSpPr/>
            <p:nvPr/>
          </p:nvSpPr>
          <p:spPr bwMode="auto">
            <a:xfrm>
              <a:off x="6400800" y="1144905"/>
              <a:ext cx="2286000" cy="274580"/>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Element</a:t>
              </a:r>
            </a:p>
          </p:txBody>
        </p:sp>
        <p:sp>
          <p:nvSpPr>
            <p:cNvPr id="139" name="Title 1"/>
            <p:cNvSpPr txBox="1">
              <a:spLocks/>
            </p:cNvSpPr>
            <p:nvPr/>
          </p:nvSpPr>
          <p:spPr bwMode="auto">
            <a:xfrm>
              <a:off x="1219200" y="2409874"/>
              <a:ext cx="7205663" cy="614231"/>
            </a:xfrm>
            <a:prstGeom prst="rect">
              <a:avLst/>
            </a:prstGeom>
            <a:noFill/>
            <a:ln w="9525">
              <a:noFill/>
              <a:miter lim="800000"/>
              <a:headEnd/>
              <a:tailEnd/>
            </a:ln>
          </p:spPr>
          <p:txBody>
            <a:bodyPr anchor="ctr"/>
            <a:lstStyle/>
            <a:p>
              <a:pPr algn="l">
                <a:defRPr/>
              </a:pPr>
              <a:r>
                <a:rPr lang="en-US" sz="1400" b="0" kern="0" dirty="0">
                  <a:solidFill>
                    <a:schemeClr val="bg1"/>
                  </a:solidFill>
                  <a:latin typeface="+mn-lt"/>
                  <a:ea typeface="+mj-ea"/>
                  <a:cs typeface="Times New Roman" pitchFamily="18" charset="0"/>
                </a:rPr>
                <a:t>ACE Methodology</a:t>
              </a:r>
            </a:p>
          </p:txBody>
        </p:sp>
        <p:sp>
          <p:nvSpPr>
            <p:cNvPr id="140" name="Round Diagonal Corner Rectangle 139"/>
            <p:cNvSpPr/>
            <p:nvPr/>
          </p:nvSpPr>
          <p:spPr bwMode="auto">
            <a:xfrm>
              <a:off x="457200" y="1419485"/>
              <a:ext cx="2651125" cy="4205980"/>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141" name="Round Diagonal Corner Rectangle 140"/>
            <p:cNvSpPr/>
            <p:nvPr/>
          </p:nvSpPr>
          <p:spPr bwMode="auto">
            <a:xfrm>
              <a:off x="3390900" y="1419485"/>
              <a:ext cx="2651125" cy="4205980"/>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142" name="Round Diagonal Corner Rectangle 141"/>
            <p:cNvSpPr/>
            <p:nvPr/>
          </p:nvSpPr>
          <p:spPr bwMode="auto">
            <a:xfrm>
              <a:off x="6324600" y="1419485"/>
              <a:ext cx="2651125" cy="4205980"/>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143" name="Rounded Rectangle 142"/>
            <p:cNvSpPr/>
            <p:nvPr/>
          </p:nvSpPr>
          <p:spPr bwMode="auto">
            <a:xfrm>
              <a:off x="619125" y="1724220"/>
              <a:ext cx="2193925"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Activity 1</a:t>
              </a:r>
            </a:p>
          </p:txBody>
        </p:sp>
        <p:sp>
          <p:nvSpPr>
            <p:cNvPr id="144" name="Rounded Rectangle 143"/>
            <p:cNvSpPr/>
            <p:nvPr/>
          </p:nvSpPr>
          <p:spPr bwMode="auto">
            <a:xfrm>
              <a:off x="619125" y="2790793"/>
              <a:ext cx="2193925"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Activity 2</a:t>
              </a:r>
            </a:p>
            <a:p>
              <a:pPr>
                <a:defRPr/>
              </a:pPr>
              <a:endParaRPr lang="en-US" sz="1400" dirty="0">
                <a:solidFill>
                  <a:srgbClr val="595959"/>
                </a:solidFill>
                <a:latin typeface="+mn-lt"/>
                <a:ea typeface="MS PGothic"/>
                <a:cs typeface="Times New Roman" pitchFamily="18" charset="0"/>
              </a:endParaRPr>
            </a:p>
          </p:txBody>
        </p:sp>
        <p:sp>
          <p:nvSpPr>
            <p:cNvPr id="145" name="Rounded Rectangle 144"/>
            <p:cNvSpPr/>
            <p:nvPr/>
          </p:nvSpPr>
          <p:spPr bwMode="auto">
            <a:xfrm>
              <a:off x="619125" y="3933550"/>
              <a:ext cx="2193925"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Activity 3</a:t>
              </a:r>
            </a:p>
          </p:txBody>
        </p:sp>
        <p:sp>
          <p:nvSpPr>
            <p:cNvPr id="146" name="Rounded Rectangle 145"/>
            <p:cNvSpPr/>
            <p:nvPr/>
          </p:nvSpPr>
          <p:spPr bwMode="auto">
            <a:xfrm>
              <a:off x="619125" y="5152491"/>
              <a:ext cx="2193925"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Activity 4</a:t>
              </a:r>
            </a:p>
            <a:p>
              <a:pPr>
                <a:defRPr/>
              </a:pPr>
              <a:endParaRPr lang="en-US" sz="1400" dirty="0">
                <a:solidFill>
                  <a:srgbClr val="595959"/>
                </a:solidFill>
                <a:latin typeface="+mn-lt"/>
                <a:ea typeface="MS PGothic"/>
                <a:cs typeface="Times New Roman" pitchFamily="18" charset="0"/>
              </a:endParaRPr>
            </a:p>
          </p:txBody>
        </p:sp>
        <p:sp>
          <p:nvSpPr>
            <p:cNvPr id="147" name="Rounded Rectangle 146"/>
            <p:cNvSpPr/>
            <p:nvPr/>
          </p:nvSpPr>
          <p:spPr bwMode="auto">
            <a:xfrm>
              <a:off x="3429000" y="1648036"/>
              <a:ext cx="22098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Component 1</a:t>
              </a:r>
            </a:p>
          </p:txBody>
        </p:sp>
        <p:sp>
          <p:nvSpPr>
            <p:cNvPr id="148" name="Rounded Rectangle 147"/>
            <p:cNvSpPr/>
            <p:nvPr/>
          </p:nvSpPr>
          <p:spPr bwMode="auto">
            <a:xfrm>
              <a:off x="3429000" y="2409874"/>
              <a:ext cx="22098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Component 2</a:t>
              </a:r>
            </a:p>
          </p:txBody>
        </p:sp>
        <p:sp>
          <p:nvSpPr>
            <p:cNvPr id="149" name="Rounded Rectangle 148"/>
            <p:cNvSpPr/>
            <p:nvPr/>
          </p:nvSpPr>
          <p:spPr bwMode="auto">
            <a:xfrm>
              <a:off x="6400800" y="1648036"/>
              <a:ext cx="20574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1</a:t>
              </a:r>
            </a:p>
          </p:txBody>
        </p:sp>
        <p:sp>
          <p:nvSpPr>
            <p:cNvPr id="150" name="Rounded Rectangle 149"/>
            <p:cNvSpPr/>
            <p:nvPr/>
          </p:nvSpPr>
          <p:spPr bwMode="auto">
            <a:xfrm>
              <a:off x="6400800" y="2028955"/>
              <a:ext cx="20447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2</a:t>
              </a:r>
            </a:p>
          </p:txBody>
        </p:sp>
        <p:sp>
          <p:nvSpPr>
            <p:cNvPr id="151" name="Rounded Rectangle 150"/>
            <p:cNvSpPr/>
            <p:nvPr/>
          </p:nvSpPr>
          <p:spPr bwMode="auto">
            <a:xfrm>
              <a:off x="6413500" y="2409874"/>
              <a:ext cx="20447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3</a:t>
              </a:r>
            </a:p>
          </p:txBody>
        </p:sp>
        <p:sp>
          <p:nvSpPr>
            <p:cNvPr id="152" name="Rounded Rectangle 151"/>
            <p:cNvSpPr/>
            <p:nvPr/>
          </p:nvSpPr>
          <p:spPr bwMode="auto">
            <a:xfrm>
              <a:off x="6416675" y="2790793"/>
              <a:ext cx="20447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4</a:t>
              </a:r>
            </a:p>
          </p:txBody>
        </p:sp>
        <p:sp>
          <p:nvSpPr>
            <p:cNvPr id="153" name="Rounded Rectangle 152"/>
            <p:cNvSpPr/>
            <p:nvPr/>
          </p:nvSpPr>
          <p:spPr bwMode="auto">
            <a:xfrm>
              <a:off x="3429000" y="3324079"/>
              <a:ext cx="2209800"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Component 1</a:t>
              </a:r>
            </a:p>
          </p:txBody>
        </p:sp>
        <p:cxnSp>
          <p:nvCxnSpPr>
            <p:cNvPr id="154" name="Straight Arrow Connector 153"/>
            <p:cNvCxnSpPr>
              <a:stCxn id="143" idx="3"/>
              <a:endCxn id="147" idx="1"/>
            </p:cNvCxnSpPr>
            <p:nvPr/>
          </p:nvCxnSpPr>
          <p:spPr bwMode="auto">
            <a:xfrm flipV="1">
              <a:off x="2813050" y="1800404"/>
              <a:ext cx="615950" cy="76184"/>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55" name="Straight Arrow Connector 154"/>
            <p:cNvCxnSpPr>
              <a:stCxn id="143" idx="3"/>
              <a:endCxn id="148" idx="1"/>
            </p:cNvCxnSpPr>
            <p:nvPr/>
          </p:nvCxnSpPr>
          <p:spPr bwMode="auto">
            <a:xfrm>
              <a:off x="2813050" y="1876587"/>
              <a:ext cx="615950" cy="685654"/>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sp>
          <p:nvSpPr>
            <p:cNvPr id="156" name="Rounded Rectangle 155"/>
            <p:cNvSpPr/>
            <p:nvPr/>
          </p:nvSpPr>
          <p:spPr bwMode="auto">
            <a:xfrm>
              <a:off x="3429000" y="3755788"/>
              <a:ext cx="2209800"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Component 2</a:t>
              </a:r>
            </a:p>
          </p:txBody>
        </p:sp>
        <p:sp>
          <p:nvSpPr>
            <p:cNvPr id="157" name="Rounded Rectangle 156"/>
            <p:cNvSpPr/>
            <p:nvPr/>
          </p:nvSpPr>
          <p:spPr bwMode="auto">
            <a:xfrm>
              <a:off x="3429000" y="4212890"/>
              <a:ext cx="2209800"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Component 3</a:t>
              </a:r>
            </a:p>
          </p:txBody>
        </p:sp>
        <p:sp>
          <p:nvSpPr>
            <p:cNvPr id="158" name="Rounded Rectangle 157"/>
            <p:cNvSpPr/>
            <p:nvPr/>
          </p:nvSpPr>
          <p:spPr bwMode="auto">
            <a:xfrm>
              <a:off x="3429000" y="4631901"/>
              <a:ext cx="2209800"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Component 4</a:t>
              </a:r>
            </a:p>
          </p:txBody>
        </p:sp>
        <p:sp>
          <p:nvSpPr>
            <p:cNvPr id="159" name="Rounded Rectangle 158"/>
            <p:cNvSpPr/>
            <p:nvPr/>
          </p:nvSpPr>
          <p:spPr bwMode="auto">
            <a:xfrm>
              <a:off x="3429000" y="5089004"/>
              <a:ext cx="2209800" cy="304735"/>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Component 5</a:t>
              </a:r>
            </a:p>
          </p:txBody>
        </p:sp>
        <p:cxnSp>
          <p:nvCxnSpPr>
            <p:cNvPr id="160" name="Straight Arrow Connector 159"/>
            <p:cNvCxnSpPr>
              <a:stCxn id="144" idx="3"/>
              <a:endCxn id="153" idx="1"/>
            </p:cNvCxnSpPr>
            <p:nvPr/>
          </p:nvCxnSpPr>
          <p:spPr bwMode="auto">
            <a:xfrm>
              <a:off x="2813050" y="2943161"/>
              <a:ext cx="615950" cy="533287"/>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161" name="Straight Arrow Connector 160"/>
            <p:cNvCxnSpPr>
              <a:stCxn id="144" idx="3"/>
              <a:endCxn id="156" idx="1"/>
            </p:cNvCxnSpPr>
            <p:nvPr/>
          </p:nvCxnSpPr>
          <p:spPr bwMode="auto">
            <a:xfrm>
              <a:off x="2813050" y="2943161"/>
              <a:ext cx="615950" cy="964995"/>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162" name="Straight Arrow Connector 161"/>
            <p:cNvCxnSpPr>
              <a:stCxn id="144" idx="3"/>
              <a:endCxn id="157" idx="1"/>
            </p:cNvCxnSpPr>
            <p:nvPr/>
          </p:nvCxnSpPr>
          <p:spPr bwMode="auto">
            <a:xfrm>
              <a:off x="2813050" y="2943161"/>
              <a:ext cx="615950" cy="1422098"/>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163" name="Straight Arrow Connector 162"/>
            <p:cNvCxnSpPr>
              <a:stCxn id="144" idx="3"/>
              <a:endCxn id="158" idx="1"/>
            </p:cNvCxnSpPr>
            <p:nvPr/>
          </p:nvCxnSpPr>
          <p:spPr bwMode="auto">
            <a:xfrm>
              <a:off x="2813050" y="2943161"/>
              <a:ext cx="615950" cy="1841108"/>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164" name="Straight Arrow Connector 163"/>
            <p:cNvCxnSpPr>
              <a:stCxn id="144" idx="3"/>
              <a:endCxn id="159" idx="1"/>
            </p:cNvCxnSpPr>
            <p:nvPr/>
          </p:nvCxnSpPr>
          <p:spPr bwMode="auto">
            <a:xfrm>
              <a:off x="2813050" y="2943161"/>
              <a:ext cx="615950" cy="2298211"/>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165" name="Straight Connector 164"/>
            <p:cNvCxnSpPr/>
            <p:nvPr/>
          </p:nvCxnSpPr>
          <p:spPr bwMode="auto">
            <a:xfrm rot="5400000">
              <a:off x="-1218834" y="3589135"/>
              <a:ext cx="3428271" cy="3175"/>
            </a:xfrm>
            <a:prstGeom prst="line">
              <a:avLst/>
            </a:prstGeom>
            <a:solidFill>
              <a:schemeClr val="accent1"/>
            </a:solidFill>
            <a:ln w="9525" cap="flat" cmpd="sng" algn="ctr">
              <a:solidFill>
                <a:schemeClr val="accent1">
                  <a:lumMod val="50000"/>
                </a:schemeClr>
              </a:solidFill>
              <a:prstDash val="solid"/>
              <a:round/>
              <a:headEnd type="none" w="med" len="med"/>
              <a:tailEnd type="none" w="med" len="med"/>
            </a:ln>
            <a:effectLst/>
          </p:spPr>
        </p:cxnSp>
        <p:cxnSp>
          <p:nvCxnSpPr>
            <p:cNvPr id="166" name="Straight Arrow Connector 165"/>
            <p:cNvCxnSpPr/>
            <p:nvPr/>
          </p:nvCxnSpPr>
          <p:spPr bwMode="auto">
            <a:xfrm>
              <a:off x="495300" y="1876587"/>
              <a:ext cx="152400" cy="1587"/>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167" name="Straight Arrow Connector 166"/>
            <p:cNvCxnSpPr/>
            <p:nvPr/>
          </p:nvCxnSpPr>
          <p:spPr bwMode="auto">
            <a:xfrm>
              <a:off x="495300" y="2941573"/>
              <a:ext cx="152400" cy="1588"/>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168" name="Straight Arrow Connector 167"/>
            <p:cNvCxnSpPr/>
            <p:nvPr/>
          </p:nvCxnSpPr>
          <p:spPr bwMode="auto">
            <a:xfrm>
              <a:off x="495300" y="4085917"/>
              <a:ext cx="152400" cy="1587"/>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169" name="Straight Arrow Connector 168"/>
            <p:cNvCxnSpPr/>
            <p:nvPr/>
          </p:nvCxnSpPr>
          <p:spPr bwMode="auto">
            <a:xfrm>
              <a:off x="495300" y="5304858"/>
              <a:ext cx="152400" cy="1587"/>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170" name="Straight Arrow Connector 169"/>
            <p:cNvCxnSpPr>
              <a:stCxn id="147" idx="3"/>
              <a:endCxn id="149" idx="1"/>
            </p:cNvCxnSpPr>
            <p:nvPr/>
          </p:nvCxnSpPr>
          <p:spPr bwMode="auto">
            <a:xfrm>
              <a:off x="5638800" y="1800404"/>
              <a:ext cx="762000" cy="1587"/>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71" name="Straight Arrow Connector 170"/>
            <p:cNvCxnSpPr>
              <a:stCxn id="147" idx="3"/>
              <a:endCxn id="150" idx="1"/>
            </p:cNvCxnSpPr>
            <p:nvPr/>
          </p:nvCxnSpPr>
          <p:spPr bwMode="auto">
            <a:xfrm>
              <a:off x="5638800" y="1800404"/>
              <a:ext cx="762000" cy="380919"/>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72" name="Straight Arrow Connector 171"/>
            <p:cNvCxnSpPr>
              <a:stCxn id="147" idx="3"/>
              <a:endCxn id="151" idx="1"/>
            </p:cNvCxnSpPr>
            <p:nvPr/>
          </p:nvCxnSpPr>
          <p:spPr bwMode="auto">
            <a:xfrm>
              <a:off x="5638800" y="1800404"/>
              <a:ext cx="774700" cy="761838"/>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73" name="Straight Arrow Connector 172"/>
            <p:cNvCxnSpPr>
              <a:stCxn id="147" idx="3"/>
              <a:endCxn id="152" idx="1"/>
            </p:cNvCxnSpPr>
            <p:nvPr/>
          </p:nvCxnSpPr>
          <p:spPr bwMode="auto">
            <a:xfrm>
              <a:off x="5638800" y="1800404"/>
              <a:ext cx="777875" cy="1142757"/>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sp>
          <p:nvSpPr>
            <p:cNvPr id="174" name="Rounded Rectangle 173"/>
            <p:cNvSpPr/>
            <p:nvPr/>
          </p:nvSpPr>
          <p:spPr bwMode="auto">
            <a:xfrm>
              <a:off x="6408738" y="3247896"/>
              <a:ext cx="20574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1</a:t>
              </a:r>
            </a:p>
          </p:txBody>
        </p:sp>
        <p:sp>
          <p:nvSpPr>
            <p:cNvPr id="175" name="Rounded Rectangle 174"/>
            <p:cNvSpPr/>
            <p:nvPr/>
          </p:nvSpPr>
          <p:spPr bwMode="auto">
            <a:xfrm>
              <a:off x="6408738" y="3628815"/>
              <a:ext cx="20574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2</a:t>
              </a:r>
            </a:p>
          </p:txBody>
        </p:sp>
        <p:sp>
          <p:nvSpPr>
            <p:cNvPr id="176" name="Rounded Rectangle 175"/>
            <p:cNvSpPr/>
            <p:nvPr/>
          </p:nvSpPr>
          <p:spPr bwMode="auto">
            <a:xfrm>
              <a:off x="6408738" y="4009734"/>
              <a:ext cx="2057400" cy="304735"/>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Element 3</a:t>
              </a:r>
            </a:p>
          </p:txBody>
        </p:sp>
        <p:cxnSp>
          <p:nvCxnSpPr>
            <p:cNvPr id="177" name="Straight Arrow Connector 176"/>
            <p:cNvCxnSpPr>
              <a:stCxn id="148" idx="3"/>
              <a:endCxn id="174" idx="1"/>
            </p:cNvCxnSpPr>
            <p:nvPr/>
          </p:nvCxnSpPr>
          <p:spPr bwMode="auto">
            <a:xfrm>
              <a:off x="5638800" y="2562242"/>
              <a:ext cx="769938" cy="838022"/>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78" name="Straight Arrow Connector 177"/>
            <p:cNvCxnSpPr>
              <a:stCxn id="148" idx="3"/>
              <a:endCxn id="175" idx="1"/>
            </p:cNvCxnSpPr>
            <p:nvPr/>
          </p:nvCxnSpPr>
          <p:spPr bwMode="auto">
            <a:xfrm>
              <a:off x="5638800" y="2562242"/>
              <a:ext cx="769938" cy="1218941"/>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79" name="Straight Arrow Connector 178"/>
            <p:cNvCxnSpPr>
              <a:stCxn id="148" idx="3"/>
              <a:endCxn id="176" idx="1"/>
            </p:cNvCxnSpPr>
            <p:nvPr/>
          </p:nvCxnSpPr>
          <p:spPr bwMode="auto">
            <a:xfrm>
              <a:off x="5638800" y="2562242"/>
              <a:ext cx="769938" cy="159986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180" name="Straight Arrow Connector 179"/>
            <p:cNvCxnSpPr/>
            <p:nvPr/>
          </p:nvCxnSpPr>
          <p:spPr bwMode="auto">
            <a:xfrm rot="16200000" flipH="1">
              <a:off x="8458216" y="1800387"/>
              <a:ext cx="152368" cy="15240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sp>
          <p:nvSpPr>
            <p:cNvPr id="33843" name="TextBox 122"/>
            <p:cNvSpPr txBox="1">
              <a:spLocks noChangeArrowheads="1"/>
            </p:cNvSpPr>
            <p:nvPr/>
          </p:nvSpPr>
          <p:spPr bwMode="auto">
            <a:xfrm>
              <a:off x="8343900" y="1517889"/>
              <a:ext cx="838200" cy="215854"/>
            </a:xfrm>
            <a:prstGeom prst="rect">
              <a:avLst/>
            </a:prstGeom>
            <a:noFill/>
            <a:ln w="9525">
              <a:noFill/>
              <a:miter lim="800000"/>
              <a:headEnd/>
              <a:tailEnd/>
            </a:ln>
          </p:spPr>
          <p:txBody>
            <a:bodyPr>
              <a:spAutoFit/>
            </a:bodyPr>
            <a:lstStyle/>
            <a:p>
              <a:pPr>
                <a:defRPr/>
              </a:pPr>
              <a:r>
                <a:rPr lang="en-US" sz="800">
                  <a:latin typeface="+mn-lt"/>
                  <a:cs typeface="Times New Roman" pitchFamily="18" charset="0"/>
                </a:rPr>
                <a:t>RUS*1</a:t>
              </a:r>
            </a:p>
          </p:txBody>
        </p:sp>
        <p:sp>
          <p:nvSpPr>
            <p:cNvPr id="33844" name="TextBox 123"/>
            <p:cNvSpPr txBox="1">
              <a:spLocks noChangeArrowheads="1"/>
            </p:cNvSpPr>
            <p:nvPr/>
          </p:nvSpPr>
          <p:spPr bwMode="auto">
            <a:xfrm>
              <a:off x="8391525" y="1841670"/>
              <a:ext cx="762000" cy="215854"/>
            </a:xfrm>
            <a:prstGeom prst="rect">
              <a:avLst/>
            </a:prstGeom>
            <a:noFill/>
            <a:ln w="9525">
              <a:noFill/>
              <a:miter lim="800000"/>
              <a:headEnd/>
              <a:tailEnd/>
            </a:ln>
          </p:spPr>
          <p:txBody>
            <a:bodyPr>
              <a:spAutoFit/>
            </a:bodyPr>
            <a:lstStyle/>
            <a:p>
              <a:pPr>
                <a:defRPr/>
              </a:pPr>
              <a:r>
                <a:rPr lang="en-US" sz="800">
                  <a:latin typeface="+mn-lt"/>
                  <a:cs typeface="Times New Roman" pitchFamily="18" charset="0"/>
                </a:rPr>
                <a:t>RUS*2</a:t>
              </a:r>
            </a:p>
          </p:txBody>
        </p:sp>
        <p:cxnSp>
          <p:nvCxnSpPr>
            <p:cNvPr id="183" name="Straight Arrow Connector 182"/>
            <p:cNvCxnSpPr/>
            <p:nvPr/>
          </p:nvCxnSpPr>
          <p:spPr bwMode="auto">
            <a:xfrm rot="5400000" flipH="1" flipV="1">
              <a:off x="8458216" y="1648020"/>
              <a:ext cx="152368" cy="15240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grpSp>
      <p:sp>
        <p:nvSpPr>
          <p:cNvPr id="41989" name="TextBox 167"/>
          <p:cNvSpPr txBox="1">
            <a:spLocks noChangeArrowheads="1"/>
          </p:cNvSpPr>
          <p:nvPr/>
        </p:nvSpPr>
        <p:spPr bwMode="auto">
          <a:xfrm>
            <a:off x="5105400" y="6096000"/>
            <a:ext cx="3581400" cy="307975"/>
          </a:xfrm>
          <a:prstGeom prst="rect">
            <a:avLst/>
          </a:prstGeom>
          <a:noFill/>
          <a:ln w="9525">
            <a:noFill/>
            <a:miter lim="800000"/>
            <a:headEnd/>
            <a:tailEnd/>
          </a:ln>
        </p:spPr>
        <p:txBody>
          <a:bodyPr>
            <a:spAutoFit/>
          </a:bodyPr>
          <a:lstStyle/>
          <a:p>
            <a:r>
              <a:rPr lang="en-US" sz="1400">
                <a:latin typeface="Times New Roman" pitchFamily="18" charset="0"/>
                <a:cs typeface="Times New Roman" pitchFamily="18" charset="0"/>
              </a:rPr>
              <a:t>* RUS – Reusable Scenario </a:t>
            </a: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p:spPr>
        <p:txBody>
          <a:bodyPr/>
          <a:lstStyle/>
          <a:p>
            <a:fld id="{04799A8A-80B1-47F9-A2F3-24222F8B321A}" type="slidenum">
              <a:rPr lang="en-US" smtClean="0"/>
              <a:pPr/>
              <a:t>38</a:t>
            </a:fld>
            <a:endParaRPr lang="en-US" smtClean="0"/>
          </a:p>
        </p:txBody>
      </p:sp>
      <p:sp>
        <p:nvSpPr>
          <p:cNvPr id="43011" name="Rectangle 2"/>
          <p:cNvSpPr>
            <a:spLocks noGrp="1" noChangeArrowheads="1"/>
          </p:cNvSpPr>
          <p:nvPr>
            <p:ph type="body" idx="1"/>
          </p:nvPr>
        </p:nvSpPr>
        <p:spPr/>
        <p:txBody>
          <a:bodyPr/>
          <a:lstStyle/>
          <a:p>
            <a:pPr eaLnBrk="1" hangingPunct="1"/>
            <a:r>
              <a:rPr lang="en-US" sz="2000" dirty="0" smtClean="0">
                <a:cs typeface="Times New Roman" pitchFamily="18" charset="0"/>
              </a:rPr>
              <a:t>The requirements are analyzed and business areas are identified</a:t>
            </a:r>
          </a:p>
          <a:p>
            <a:pPr eaLnBrk="1" hangingPunct="1"/>
            <a:r>
              <a:rPr lang="en-US" sz="2000" dirty="0" smtClean="0">
                <a:cs typeface="Times New Roman" pitchFamily="18" charset="0"/>
              </a:rPr>
              <a:t>On analyzing the requirement, the scope, and the expectation of testing is derived</a:t>
            </a:r>
          </a:p>
          <a:p>
            <a:pPr eaLnBrk="1" hangingPunct="1"/>
            <a:r>
              <a:rPr lang="en-US" sz="2000" dirty="0" smtClean="0">
                <a:cs typeface="Times New Roman" pitchFamily="18" charset="0"/>
              </a:rPr>
              <a:t>Workflow is derived from the analysis of the business process at multiple levels</a:t>
            </a:r>
          </a:p>
          <a:p>
            <a:pPr eaLnBrk="1" hangingPunct="1"/>
            <a:r>
              <a:rPr lang="en-US" sz="2000" dirty="0" smtClean="0">
                <a:cs typeface="Times New Roman" pitchFamily="18" charset="0"/>
              </a:rPr>
              <a:t>By analyzing the workflow the re-usable Test Scenario and its description is arrived</a:t>
            </a:r>
          </a:p>
          <a:p>
            <a:pPr eaLnBrk="1" hangingPunct="1"/>
            <a:r>
              <a:rPr lang="en-US" sz="2000" dirty="0" smtClean="0">
                <a:cs typeface="Times New Roman" pitchFamily="18" charset="0"/>
              </a:rPr>
              <a:t>Using the re-usable test scenario, basic, alternate, and exceptional flows can be generated which are specific to application</a:t>
            </a:r>
          </a:p>
        </p:txBody>
      </p:sp>
      <p:sp>
        <p:nvSpPr>
          <p:cNvPr id="34820" name="Rectangle 3"/>
          <p:cNvSpPr>
            <a:spLocks noGrp="1" noChangeArrowheads="1"/>
          </p:cNvSpPr>
          <p:nvPr>
            <p:ph type="title"/>
          </p:nvPr>
        </p:nvSpPr>
        <p:spPr/>
        <p:txBody>
          <a:bodyPr/>
          <a:lstStyle/>
          <a:p>
            <a:pPr eaLnBrk="1" hangingPunct="1">
              <a:defRPr/>
            </a:pPr>
            <a:r>
              <a:rPr lang="en-US" dirty="0" smtClean="0">
                <a:latin typeface="+mn-lt"/>
              </a:rPr>
              <a:t>Build Test Scenario Using the ACE Methodology</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p:spPr>
        <p:txBody>
          <a:bodyPr/>
          <a:lstStyle/>
          <a:p>
            <a:fld id="{7328A987-397A-4056-B999-96E132D917FA}" type="slidenum">
              <a:rPr lang="en-US" smtClean="0"/>
              <a:pPr/>
              <a:t>39</a:t>
            </a:fld>
            <a:endParaRPr lang="en-US" smtClean="0"/>
          </a:p>
        </p:txBody>
      </p:sp>
      <p:sp>
        <p:nvSpPr>
          <p:cNvPr id="35844" name="Rectangle 3"/>
          <p:cNvSpPr>
            <a:spLocks noGrp="1" noChangeArrowheads="1"/>
          </p:cNvSpPr>
          <p:nvPr>
            <p:ph type="title"/>
          </p:nvPr>
        </p:nvSpPr>
        <p:spPr/>
        <p:txBody>
          <a:bodyPr/>
          <a:lstStyle/>
          <a:p>
            <a:pPr eaLnBrk="1" hangingPunct="1">
              <a:defRPr/>
            </a:pPr>
            <a:r>
              <a:rPr lang="en-US" dirty="0" smtClean="0">
                <a:latin typeface="+mn-lt"/>
              </a:rPr>
              <a:t>Build Test Scenario Using the ACE Methodology (Contd.)</a:t>
            </a:r>
          </a:p>
        </p:txBody>
      </p:sp>
      <p:sp>
        <p:nvSpPr>
          <p:cNvPr id="6" name="Rounded Rectangle 5"/>
          <p:cNvSpPr/>
          <p:nvPr/>
        </p:nvSpPr>
        <p:spPr bwMode="auto">
          <a:xfrm>
            <a:off x="685800" y="1216025"/>
            <a:ext cx="8001000" cy="309880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eaLnBrk="1" hangingPunct="1">
              <a:buFont typeface="Wingdings" pitchFamily="2" charset="2"/>
              <a:buNone/>
              <a:defRPr/>
            </a:pPr>
            <a:r>
              <a:rPr lang="en-US" sz="1600" b="0" dirty="0">
                <a:latin typeface="+mn-lt"/>
                <a:cs typeface="Times New Roman" pitchFamily="18" charset="0"/>
              </a:rPr>
              <a:t>Example: Teller Application</a:t>
            </a: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r>
              <a:rPr lang="en-US" sz="1600" b="0" dirty="0">
                <a:latin typeface="+mn-lt"/>
                <a:cs typeface="Times New Roman" pitchFamily="18" charset="0"/>
              </a:rPr>
              <a:t>	</a:t>
            </a: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endParaRPr lang="en-US" sz="1600" b="0" dirty="0">
              <a:latin typeface="+mn-lt"/>
              <a:cs typeface="Times New Roman" pitchFamily="18" charset="0"/>
            </a:endParaRPr>
          </a:p>
          <a:p>
            <a:pPr algn="l" eaLnBrk="1" hangingPunct="1">
              <a:buFont typeface="Wingdings" pitchFamily="2" charset="2"/>
              <a:buNone/>
              <a:defRPr/>
            </a:pPr>
            <a:r>
              <a:rPr lang="en-US" sz="1600" b="0" dirty="0">
                <a:latin typeface="+mn-lt"/>
                <a:cs typeface="Times New Roman" pitchFamily="18" charset="0"/>
              </a:rPr>
              <a:t>The provided Requirements are analyzed and driven with workflow</a:t>
            </a:r>
          </a:p>
          <a:p>
            <a:pPr algn="l">
              <a:buFont typeface="Wingdings" pitchFamily="2" charset="2"/>
              <a:buNone/>
              <a:defRPr/>
            </a:pPr>
            <a:endParaRPr lang="en-US" sz="1600" b="0" dirty="0">
              <a:solidFill>
                <a:srgbClr val="000000"/>
              </a:solidFill>
              <a:latin typeface="+mn-lt"/>
            </a:endParaRPr>
          </a:p>
        </p:txBody>
      </p:sp>
      <p:pic>
        <p:nvPicPr>
          <p:cNvPr id="44037" name="Picture 6"/>
          <p:cNvPicPr>
            <a:picLocks noChangeAspect="1" noChangeArrowheads="1"/>
          </p:cNvPicPr>
          <p:nvPr/>
        </p:nvPicPr>
        <p:blipFill>
          <a:blip r:embed="rId3" cstate="print"/>
          <a:srcRect/>
          <a:stretch>
            <a:fillRect/>
          </a:stretch>
        </p:blipFill>
        <p:spPr bwMode="auto">
          <a:xfrm>
            <a:off x="981075" y="2219325"/>
            <a:ext cx="6867525" cy="12096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DF468D52-B19E-4C8E-A9D6-4DB5F0C8E544}" type="slidenum">
              <a:rPr lang="en-US" smtClean="0"/>
              <a:pPr/>
              <a:t>4</a:t>
            </a:fld>
            <a:endParaRPr lang="en-US" smtClean="0"/>
          </a:p>
        </p:txBody>
      </p:sp>
      <p:sp>
        <p:nvSpPr>
          <p:cNvPr id="6147" name="Rectangle 37"/>
          <p:cNvSpPr>
            <a:spLocks noGrp="1" noChangeArrowheads="1"/>
          </p:cNvSpPr>
          <p:nvPr>
            <p:ph type="title"/>
          </p:nvPr>
        </p:nvSpPr>
        <p:spPr/>
        <p:txBody>
          <a:bodyPr/>
          <a:lstStyle/>
          <a:p>
            <a:pPr eaLnBrk="1" hangingPunct="1"/>
            <a:r>
              <a:rPr lang="en-US" sz="2800" dirty="0" smtClean="0"/>
              <a:t>Fundamentals of Test Design Session 1: Overview</a:t>
            </a:r>
          </a:p>
        </p:txBody>
      </p:sp>
      <p:sp>
        <p:nvSpPr>
          <p:cNvPr id="6148" name="Rectangle 38"/>
          <p:cNvSpPr>
            <a:spLocks noGrp="1" noChangeArrowheads="1"/>
          </p:cNvSpPr>
          <p:nvPr>
            <p:ph type="body" idx="1"/>
          </p:nvPr>
        </p:nvSpPr>
        <p:spPr/>
        <p:txBody>
          <a:bodyPr/>
          <a:lstStyle/>
          <a:p>
            <a:pPr eaLnBrk="1" hangingPunct="1">
              <a:lnSpc>
                <a:spcPct val="130000"/>
              </a:lnSpc>
            </a:pPr>
            <a:r>
              <a:rPr lang="en-US" b="1" dirty="0" smtClean="0"/>
              <a:t>Introduction:</a:t>
            </a:r>
          </a:p>
          <a:p>
            <a:pPr lvl="1" eaLnBrk="1" hangingPunct="1">
              <a:lnSpc>
                <a:spcPct val="130000"/>
              </a:lnSpc>
              <a:buFontTx/>
              <a:buNone/>
            </a:pPr>
            <a:r>
              <a:rPr lang="en-US" dirty="0" smtClean="0"/>
              <a:t>This session will give an overview of various activities carried out during the Test Design phase of STLC.</a:t>
            </a:r>
          </a:p>
          <a:p>
            <a:pPr lvl="1" eaLnBrk="1" hangingPunct="1">
              <a:lnSpc>
                <a:spcPct val="130000"/>
              </a:lnSpc>
              <a:buFontTx/>
              <a:buNone/>
            </a:pPr>
            <a:r>
              <a:rPr lang="en-US" dirty="0" smtClean="0"/>
              <a:t>The various techniques for test design are also detailed out in this course. </a:t>
            </a: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p:nvPr>
        </p:nvSpPr>
        <p:spPr>
          <a:xfrm>
            <a:off x="533400" y="152400"/>
            <a:ext cx="7467600" cy="609600"/>
          </a:xfrm>
        </p:spPr>
        <p:txBody>
          <a:bodyPr/>
          <a:lstStyle/>
          <a:p>
            <a:pPr eaLnBrk="1" hangingPunct="1">
              <a:defRPr/>
            </a:pPr>
            <a:r>
              <a:rPr lang="en-US" dirty="0" smtClean="0"/>
              <a:t>Build Test Scenario Using the ACE Methodology (Contd.)</a:t>
            </a:r>
            <a:endParaRPr lang="en-US" dirty="0" smtClean="0">
              <a:latin typeface="+mn-lt"/>
            </a:endParaRPr>
          </a:p>
        </p:txBody>
      </p:sp>
      <p:sp>
        <p:nvSpPr>
          <p:cNvPr id="45059" name="Slide Number Placeholder 3"/>
          <p:cNvSpPr>
            <a:spLocks noGrp="1"/>
          </p:cNvSpPr>
          <p:nvPr>
            <p:ph type="sldNum" sz="quarter" idx="10"/>
          </p:nvPr>
        </p:nvSpPr>
        <p:spPr>
          <a:xfrm>
            <a:off x="8775700" y="6553200"/>
            <a:ext cx="368300" cy="228600"/>
          </a:xfrm>
          <a:noFill/>
        </p:spPr>
        <p:txBody>
          <a:bodyPr/>
          <a:lstStyle/>
          <a:p>
            <a:fld id="{E95F0667-639D-4601-875E-F5A8AA224115}" type="slidenum">
              <a:rPr lang="en-US" smtClean="0"/>
              <a:pPr/>
              <a:t>40</a:t>
            </a:fld>
            <a:endParaRPr lang="en-US" smtClean="0"/>
          </a:p>
        </p:txBody>
      </p:sp>
      <p:sp>
        <p:nvSpPr>
          <p:cNvPr id="41" name="Rounded Rectangle 40"/>
          <p:cNvSpPr/>
          <p:nvPr/>
        </p:nvSpPr>
        <p:spPr bwMode="auto">
          <a:xfrm>
            <a:off x="533400" y="1216025"/>
            <a:ext cx="8458200" cy="459740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endParaRPr lang="en-US" sz="1200" i="1" dirty="0">
              <a:latin typeface="Times New Roman" pitchFamily="18" charset="0"/>
              <a:cs typeface="Times New Roman" pitchFamily="18" charset="0"/>
            </a:endParaRPr>
          </a:p>
          <a:p>
            <a:pPr algn="l">
              <a:defRPr/>
            </a:pPr>
            <a:r>
              <a:rPr lang="en-US" sz="1200" i="1" dirty="0">
                <a:latin typeface="+mn-lt"/>
                <a:cs typeface="Times New Roman" pitchFamily="18" charset="0"/>
              </a:rPr>
              <a:t>Fig: ACE Methodology Workflow for Teller System</a:t>
            </a:r>
          </a:p>
          <a:p>
            <a:pPr algn="l">
              <a:buFont typeface="Wingdings" pitchFamily="2" charset="2"/>
              <a:buNone/>
              <a:defRPr/>
            </a:pPr>
            <a:endParaRPr lang="en-US" sz="1200" b="0" dirty="0">
              <a:solidFill>
                <a:srgbClr val="000000"/>
              </a:solidFill>
              <a:latin typeface="+mn-lt"/>
            </a:endParaRPr>
          </a:p>
        </p:txBody>
      </p:sp>
      <p:grpSp>
        <p:nvGrpSpPr>
          <p:cNvPr id="45061" name="Group 89"/>
          <p:cNvGrpSpPr>
            <a:grpSpLocks/>
          </p:cNvGrpSpPr>
          <p:nvPr/>
        </p:nvGrpSpPr>
        <p:grpSpPr bwMode="auto">
          <a:xfrm>
            <a:off x="609600" y="1676400"/>
            <a:ext cx="8305800" cy="3200400"/>
            <a:chOff x="0" y="-609600"/>
            <a:chExt cx="8519160" cy="3200400"/>
          </a:xfrm>
        </p:grpSpPr>
        <p:grpSp>
          <p:nvGrpSpPr>
            <p:cNvPr id="45062" name="Group 30"/>
            <p:cNvGrpSpPr>
              <a:grpSpLocks/>
            </p:cNvGrpSpPr>
            <p:nvPr/>
          </p:nvGrpSpPr>
          <p:grpSpPr bwMode="auto">
            <a:xfrm>
              <a:off x="0" y="-609600"/>
              <a:ext cx="8519160" cy="3200400"/>
              <a:chOff x="457200" y="1144905"/>
              <a:chExt cx="8519160" cy="3200400"/>
            </a:xfrm>
          </p:grpSpPr>
          <p:sp>
            <p:nvSpPr>
              <p:cNvPr id="55" name="Round Diagonal Corner Rectangle 54"/>
              <p:cNvSpPr/>
              <p:nvPr/>
            </p:nvSpPr>
            <p:spPr bwMode="auto">
              <a:xfrm>
                <a:off x="533730" y="1144905"/>
                <a:ext cx="2286105" cy="274638"/>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Activities</a:t>
                </a:r>
              </a:p>
            </p:txBody>
          </p:sp>
          <p:sp>
            <p:nvSpPr>
              <p:cNvPr id="57" name="Round Diagonal Corner Rectangle 56"/>
              <p:cNvSpPr/>
              <p:nvPr/>
            </p:nvSpPr>
            <p:spPr bwMode="auto">
              <a:xfrm>
                <a:off x="3467890" y="1144905"/>
                <a:ext cx="2286105" cy="274638"/>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Component</a:t>
                </a:r>
              </a:p>
            </p:txBody>
          </p:sp>
          <p:sp>
            <p:nvSpPr>
              <p:cNvPr id="58" name="Round Diagonal Corner Rectangle 57"/>
              <p:cNvSpPr/>
              <p:nvPr/>
            </p:nvSpPr>
            <p:spPr bwMode="auto">
              <a:xfrm>
                <a:off x="6402050" y="1144905"/>
                <a:ext cx="2286105" cy="274638"/>
              </a:xfrm>
              <a:prstGeom prst="round2DiagRect">
                <a:avLst>
                  <a:gd name="adj1" fmla="val 41797"/>
                  <a:gd name="adj2" fmla="val 0"/>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a:lstStyle/>
              <a:p>
                <a:pPr>
                  <a:defRPr/>
                </a:pPr>
                <a:r>
                  <a:rPr lang="en-US" sz="1400" dirty="0">
                    <a:solidFill>
                      <a:schemeClr val="bg1"/>
                    </a:solidFill>
                    <a:latin typeface="+mn-lt"/>
                    <a:ea typeface="ＭＳ Ｐゴシック" pitchFamily="-12" charset="-128"/>
                    <a:cs typeface="Times New Roman" pitchFamily="18" charset="0"/>
                  </a:rPr>
                  <a:t>Element</a:t>
                </a:r>
              </a:p>
            </p:txBody>
          </p:sp>
          <p:sp>
            <p:nvSpPr>
              <p:cNvPr id="59" name="Title 1"/>
              <p:cNvSpPr txBox="1">
                <a:spLocks/>
              </p:cNvSpPr>
              <p:nvPr/>
            </p:nvSpPr>
            <p:spPr bwMode="auto">
              <a:xfrm>
                <a:off x="1219235" y="2410143"/>
                <a:ext cx="7206766" cy="614362"/>
              </a:xfrm>
              <a:prstGeom prst="rect">
                <a:avLst/>
              </a:prstGeom>
              <a:noFill/>
              <a:ln w="9525">
                <a:noFill/>
                <a:miter lim="800000"/>
                <a:headEnd/>
                <a:tailEnd/>
              </a:ln>
            </p:spPr>
            <p:txBody>
              <a:bodyPr anchor="ctr"/>
              <a:lstStyle/>
              <a:p>
                <a:pPr algn="l">
                  <a:defRPr/>
                </a:pPr>
                <a:r>
                  <a:rPr lang="en-US" sz="1400" b="0" kern="0" dirty="0">
                    <a:solidFill>
                      <a:schemeClr val="bg1"/>
                    </a:solidFill>
                    <a:latin typeface="+mn-lt"/>
                    <a:ea typeface="+mj-ea"/>
                    <a:cs typeface="Times New Roman" pitchFamily="18" charset="0"/>
                  </a:rPr>
                  <a:t>ACE Methodology</a:t>
                </a:r>
              </a:p>
            </p:txBody>
          </p:sp>
          <p:sp>
            <p:nvSpPr>
              <p:cNvPr id="60" name="Round Diagonal Corner Rectangle 59"/>
              <p:cNvSpPr/>
              <p:nvPr/>
            </p:nvSpPr>
            <p:spPr bwMode="auto">
              <a:xfrm>
                <a:off x="457200" y="1419543"/>
                <a:ext cx="2650840" cy="2925762"/>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64" name="Round Diagonal Corner Rectangle 63"/>
              <p:cNvSpPr/>
              <p:nvPr/>
            </p:nvSpPr>
            <p:spPr bwMode="auto">
              <a:xfrm>
                <a:off x="3391360" y="1419543"/>
                <a:ext cx="2650840" cy="2925762"/>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65" name="Round Diagonal Corner Rectangle 64"/>
              <p:cNvSpPr/>
              <p:nvPr/>
            </p:nvSpPr>
            <p:spPr bwMode="auto">
              <a:xfrm>
                <a:off x="6325520" y="1419543"/>
                <a:ext cx="2650840" cy="2925762"/>
              </a:xfrm>
              <a:prstGeom prst="round2DiagRect">
                <a:avLst>
                  <a:gd name="adj1" fmla="val 8464"/>
                  <a:gd name="adj2" fmla="val 0"/>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a:lstStyle/>
              <a:p>
                <a:pPr>
                  <a:defRPr/>
                </a:pPr>
                <a:endParaRPr lang="en-US" sz="1400" dirty="0">
                  <a:latin typeface="+mn-lt"/>
                  <a:ea typeface="ＭＳ Ｐゴシック" pitchFamily="-12" charset="-128"/>
                  <a:cs typeface="Times New Roman" pitchFamily="18" charset="0"/>
                </a:endParaRPr>
              </a:p>
            </p:txBody>
          </p:sp>
          <p:sp>
            <p:nvSpPr>
              <p:cNvPr id="68" name="Rounded Rectangle 67"/>
              <p:cNvSpPr/>
              <p:nvPr/>
            </p:nvSpPr>
            <p:spPr bwMode="auto">
              <a:xfrm>
                <a:off x="618400" y="1724343"/>
                <a:ext cx="2194921"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Cash Deposit</a:t>
                </a:r>
              </a:p>
            </p:txBody>
          </p:sp>
          <p:sp>
            <p:nvSpPr>
              <p:cNvPr id="69" name="Rounded Rectangle 68"/>
              <p:cNvSpPr/>
              <p:nvPr/>
            </p:nvSpPr>
            <p:spPr bwMode="auto">
              <a:xfrm>
                <a:off x="618400" y="2791143"/>
                <a:ext cx="2194921" cy="304800"/>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Cash Withdrawal</a:t>
                </a:r>
              </a:p>
              <a:p>
                <a:pPr>
                  <a:defRPr/>
                </a:pPr>
                <a:endParaRPr lang="en-US" sz="1400" dirty="0">
                  <a:solidFill>
                    <a:srgbClr val="595959"/>
                  </a:solidFill>
                  <a:latin typeface="+mn-lt"/>
                  <a:ea typeface="MS PGothic"/>
                  <a:cs typeface="Times New Roman" pitchFamily="18" charset="0"/>
                </a:endParaRPr>
              </a:p>
            </p:txBody>
          </p:sp>
          <p:sp>
            <p:nvSpPr>
              <p:cNvPr id="72" name="Rounded Rectangle 71"/>
              <p:cNvSpPr/>
              <p:nvPr/>
            </p:nvSpPr>
            <p:spPr bwMode="auto">
              <a:xfrm>
                <a:off x="3428811" y="1648143"/>
                <a:ext cx="220957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Account Number</a:t>
                </a:r>
              </a:p>
            </p:txBody>
          </p:sp>
          <p:sp>
            <p:nvSpPr>
              <p:cNvPr id="75" name="Rounded Rectangle 74"/>
              <p:cNvSpPr/>
              <p:nvPr/>
            </p:nvSpPr>
            <p:spPr bwMode="auto">
              <a:xfrm>
                <a:off x="3428811" y="2410143"/>
                <a:ext cx="220957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Account Type</a:t>
                </a:r>
              </a:p>
            </p:txBody>
          </p:sp>
          <p:sp>
            <p:nvSpPr>
              <p:cNvPr id="76" name="Rounded Rectangle 75"/>
              <p:cNvSpPr/>
              <p:nvPr/>
            </p:nvSpPr>
            <p:spPr bwMode="auto">
              <a:xfrm>
                <a:off x="6402050" y="1648143"/>
                <a:ext cx="228610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Valid Account Number</a:t>
                </a:r>
              </a:p>
            </p:txBody>
          </p:sp>
          <p:sp>
            <p:nvSpPr>
              <p:cNvPr id="77" name="Rounded Rectangle 76"/>
              <p:cNvSpPr/>
              <p:nvPr/>
            </p:nvSpPr>
            <p:spPr bwMode="auto">
              <a:xfrm>
                <a:off x="6402050" y="2029143"/>
                <a:ext cx="228610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Invalid Account Number</a:t>
                </a:r>
              </a:p>
            </p:txBody>
          </p:sp>
          <p:sp>
            <p:nvSpPr>
              <p:cNvPr id="78" name="Rounded Rectangle 77"/>
              <p:cNvSpPr/>
              <p:nvPr/>
            </p:nvSpPr>
            <p:spPr bwMode="auto">
              <a:xfrm>
                <a:off x="3428811" y="2897505"/>
                <a:ext cx="2209575" cy="304800"/>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Account Currency</a:t>
                </a:r>
              </a:p>
            </p:txBody>
          </p:sp>
          <p:cxnSp>
            <p:nvCxnSpPr>
              <p:cNvPr id="79" name="Straight Arrow Connector 78"/>
              <p:cNvCxnSpPr>
                <a:stCxn id="68" idx="3"/>
                <a:endCxn id="72" idx="1"/>
              </p:cNvCxnSpPr>
              <p:nvPr/>
            </p:nvCxnSpPr>
            <p:spPr bwMode="auto">
              <a:xfrm flipV="1">
                <a:off x="2813321" y="1800543"/>
                <a:ext cx="615490" cy="7620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80" name="Straight Arrow Connector 79"/>
              <p:cNvCxnSpPr>
                <a:stCxn id="68" idx="3"/>
                <a:endCxn id="75" idx="1"/>
              </p:cNvCxnSpPr>
              <p:nvPr/>
            </p:nvCxnSpPr>
            <p:spPr bwMode="auto">
              <a:xfrm>
                <a:off x="2813321" y="1876743"/>
                <a:ext cx="615490" cy="68580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83" name="Straight Arrow Connector 82"/>
              <p:cNvCxnSpPr>
                <a:stCxn id="69" idx="3"/>
                <a:endCxn id="78" idx="1"/>
              </p:cNvCxnSpPr>
              <p:nvPr/>
            </p:nvCxnSpPr>
            <p:spPr bwMode="auto">
              <a:xfrm>
                <a:off x="2813321" y="2943543"/>
                <a:ext cx="615490" cy="106362"/>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cxnSp>
            <p:nvCxnSpPr>
              <p:cNvPr id="86" name="Straight Connector 85"/>
              <p:cNvCxnSpPr/>
              <p:nvPr/>
            </p:nvCxnSpPr>
            <p:spPr bwMode="auto">
              <a:xfrm rot="5400000">
                <a:off x="-53830" y="2423595"/>
                <a:ext cx="1096962" cy="3257"/>
              </a:xfrm>
              <a:prstGeom prst="line">
                <a:avLst/>
              </a:prstGeom>
              <a:solidFill>
                <a:schemeClr val="accent1"/>
              </a:solidFill>
              <a:ln w="9525" cap="flat" cmpd="sng" algn="ctr">
                <a:solidFill>
                  <a:schemeClr val="accent1">
                    <a:lumMod val="50000"/>
                  </a:schemeClr>
                </a:solidFill>
                <a:prstDash val="solid"/>
                <a:round/>
                <a:headEnd type="none" w="med" len="med"/>
                <a:tailEnd type="none" w="med" len="med"/>
              </a:ln>
              <a:effectLst/>
            </p:spPr>
          </p:cxnSp>
          <p:cxnSp>
            <p:nvCxnSpPr>
              <p:cNvPr id="87" name="Straight Arrow Connector 86"/>
              <p:cNvCxnSpPr/>
              <p:nvPr/>
            </p:nvCxnSpPr>
            <p:spPr bwMode="auto">
              <a:xfrm>
                <a:off x="494651" y="1876743"/>
                <a:ext cx="153058" cy="1587"/>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88" name="Straight Arrow Connector 87"/>
              <p:cNvCxnSpPr/>
              <p:nvPr/>
            </p:nvCxnSpPr>
            <p:spPr bwMode="auto">
              <a:xfrm>
                <a:off x="494651" y="2961005"/>
                <a:ext cx="153058" cy="1588"/>
              </a:xfrm>
              <a:prstGeom prst="straightConnector1">
                <a:avLst/>
              </a:prstGeom>
              <a:solidFill>
                <a:schemeClr val="accent1"/>
              </a:solidFill>
              <a:ln w="9525" cap="flat" cmpd="sng" algn="ctr">
                <a:solidFill>
                  <a:schemeClr val="accent1">
                    <a:lumMod val="50000"/>
                  </a:schemeClr>
                </a:solidFill>
                <a:prstDash val="solid"/>
                <a:round/>
                <a:headEnd type="none" w="med" len="med"/>
                <a:tailEnd type="arrow"/>
              </a:ln>
              <a:effectLst/>
            </p:spPr>
          </p:cxnSp>
          <p:cxnSp>
            <p:nvCxnSpPr>
              <p:cNvPr id="89" name="Straight Arrow Connector 88"/>
              <p:cNvCxnSpPr>
                <a:stCxn id="72" idx="3"/>
                <a:endCxn id="76" idx="1"/>
              </p:cNvCxnSpPr>
              <p:nvPr/>
            </p:nvCxnSpPr>
            <p:spPr bwMode="auto">
              <a:xfrm>
                <a:off x="5638386" y="1800543"/>
                <a:ext cx="763664" cy="1587"/>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90" name="Straight Arrow Connector 89"/>
              <p:cNvCxnSpPr>
                <a:stCxn id="72" idx="3"/>
                <a:endCxn id="77" idx="1"/>
              </p:cNvCxnSpPr>
              <p:nvPr/>
            </p:nvCxnSpPr>
            <p:spPr bwMode="auto">
              <a:xfrm>
                <a:off x="5638386" y="1800543"/>
                <a:ext cx="763664" cy="381000"/>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sp>
            <p:nvSpPr>
              <p:cNvPr id="92" name="Rounded Rectangle 91"/>
              <p:cNvSpPr/>
              <p:nvPr/>
            </p:nvSpPr>
            <p:spPr bwMode="auto">
              <a:xfrm>
                <a:off x="6408563" y="2516505"/>
                <a:ext cx="228610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Savings Account</a:t>
                </a:r>
              </a:p>
            </p:txBody>
          </p:sp>
          <p:sp>
            <p:nvSpPr>
              <p:cNvPr id="93" name="Rounded Rectangle 92"/>
              <p:cNvSpPr/>
              <p:nvPr/>
            </p:nvSpPr>
            <p:spPr bwMode="auto">
              <a:xfrm>
                <a:off x="6408563" y="2897505"/>
                <a:ext cx="2286105" cy="304800"/>
              </a:xfrm>
              <a:prstGeom prst="roundRect">
                <a:avLst/>
              </a:prstGeom>
              <a:solidFill>
                <a:schemeClr val="accent1"/>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chemeClr val="bg1"/>
                    </a:solidFill>
                    <a:latin typeface="+mn-lt"/>
                    <a:ea typeface="MS PGothic"/>
                    <a:cs typeface="Times New Roman" pitchFamily="18" charset="0"/>
                  </a:rPr>
                  <a:t>Checking's Account </a:t>
                </a:r>
              </a:p>
            </p:txBody>
          </p:sp>
          <p:cxnSp>
            <p:nvCxnSpPr>
              <p:cNvPr id="94" name="Straight Arrow Connector 93"/>
              <p:cNvCxnSpPr>
                <a:stCxn id="75" idx="3"/>
                <a:endCxn id="92" idx="1"/>
              </p:cNvCxnSpPr>
              <p:nvPr/>
            </p:nvCxnSpPr>
            <p:spPr bwMode="auto">
              <a:xfrm>
                <a:off x="5638386" y="2562543"/>
                <a:ext cx="770177" cy="106362"/>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cxnSp>
            <p:nvCxnSpPr>
              <p:cNvPr id="95" name="Straight Arrow Connector 94"/>
              <p:cNvCxnSpPr>
                <a:stCxn id="75" idx="3"/>
                <a:endCxn id="93" idx="1"/>
              </p:cNvCxnSpPr>
              <p:nvPr/>
            </p:nvCxnSpPr>
            <p:spPr bwMode="auto">
              <a:xfrm>
                <a:off x="5638386" y="2562543"/>
                <a:ext cx="770177" cy="487362"/>
              </a:xfrm>
              <a:prstGeom prst="straightConnector1">
                <a:avLst/>
              </a:prstGeom>
              <a:solidFill>
                <a:schemeClr val="accent1"/>
              </a:solidFill>
              <a:ln w="9525" cap="flat" cmpd="sng" algn="ctr">
                <a:solidFill>
                  <a:schemeClr val="accent1">
                    <a:lumMod val="75000"/>
                  </a:schemeClr>
                </a:solidFill>
                <a:prstDash val="solid"/>
                <a:round/>
                <a:headEnd type="none" w="med" len="med"/>
                <a:tailEnd type="arrow"/>
              </a:ln>
              <a:effectLst/>
            </p:spPr>
          </p:cxnSp>
        </p:grpSp>
        <p:sp>
          <p:nvSpPr>
            <p:cNvPr id="48" name="Rounded Rectangle 47"/>
            <p:cNvSpPr/>
            <p:nvPr/>
          </p:nvSpPr>
          <p:spPr bwMode="auto">
            <a:xfrm>
              <a:off x="5972530" y="1524000"/>
              <a:ext cx="2286105" cy="304800"/>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Local  Currency</a:t>
              </a:r>
            </a:p>
          </p:txBody>
        </p:sp>
        <p:cxnSp>
          <p:nvCxnSpPr>
            <p:cNvPr id="52" name="Straight Arrow Connector 51"/>
            <p:cNvCxnSpPr>
              <a:stCxn id="78" idx="3"/>
              <a:endCxn id="48" idx="1"/>
            </p:cNvCxnSpPr>
            <p:nvPr/>
          </p:nvCxnSpPr>
          <p:spPr bwMode="auto">
            <a:xfrm>
              <a:off x="5181186" y="1295400"/>
              <a:ext cx="791344" cy="381000"/>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sp>
          <p:nvSpPr>
            <p:cNvPr id="53" name="Rounded Rectangle 52"/>
            <p:cNvSpPr/>
            <p:nvPr/>
          </p:nvSpPr>
          <p:spPr bwMode="auto">
            <a:xfrm>
              <a:off x="5982300" y="1905000"/>
              <a:ext cx="2286105" cy="304800"/>
            </a:xfrm>
            <a:prstGeom prst="roundRect">
              <a:avLst/>
            </a:prstGeom>
            <a:solidFill>
              <a:schemeClr val="accent3">
                <a:lumMod val="75000"/>
              </a:schemeClr>
            </a:solidFill>
            <a:ln w="9525" cap="flat" cmpd="sng" algn="ctr">
              <a:solidFill>
                <a:schemeClr val="accent3"/>
              </a:solidFill>
              <a:prstDash val="solid"/>
              <a:round/>
              <a:headEnd type="none" w="med" len="med"/>
              <a:tailEnd type="none" w="med" len="med"/>
            </a:ln>
            <a:effectLst/>
          </p:spPr>
          <p:txBody>
            <a:bodyPr/>
            <a:lstStyle/>
            <a:p>
              <a:pPr>
                <a:defRPr/>
              </a:pPr>
              <a:r>
                <a:rPr lang="en-US" sz="1400" dirty="0">
                  <a:solidFill>
                    <a:srgbClr val="595959"/>
                  </a:solidFill>
                  <a:latin typeface="+mn-lt"/>
                  <a:ea typeface="MS PGothic"/>
                  <a:cs typeface="Times New Roman" pitchFamily="18" charset="0"/>
                </a:rPr>
                <a:t>Foreign Currency</a:t>
              </a:r>
            </a:p>
          </p:txBody>
        </p:sp>
        <p:cxnSp>
          <p:nvCxnSpPr>
            <p:cNvPr id="54" name="Straight Arrow Connector 53"/>
            <p:cNvCxnSpPr>
              <a:stCxn id="78" idx="3"/>
              <a:endCxn id="53" idx="1"/>
            </p:cNvCxnSpPr>
            <p:nvPr/>
          </p:nvCxnSpPr>
          <p:spPr bwMode="auto">
            <a:xfrm>
              <a:off x="5181186" y="1295400"/>
              <a:ext cx="801114" cy="762000"/>
            </a:xfrm>
            <a:prstGeom prst="straightConnector1">
              <a:avLst/>
            </a:prstGeom>
            <a:solidFill>
              <a:schemeClr val="accent1"/>
            </a:solidFill>
            <a:ln w="9525" cap="flat" cmpd="sng" algn="ctr">
              <a:solidFill>
                <a:schemeClr val="tx1">
                  <a:lumMod val="50000"/>
                  <a:lumOff val="50000"/>
                </a:schemeClr>
              </a:solidFill>
              <a:prstDash val="solid"/>
              <a:round/>
              <a:headEnd type="none" w="med" len="med"/>
              <a:tailEnd type="arrow"/>
            </a:ln>
            <a:effectLst/>
          </p:spPr>
        </p:cxnSp>
      </p:gr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p:spPr>
        <p:txBody>
          <a:bodyPr/>
          <a:lstStyle/>
          <a:p>
            <a:fld id="{3123AF3B-4C4F-4613-B417-56ED76272061}" type="slidenum">
              <a:rPr lang="en-US" smtClean="0"/>
              <a:pPr/>
              <a:t>41</a:t>
            </a:fld>
            <a:endParaRPr lang="en-US" smtClean="0"/>
          </a:p>
        </p:txBody>
      </p:sp>
      <p:sp>
        <p:nvSpPr>
          <p:cNvPr id="37891" name="Rectangle 3"/>
          <p:cNvSpPr>
            <a:spLocks noGrp="1" noChangeArrowheads="1"/>
          </p:cNvSpPr>
          <p:nvPr>
            <p:ph type="title"/>
          </p:nvPr>
        </p:nvSpPr>
        <p:spPr/>
        <p:txBody>
          <a:bodyPr/>
          <a:lstStyle/>
          <a:p>
            <a:pPr eaLnBrk="1" hangingPunct="1">
              <a:defRPr/>
            </a:pPr>
            <a:r>
              <a:rPr lang="en-US" dirty="0" smtClean="0"/>
              <a:t>Build Test Scenario Using the ACE Methodology (Contd.)</a:t>
            </a:r>
            <a:endParaRPr lang="en-US" dirty="0" smtClean="0">
              <a:latin typeface="+mn-lt"/>
            </a:endParaRPr>
          </a:p>
        </p:txBody>
      </p:sp>
      <p:sp>
        <p:nvSpPr>
          <p:cNvPr id="8" name="Rounded Rectangle 7"/>
          <p:cNvSpPr/>
          <p:nvPr/>
        </p:nvSpPr>
        <p:spPr bwMode="auto">
          <a:xfrm>
            <a:off x="685800" y="1216025"/>
            <a:ext cx="8229600" cy="504031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r>
              <a:rPr lang="en-US" sz="1400" b="0" dirty="0">
                <a:latin typeface="+mn-lt"/>
                <a:cs typeface="Times New Roman" pitchFamily="18" charset="0"/>
              </a:rPr>
              <a:t>Sample Test Scenarios developed using the ACE Methodology: </a:t>
            </a: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defRPr/>
            </a:pPr>
            <a:endParaRPr lang="en-US" sz="1200" dirty="0">
              <a:latin typeface="+mn-lt"/>
              <a:cs typeface="Times New Roman" pitchFamily="18" charset="0"/>
            </a:endParaRPr>
          </a:p>
          <a:p>
            <a:pPr algn="l">
              <a:buFont typeface="Wingdings" pitchFamily="2" charset="2"/>
              <a:buNone/>
              <a:defRPr/>
            </a:pPr>
            <a:endParaRPr lang="en-US" sz="1200" dirty="0">
              <a:solidFill>
                <a:srgbClr val="000000"/>
              </a:solidFill>
              <a:latin typeface="+mn-lt"/>
            </a:endParaRPr>
          </a:p>
        </p:txBody>
      </p:sp>
      <p:pic>
        <p:nvPicPr>
          <p:cNvPr id="46085" name="Picture 6"/>
          <p:cNvPicPr>
            <a:picLocks noChangeAspect="1" noChangeArrowheads="1"/>
          </p:cNvPicPr>
          <p:nvPr/>
        </p:nvPicPr>
        <p:blipFill>
          <a:blip r:embed="rId3" cstate="print"/>
          <a:srcRect/>
          <a:stretch>
            <a:fillRect/>
          </a:stretch>
        </p:blipFill>
        <p:spPr bwMode="auto">
          <a:xfrm>
            <a:off x="1009650" y="2343150"/>
            <a:ext cx="7450138" cy="2560638"/>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p:spPr>
        <p:txBody>
          <a:bodyPr/>
          <a:lstStyle/>
          <a:p>
            <a:fld id="{7A155518-82BA-4AA2-BBD7-B1A4CE77063A}" type="slidenum">
              <a:rPr lang="en-US" smtClean="0"/>
              <a:pPr/>
              <a:t>42</a:t>
            </a:fld>
            <a:endParaRPr lang="en-US" smtClean="0"/>
          </a:p>
        </p:txBody>
      </p:sp>
      <p:sp>
        <p:nvSpPr>
          <p:cNvPr id="38915" name="Rectangle 7"/>
          <p:cNvSpPr>
            <a:spLocks noGrp="1" noChangeArrowheads="1"/>
          </p:cNvSpPr>
          <p:nvPr>
            <p:ph type="body" idx="1"/>
          </p:nvPr>
        </p:nvSpPr>
        <p:spPr>
          <a:xfrm>
            <a:off x="685800" y="1216025"/>
            <a:ext cx="8229600" cy="5032375"/>
          </a:xfrm>
        </p:spPr>
        <p:txBody>
          <a:bodyPr/>
          <a:lstStyle/>
          <a:p>
            <a:pPr eaLnBrk="1" hangingPunct="1">
              <a:defRPr/>
            </a:pPr>
            <a:r>
              <a:rPr lang="en-US" sz="1800" dirty="0" smtClean="0">
                <a:ea typeface="Calibri" pitchFamily="34" charset="0"/>
                <a:cs typeface="Times New Roman" pitchFamily="18" charset="0"/>
              </a:rPr>
              <a:t>Following are the uses of ACE Methodology:</a:t>
            </a:r>
          </a:p>
          <a:p>
            <a:pPr lvl="1" eaLnBrk="1" hangingPunct="1">
              <a:buFont typeface="Verdana" pitchFamily="34" charset="0"/>
              <a:buChar char="»"/>
              <a:defRPr/>
            </a:pPr>
            <a:r>
              <a:rPr lang="en-US" sz="1600" kern="1200" dirty="0" smtClean="0">
                <a:ea typeface="+mn-ea"/>
                <a:cs typeface="+mn-cs"/>
              </a:rPr>
              <a:t>Reduced Knowledge Acquisition time</a:t>
            </a:r>
          </a:p>
          <a:p>
            <a:pPr lvl="1" eaLnBrk="1" hangingPunct="1">
              <a:buFont typeface="Verdana" pitchFamily="34" charset="0"/>
              <a:buChar char="»"/>
              <a:defRPr/>
            </a:pPr>
            <a:r>
              <a:rPr lang="en-US" sz="1600" kern="1200" dirty="0" smtClean="0">
                <a:ea typeface="+mn-ea"/>
                <a:cs typeface="+mn-cs"/>
              </a:rPr>
              <a:t>Knowledge Transition to address only the delta that is Application/Geography specific</a:t>
            </a:r>
          </a:p>
          <a:p>
            <a:pPr lvl="1" eaLnBrk="1" hangingPunct="1">
              <a:buFont typeface="Verdana" pitchFamily="34" charset="0"/>
              <a:buChar char="»"/>
              <a:defRPr/>
            </a:pPr>
            <a:r>
              <a:rPr lang="en-US" sz="1600" kern="1200" dirty="0" smtClean="0">
                <a:ea typeface="+mn-ea"/>
                <a:cs typeface="+mn-cs"/>
              </a:rPr>
              <a:t>Advanced test analysis like the critical functionalities can be tracked before hand</a:t>
            </a:r>
          </a:p>
          <a:p>
            <a:pPr lvl="1" eaLnBrk="1" hangingPunct="1">
              <a:buFont typeface="Verdana" pitchFamily="34" charset="0"/>
              <a:buChar char="»"/>
              <a:defRPr/>
            </a:pPr>
            <a:r>
              <a:rPr lang="en-US" sz="1600" kern="1200" dirty="0" smtClean="0">
                <a:ea typeface="+mn-ea"/>
                <a:cs typeface="+mn-cs"/>
              </a:rPr>
              <a:t>Improved domain coverage paving way to addressing the testability at a granular level</a:t>
            </a:r>
          </a:p>
          <a:p>
            <a:pPr lvl="1" eaLnBrk="1" hangingPunct="1">
              <a:buFont typeface="Verdana" pitchFamily="34" charset="0"/>
              <a:buChar char="»"/>
              <a:defRPr/>
            </a:pPr>
            <a:r>
              <a:rPr lang="en-US" sz="1600" kern="1200" dirty="0" smtClean="0">
                <a:ea typeface="+mn-ea"/>
                <a:cs typeface="+mn-cs"/>
              </a:rPr>
              <a:t>Enhanced test design with Test scenarios and Test conditions clearly defined</a:t>
            </a:r>
          </a:p>
          <a:p>
            <a:pPr lvl="1" eaLnBrk="1" hangingPunct="1">
              <a:buFont typeface="Verdana" pitchFamily="34" charset="0"/>
              <a:buChar char="»"/>
              <a:defRPr/>
            </a:pPr>
            <a:r>
              <a:rPr lang="en-US" sz="1600" kern="1200" dirty="0" smtClean="0">
                <a:ea typeface="+mn-ea"/>
                <a:cs typeface="+mn-cs"/>
              </a:rPr>
              <a:t>Easier traceability to the Business Requirement/Functional Specification document</a:t>
            </a:r>
          </a:p>
          <a:p>
            <a:pPr lvl="1" eaLnBrk="1" hangingPunct="1">
              <a:buFont typeface="Verdana" pitchFamily="34" charset="0"/>
              <a:buChar char="»"/>
              <a:defRPr/>
            </a:pPr>
            <a:r>
              <a:rPr lang="en-US" sz="1600" kern="1200" dirty="0" smtClean="0">
                <a:ea typeface="+mn-ea"/>
                <a:cs typeface="+mn-cs"/>
              </a:rPr>
              <a:t>Translates to sanity check on critical functionalities</a:t>
            </a:r>
          </a:p>
          <a:p>
            <a:pPr lvl="1" eaLnBrk="1" hangingPunct="1">
              <a:buFont typeface="Verdana" pitchFamily="34" charset="0"/>
              <a:buChar char="»"/>
              <a:defRPr/>
            </a:pPr>
            <a:r>
              <a:rPr lang="en-US" sz="1600" kern="1200" dirty="0" smtClean="0">
                <a:ea typeface="+mn-ea"/>
                <a:cs typeface="+mn-cs"/>
              </a:rPr>
              <a:t>Facilitates in Testers comprehending the functionalities easily</a:t>
            </a:r>
          </a:p>
          <a:p>
            <a:pPr lvl="1" eaLnBrk="1" hangingPunct="1">
              <a:buFont typeface="Verdana" pitchFamily="34" charset="0"/>
              <a:buChar char="»"/>
              <a:defRPr/>
            </a:pPr>
            <a:r>
              <a:rPr lang="en-US" sz="1600" kern="1200" dirty="0" smtClean="0">
                <a:ea typeface="+mn-ea"/>
                <a:cs typeface="+mn-cs"/>
              </a:rPr>
              <a:t>Can by default be the boot-camp material from a domain and test coverage perspective</a:t>
            </a:r>
          </a:p>
          <a:p>
            <a:pPr lvl="1" eaLnBrk="1" hangingPunct="1">
              <a:buFont typeface="Verdana" pitchFamily="34" charset="0"/>
              <a:buChar char="»"/>
              <a:defRPr/>
            </a:pPr>
            <a:r>
              <a:rPr lang="en-US" sz="1600" kern="1200" dirty="0" smtClean="0">
                <a:ea typeface="+mn-ea"/>
                <a:cs typeface="+mn-cs"/>
              </a:rPr>
              <a:t>Such scenario libraries leads to very high re-usability</a:t>
            </a:r>
          </a:p>
          <a:p>
            <a:pPr lvl="1" eaLnBrk="1" hangingPunct="1">
              <a:buFont typeface="Verdana" pitchFamily="34" charset="0"/>
              <a:buChar char="»"/>
              <a:defRPr/>
            </a:pPr>
            <a:r>
              <a:rPr lang="en-US" sz="1600" kern="1200" dirty="0" smtClean="0">
                <a:ea typeface="+mn-ea"/>
                <a:cs typeface="+mn-cs"/>
              </a:rPr>
              <a:t>A robust regression pack from a functional perspective</a:t>
            </a:r>
          </a:p>
        </p:txBody>
      </p:sp>
      <p:sp>
        <p:nvSpPr>
          <p:cNvPr id="38916" name="Rectangle 8"/>
          <p:cNvSpPr>
            <a:spLocks noGrp="1" noChangeArrowheads="1"/>
          </p:cNvSpPr>
          <p:nvPr>
            <p:ph type="title"/>
          </p:nvPr>
        </p:nvSpPr>
        <p:spPr/>
        <p:txBody>
          <a:bodyPr/>
          <a:lstStyle/>
          <a:p>
            <a:pPr marL="342900" indent="-342900" eaLnBrk="1" hangingPunct="1">
              <a:defRPr/>
            </a:pPr>
            <a:r>
              <a:rPr lang="en-US" dirty="0" smtClean="0">
                <a:latin typeface="+mn-lt"/>
              </a:rPr>
              <a:t>Benefits of ACE Methodology</a:t>
            </a: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subTitle" idx="1"/>
          </p:nvPr>
        </p:nvSpPr>
        <p:spPr>
          <a:xfrm>
            <a:off x="0" y="2286000"/>
            <a:ext cx="4876800" cy="1752600"/>
          </a:xfrm>
        </p:spPr>
        <p:txBody>
          <a:bodyPr/>
          <a:lstStyle/>
          <a:p>
            <a:pPr algn="ctr" eaLnBrk="1" hangingPunct="1"/>
            <a:r>
              <a:rPr lang="en-US" dirty="0" smtClean="0">
                <a:solidFill>
                  <a:schemeClr val="tx1"/>
                </a:solidFill>
              </a:rPr>
              <a:t>Test Development : Test Development Process</a:t>
            </a: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p>
            <a:fld id="{AB0916C5-D1BA-4389-8292-AFB61AB54B90}" type="slidenum">
              <a:rPr lang="en-US" smtClean="0"/>
              <a:pPr/>
              <a:t>44</a:t>
            </a:fld>
            <a:endParaRPr lang="en-US" smtClean="0"/>
          </a:p>
        </p:txBody>
      </p:sp>
      <p:sp>
        <p:nvSpPr>
          <p:cNvPr id="39939" name="Rectangle 37"/>
          <p:cNvSpPr>
            <a:spLocks noGrp="1" noChangeArrowheads="1"/>
          </p:cNvSpPr>
          <p:nvPr>
            <p:ph type="title"/>
          </p:nvPr>
        </p:nvSpPr>
        <p:spPr/>
        <p:txBody>
          <a:bodyPr/>
          <a:lstStyle/>
          <a:p>
            <a:pPr eaLnBrk="1" hangingPunct="1">
              <a:defRPr/>
            </a:pPr>
            <a:r>
              <a:rPr lang="en-US" dirty="0" smtClean="0">
                <a:latin typeface="+mn-lt"/>
              </a:rPr>
              <a:t>Test Development : Test Development Process - Overview</a:t>
            </a:r>
          </a:p>
        </p:txBody>
      </p:sp>
      <p:sp>
        <p:nvSpPr>
          <p:cNvPr id="6148" name="Rectangle 38"/>
          <p:cNvSpPr>
            <a:spLocks noGrp="1" noChangeArrowheads="1"/>
          </p:cNvSpPr>
          <p:nvPr>
            <p:ph type="body" idx="1"/>
          </p:nvPr>
        </p:nvSpPr>
        <p:spPr/>
        <p:txBody>
          <a:bodyPr/>
          <a:lstStyle/>
          <a:p>
            <a:pPr eaLnBrk="1" hangingPunct="1">
              <a:lnSpc>
                <a:spcPct val="130000"/>
              </a:lnSpc>
              <a:defRPr/>
            </a:pPr>
            <a:r>
              <a:rPr lang="en-US" b="1" dirty="0" smtClean="0"/>
              <a:t>Introduction:</a:t>
            </a:r>
          </a:p>
          <a:p>
            <a:pPr lvl="1" eaLnBrk="1" hangingPunct="1">
              <a:lnSpc>
                <a:spcPct val="115000"/>
              </a:lnSpc>
              <a:buFont typeface="Verdana" pitchFamily="34" charset="0"/>
              <a:buChar char="»"/>
              <a:defRPr/>
            </a:pPr>
            <a:r>
              <a:rPr lang="en-US" kern="1200" dirty="0" smtClean="0">
                <a:ea typeface="+mn-ea"/>
                <a:cs typeface="+mn-cs"/>
              </a:rPr>
              <a:t>The process of preparation of complete set of test cases to be performed during testing is the Test Development Process. This module provides a detailed description about the various activities involved in test case design like:</a:t>
            </a:r>
          </a:p>
          <a:p>
            <a:pPr marL="1204913" lvl="1" indent="-290513">
              <a:lnSpc>
                <a:spcPct val="115000"/>
              </a:lnSpc>
              <a:spcBef>
                <a:spcPts val="0"/>
              </a:spcBef>
              <a:spcAft>
                <a:spcPts val="1000"/>
              </a:spcAft>
              <a:buClrTx/>
              <a:buFont typeface="Verdana" pitchFamily="34" charset="0"/>
              <a:buChar char="●"/>
              <a:defRPr/>
            </a:pPr>
            <a:r>
              <a:rPr lang="en-US" dirty="0" smtClean="0">
                <a:ea typeface="Calibri"/>
                <a:cs typeface="Times New Roman" pitchFamily="18" charset="0"/>
              </a:rPr>
              <a:t>Test Development Process</a:t>
            </a:r>
          </a:p>
          <a:p>
            <a:pPr marL="1204913" lvl="1" indent="-290513">
              <a:lnSpc>
                <a:spcPct val="115000"/>
              </a:lnSpc>
              <a:spcBef>
                <a:spcPts val="0"/>
              </a:spcBef>
              <a:spcAft>
                <a:spcPts val="1000"/>
              </a:spcAft>
              <a:buClrTx/>
              <a:buFont typeface="Verdana" pitchFamily="34" charset="0"/>
              <a:buChar char="●"/>
              <a:defRPr/>
            </a:pPr>
            <a:r>
              <a:rPr lang="en-US" dirty="0" smtClean="0">
                <a:ea typeface="Calibri"/>
                <a:cs typeface="Times New Roman" pitchFamily="18" charset="0"/>
              </a:rPr>
              <a:t>Test Coverage</a:t>
            </a:r>
          </a:p>
          <a:p>
            <a:pPr marL="1204913" lvl="1" indent="-290513">
              <a:lnSpc>
                <a:spcPct val="115000"/>
              </a:lnSpc>
              <a:spcBef>
                <a:spcPts val="0"/>
              </a:spcBef>
              <a:spcAft>
                <a:spcPts val="1000"/>
              </a:spcAft>
              <a:buClrTx/>
              <a:buFont typeface="Verdana" pitchFamily="34" charset="0"/>
              <a:buChar char="●"/>
              <a:defRPr/>
            </a:pPr>
            <a:r>
              <a:rPr lang="en-US" dirty="0" smtClean="0">
                <a:ea typeface="Calibri"/>
                <a:cs typeface="Times New Roman" pitchFamily="18" charset="0"/>
              </a:rPr>
              <a:t>Building RTM</a:t>
            </a:r>
          </a:p>
          <a:p>
            <a:pPr marL="1204913" lvl="1" indent="-290513">
              <a:lnSpc>
                <a:spcPct val="115000"/>
              </a:lnSpc>
              <a:spcBef>
                <a:spcPts val="0"/>
              </a:spcBef>
              <a:spcAft>
                <a:spcPts val="1000"/>
              </a:spcAft>
              <a:buClrTx/>
              <a:buFont typeface="Verdana" pitchFamily="34" charset="0"/>
              <a:buChar char="●"/>
              <a:defRPr/>
            </a:pPr>
            <a:r>
              <a:rPr lang="en-US" dirty="0" smtClean="0">
                <a:ea typeface="Calibri"/>
                <a:cs typeface="Times New Roman" pitchFamily="18" charset="0"/>
              </a:rPr>
              <a:t>Test Data Preparation</a:t>
            </a:r>
          </a:p>
          <a:p>
            <a:pPr marL="0">
              <a:lnSpc>
                <a:spcPct val="115000"/>
              </a:lnSpc>
              <a:spcBef>
                <a:spcPts val="0"/>
              </a:spcBef>
              <a:spcAft>
                <a:spcPts val="0"/>
              </a:spcAft>
              <a:buFont typeface="Wingdings" pitchFamily="2" charset="2"/>
              <a:buNone/>
              <a:defRPr/>
            </a:pPr>
            <a:endParaRPr lang="en-US" sz="1600" dirty="0" smtClean="0">
              <a:ea typeface="Calibri"/>
              <a:cs typeface="Times New Roman" pitchFamily="18" charset="0"/>
            </a:endParaRPr>
          </a:p>
          <a:p>
            <a:pPr marL="0">
              <a:lnSpc>
                <a:spcPct val="115000"/>
              </a:lnSpc>
              <a:spcBef>
                <a:spcPts val="0"/>
              </a:spcBef>
              <a:spcAft>
                <a:spcPts val="0"/>
              </a:spcAft>
              <a:buFont typeface="Wingdings" pitchFamily="2" charset="2"/>
              <a:buNone/>
              <a:defRPr/>
            </a:pPr>
            <a:endParaRPr lang="en-US" sz="1600" dirty="0" smtClean="0">
              <a:ea typeface="Calibri"/>
              <a:cs typeface="Times New Roman" pitchFamily="18" charset="0"/>
            </a:endParaRPr>
          </a:p>
          <a:p>
            <a:pPr marL="0">
              <a:lnSpc>
                <a:spcPct val="115000"/>
              </a:lnSpc>
              <a:spcBef>
                <a:spcPts val="0"/>
              </a:spcBef>
              <a:spcAft>
                <a:spcPts val="0"/>
              </a:spcAft>
              <a:buFont typeface="Wingdings" pitchFamily="2" charset="2"/>
              <a:buNone/>
              <a:defRPr/>
            </a:pPr>
            <a:endParaRPr lang="en-US" sz="1600" dirty="0" smtClean="0">
              <a:ea typeface="Calibri"/>
              <a:cs typeface="Times New Roman" pitchFamily="18" charset="0"/>
            </a:endParaRPr>
          </a:p>
          <a:p>
            <a:pPr marL="0">
              <a:lnSpc>
                <a:spcPct val="115000"/>
              </a:lnSpc>
              <a:spcBef>
                <a:spcPts val="0"/>
              </a:spcBef>
              <a:spcAft>
                <a:spcPts val="0"/>
              </a:spcAft>
              <a:buFont typeface="Wingdings" pitchFamily="2" charset="2"/>
              <a:buNone/>
              <a:defRPr/>
            </a:pPr>
            <a:endParaRPr lang="en-US" sz="1600" dirty="0" smtClean="0">
              <a:ea typeface="Calibri"/>
              <a:cs typeface="Times New Roman" pitchFamily="18" charset="0"/>
            </a:endParaRPr>
          </a:p>
          <a:p>
            <a:pPr eaLnBrk="1" hangingPunct="1">
              <a:lnSpc>
                <a:spcPct val="130000"/>
              </a:lnSpc>
              <a:buFont typeface="Wingdings" pitchFamily="2" charset="2"/>
              <a:buNone/>
              <a:defRPr/>
            </a:pPr>
            <a:endParaRPr lang="en-US" sz="1600" b="1" dirty="0" smtClean="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p:spPr>
        <p:txBody>
          <a:bodyPr/>
          <a:lstStyle/>
          <a:p>
            <a:fld id="{4AB4A6F7-3C6D-4618-B402-8FDA7B8AD8A8}" type="slidenum">
              <a:rPr lang="en-US" smtClean="0"/>
              <a:pPr/>
              <a:t>45</a:t>
            </a:fld>
            <a:endParaRPr lang="en-US" smtClean="0"/>
          </a:p>
        </p:txBody>
      </p:sp>
      <p:sp>
        <p:nvSpPr>
          <p:cNvPr id="41987" name="Rectangle 8"/>
          <p:cNvSpPr>
            <a:spLocks noGrp="1" noChangeArrowheads="1"/>
          </p:cNvSpPr>
          <p:nvPr>
            <p:ph type="title"/>
          </p:nvPr>
        </p:nvSpPr>
        <p:spPr/>
        <p:txBody>
          <a:bodyPr/>
          <a:lstStyle/>
          <a:p>
            <a:pPr marL="342900" indent="-342900" eaLnBrk="1" hangingPunct="1">
              <a:defRPr/>
            </a:pPr>
            <a:r>
              <a:rPr lang="en-US" dirty="0" smtClean="0">
                <a:latin typeface="+mn-lt"/>
              </a:rPr>
              <a:t>Test Development Process</a:t>
            </a:r>
          </a:p>
        </p:txBody>
      </p:sp>
      <p:sp>
        <p:nvSpPr>
          <p:cNvPr id="5" name="TextBox 4"/>
          <p:cNvSpPr txBox="1"/>
          <p:nvPr/>
        </p:nvSpPr>
        <p:spPr>
          <a:xfrm>
            <a:off x="2438400" y="5562600"/>
            <a:ext cx="3581400" cy="254000"/>
          </a:xfrm>
          <a:prstGeom prst="rect">
            <a:avLst/>
          </a:prstGeom>
          <a:noFill/>
        </p:spPr>
        <p:txBody>
          <a:bodyPr>
            <a:spAutoFit/>
          </a:bodyPr>
          <a:lstStyle/>
          <a:p>
            <a:pPr>
              <a:defRPr/>
            </a:pPr>
            <a:r>
              <a:rPr lang="en-US" sz="1050" i="1" dirty="0">
                <a:latin typeface="+mn-lt"/>
                <a:cs typeface="Times New Roman" pitchFamily="18" charset="0"/>
              </a:rPr>
              <a:t>Fig: </a:t>
            </a:r>
            <a:r>
              <a:rPr lang="en-US" sz="1050" i="1" kern="0" dirty="0">
                <a:solidFill>
                  <a:srgbClr val="000000"/>
                </a:solidFill>
                <a:latin typeface="+mn-lt"/>
                <a:ea typeface="+mj-ea"/>
                <a:cs typeface="Times New Roman" pitchFamily="18" charset="0"/>
              </a:rPr>
              <a:t>Test Development process</a:t>
            </a:r>
            <a:endParaRPr lang="en-US" sz="1050" i="1" dirty="0">
              <a:latin typeface="+mn-lt"/>
              <a:cs typeface="Times New Roman" pitchFamily="18" charset="0"/>
            </a:endParaRPr>
          </a:p>
        </p:txBody>
      </p:sp>
      <p:grpSp>
        <p:nvGrpSpPr>
          <p:cNvPr id="50181" name="Group 122"/>
          <p:cNvGrpSpPr>
            <a:grpSpLocks/>
          </p:cNvGrpSpPr>
          <p:nvPr/>
        </p:nvGrpSpPr>
        <p:grpSpPr bwMode="auto">
          <a:xfrm rot="483846">
            <a:off x="1976438" y="2443163"/>
            <a:ext cx="6765925" cy="2573337"/>
            <a:chOff x="1651531" y="1571260"/>
            <a:chExt cx="6506821" cy="3171720"/>
          </a:xfrm>
        </p:grpSpPr>
        <p:grpSp>
          <p:nvGrpSpPr>
            <p:cNvPr id="50189" name="Group 120"/>
            <p:cNvGrpSpPr>
              <a:grpSpLocks/>
            </p:cNvGrpSpPr>
            <p:nvPr/>
          </p:nvGrpSpPr>
          <p:grpSpPr bwMode="auto">
            <a:xfrm>
              <a:off x="1651531" y="1571260"/>
              <a:ext cx="6506821" cy="3156295"/>
              <a:chOff x="1077025" y="2727595"/>
              <a:chExt cx="7035096" cy="3156295"/>
            </a:xfrm>
          </p:grpSpPr>
          <p:sp>
            <p:nvSpPr>
              <p:cNvPr id="102" name="Rounded Rectangle 101"/>
              <p:cNvSpPr/>
              <p:nvPr/>
            </p:nvSpPr>
            <p:spPr bwMode="auto">
              <a:xfrm>
                <a:off x="1077025" y="2727595"/>
                <a:ext cx="7035096" cy="3156295"/>
              </a:xfrm>
              <a:prstGeom prst="roundRect">
                <a:avLst>
                  <a:gd name="adj" fmla="val 23563"/>
                </a:avLst>
              </a:prstGeom>
              <a:gradFill>
                <a:gsLst>
                  <a:gs pos="22000">
                    <a:schemeClr val="accent2">
                      <a:lumMod val="20000"/>
                      <a:lumOff val="80000"/>
                      <a:alpha val="37000"/>
                    </a:schemeClr>
                  </a:gs>
                  <a:gs pos="54000">
                    <a:schemeClr val="accent2">
                      <a:lumMod val="20000"/>
                      <a:lumOff val="80000"/>
                      <a:alpha val="46000"/>
                    </a:schemeClr>
                  </a:gs>
                </a:gsLst>
                <a:lin ang="5400000" scaled="0"/>
              </a:gradFill>
              <a:ln w="6350" cap="flat" cmpd="sng" algn="ctr">
                <a:solidFill>
                  <a:srgbClr val="0000CC"/>
                </a:solidFill>
                <a:prstDash val="dashDot"/>
                <a:round/>
                <a:headEnd type="none" w="med" len="med"/>
                <a:tailEnd type="stealth" w="med" len="med"/>
              </a:ln>
              <a:effectLst/>
              <a:scene3d>
                <a:camera prst="isometricOffAxis1Right">
                  <a:rot lat="931354" lon="315621" rev="553650"/>
                </a:camera>
                <a:lightRig rig="threePt" dir="t"/>
              </a:scene3d>
            </p:spPr>
            <p:txBody>
              <a:bodyPr anchor="ctr">
                <a:spAutoFit/>
              </a:bodyPr>
              <a:lstStyle/>
              <a:p>
                <a:pPr>
                  <a:defRPr/>
                </a:pPr>
                <a:endParaRPr lang="en-US" sz="800" dirty="0"/>
              </a:p>
            </p:txBody>
          </p:sp>
          <p:grpSp>
            <p:nvGrpSpPr>
              <p:cNvPr id="4" name="Group 100"/>
              <p:cNvGrpSpPr/>
              <p:nvPr/>
            </p:nvGrpSpPr>
            <p:grpSpPr>
              <a:xfrm>
                <a:off x="1447799" y="3038421"/>
                <a:ext cx="6484624" cy="2578025"/>
                <a:chOff x="1142999" y="2505021"/>
                <a:chExt cx="6757661" cy="2578025"/>
              </a:xfrm>
              <a:solidFill>
                <a:schemeClr val="accent5"/>
              </a:solidFill>
            </p:grpSpPr>
            <p:sp>
              <p:nvSpPr>
                <p:cNvPr id="18" name="Rectangle 17"/>
                <p:cNvSpPr/>
                <p:nvPr/>
              </p:nvSpPr>
              <p:spPr bwMode="auto">
                <a:xfrm rot="21030749">
                  <a:off x="1142999" y="2996652"/>
                  <a:ext cx="2468880" cy="2086394"/>
                </a:xfrm>
                <a:prstGeom prst="rect">
                  <a:avLst/>
                </a:prstGeom>
                <a:grpFill/>
                <a:ln w="6350">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Test Case Development</a:t>
                  </a:r>
                </a:p>
                <a:p>
                  <a:pPr>
                    <a:defRPr/>
                  </a:pPr>
                  <a:endPar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a:p>
                  <a:pPr marL="0" lvl="1"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Identify Test Cases for the Test Scenarios </a:t>
                  </a:r>
                </a:p>
                <a:p>
                  <a:pPr marL="0" lvl="1" algn="l">
                    <a:defRPr/>
                  </a:pPr>
                  <a:r>
                    <a:rPr lang="en-US" sz="800" b="0" i="1"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(include all Scenario Types: - </a:t>
                  </a:r>
                  <a:r>
                    <a:rPr lang="en-US" sz="800" b="0" i="1" dirty="0" smtClean="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Basic, </a:t>
                  </a:r>
                  <a:r>
                    <a:rPr lang="en-US" sz="800" b="0" i="1"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Alternate and Exception) in conjunction with test conditions</a:t>
                  </a:r>
                </a:p>
                <a:p>
                  <a:pPr marL="0" lvl="1"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Make best use of Test Design Techniques</a:t>
                  </a:r>
                </a:p>
                <a:p>
                  <a:pPr marL="457200" lvl="3" indent="-228600" algn="l">
                    <a:buFont typeface="Wingdings" pitchFamily="2" charset="2"/>
                    <a:buChar char="q"/>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Boundary Value Analysis</a:t>
                  </a:r>
                </a:p>
                <a:p>
                  <a:pPr marL="457200" lvl="3" indent="-228600" algn="l">
                    <a:buFont typeface="Wingdings" pitchFamily="2" charset="2"/>
                    <a:buChar char="q"/>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Equivalence Partitioning</a:t>
                  </a:r>
                </a:p>
                <a:p>
                  <a:pPr marL="457200" lvl="3" indent="-228600" algn="l">
                    <a:buFont typeface="Wingdings" pitchFamily="2" charset="2"/>
                    <a:buChar char="q"/>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Decision Table</a:t>
                  </a:r>
                </a:p>
                <a:p>
                  <a:pPr marL="0" lvl="1"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Identify inputs, execution pre-conditions and expected outcomes </a:t>
                  </a:r>
                </a:p>
                <a:p>
                  <a:pPr marL="0" lvl="1"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Use Test Case Syntax and build the Test Steps</a:t>
                  </a:r>
                </a:p>
                <a:p>
                  <a:pPr marL="0" lvl="1"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Follow Test Case Design Guidelines</a:t>
                  </a:r>
                </a:p>
              </p:txBody>
            </p:sp>
            <p:sp>
              <p:nvSpPr>
                <p:cNvPr id="19" name="Rectangle 18"/>
                <p:cNvSpPr/>
                <p:nvPr/>
              </p:nvSpPr>
              <p:spPr bwMode="auto">
                <a:xfrm rot="10297857" flipV="1">
                  <a:off x="3905961" y="3615479"/>
                  <a:ext cx="2062714" cy="872663"/>
                </a:xfrm>
                <a:prstGeom prst="rect">
                  <a:avLst/>
                </a:prstGeom>
                <a:grpFill/>
                <a:ln w="6350">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Test Artifacts Review</a:t>
                  </a:r>
                </a:p>
                <a:p>
                  <a:pPr>
                    <a:defRPr/>
                  </a:pPr>
                  <a:endPar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Follow Review Checklist</a:t>
                  </a: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Perform Review and implement all Review Comments</a:t>
                  </a:r>
                </a:p>
              </p:txBody>
            </p:sp>
            <p:sp>
              <p:nvSpPr>
                <p:cNvPr id="40" name="Rectangle 39"/>
                <p:cNvSpPr/>
                <p:nvPr/>
              </p:nvSpPr>
              <p:spPr bwMode="auto">
                <a:xfrm rot="10283772" flipV="1">
                  <a:off x="3911069" y="2517076"/>
                  <a:ext cx="1828801" cy="872663"/>
                </a:xfrm>
                <a:prstGeom prst="rect">
                  <a:avLst/>
                </a:prstGeom>
                <a:grpFill/>
                <a:ln w="6350">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Traceability Matrix</a:t>
                  </a: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Update Traceability Matrix with the Test Case details</a:t>
                  </a: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Perform Traceability Matrix Review</a:t>
                  </a:r>
                  <a:endPar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41" name="Rectangle 40"/>
                <p:cNvSpPr/>
                <p:nvPr/>
              </p:nvSpPr>
              <p:spPr bwMode="auto">
                <a:xfrm rot="10159262" flipV="1">
                  <a:off x="6071859" y="2505021"/>
                  <a:ext cx="1828801" cy="872663"/>
                </a:xfrm>
                <a:prstGeom prst="rect">
                  <a:avLst/>
                </a:prstGeom>
                <a:grpFill/>
                <a:ln w="6350">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Test Data Preparation</a:t>
                  </a:r>
                </a:p>
                <a:p>
                  <a:pPr>
                    <a:defRPr/>
                  </a:pPr>
                  <a:endPar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Develop Test Data for the Test Cases</a:t>
                  </a:r>
                </a:p>
                <a:p>
                  <a:pPr algn="l">
                    <a:buFont typeface="Wingdings" pitchFamily="2" charset="2"/>
                    <a:buChar char="ü"/>
                    <a:defRPr/>
                  </a:pPr>
                  <a:r>
                    <a:rPr lang="en-US" sz="800" b="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 Validate Test Data</a:t>
                  </a:r>
                  <a:endPar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42" name="Rectangle 41"/>
                <p:cNvSpPr/>
                <p:nvPr/>
              </p:nvSpPr>
              <p:spPr bwMode="auto">
                <a:xfrm rot="10341449" flipV="1">
                  <a:off x="4117721" y="4720173"/>
                  <a:ext cx="1828801" cy="265594"/>
                </a:xfrm>
                <a:prstGeom prst="rect">
                  <a:avLst/>
                </a:prstGeom>
                <a:grpFill/>
                <a:ln w="6350">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Prepare Test Run Plan</a:t>
                  </a:r>
                </a:p>
              </p:txBody>
            </p:sp>
            <p:cxnSp>
              <p:nvCxnSpPr>
                <p:cNvPr id="44" name="Shape 43"/>
                <p:cNvCxnSpPr>
                  <a:stCxn id="18" idx="3"/>
                  <a:endCxn id="40" idx="3"/>
                </p:cNvCxnSpPr>
                <p:nvPr/>
              </p:nvCxnSpPr>
              <p:spPr bwMode="auto">
                <a:xfrm rot="21116154" flipV="1">
                  <a:off x="3553480" y="3138507"/>
                  <a:ext cx="409392" cy="640396"/>
                </a:xfrm>
                <a:prstGeom prst="curvedConnector3">
                  <a:avLst>
                    <a:gd name="adj1" fmla="val 50000"/>
                  </a:avLst>
                </a:prstGeom>
                <a:grpFill/>
                <a:ln w="6350">
                  <a:solidFill>
                    <a:schemeClr val="accent2"/>
                  </a:solidFill>
                  <a:prstDash val="sysDash"/>
                  <a:headEnd type="none" w="med" len="med"/>
                  <a:tailEnd type="stealth"/>
                </a:ln>
              </p:spPr>
              <p:style>
                <a:lnRef idx="2">
                  <a:schemeClr val="accent5"/>
                </a:lnRef>
                <a:fillRef idx="0">
                  <a:schemeClr val="accent5"/>
                </a:fillRef>
                <a:effectRef idx="1">
                  <a:schemeClr val="accent5"/>
                </a:effectRef>
                <a:fontRef idx="minor">
                  <a:schemeClr val="tx1"/>
                </a:fontRef>
              </p:style>
            </p:cxnSp>
            <p:cxnSp>
              <p:nvCxnSpPr>
                <p:cNvPr id="51" name="Shape 43"/>
                <p:cNvCxnSpPr>
                  <a:stCxn id="40" idx="1"/>
                  <a:endCxn id="41" idx="3"/>
                </p:cNvCxnSpPr>
                <p:nvPr/>
              </p:nvCxnSpPr>
              <p:spPr bwMode="auto">
                <a:xfrm rot="300470">
                  <a:off x="5717360" y="2816187"/>
                  <a:ext cx="382556" cy="299533"/>
                </a:xfrm>
                <a:prstGeom prst="curvedConnector3">
                  <a:avLst>
                    <a:gd name="adj1" fmla="val 50000"/>
                  </a:avLst>
                </a:prstGeom>
                <a:grpFill/>
                <a:ln w="6350">
                  <a:solidFill>
                    <a:schemeClr val="accent2"/>
                  </a:solidFill>
                  <a:prstDash val="sysDash"/>
                  <a:headEnd type="none" w="med" len="med"/>
                  <a:tailEnd type="stealth"/>
                </a:ln>
              </p:spPr>
              <p:style>
                <a:lnRef idx="2">
                  <a:schemeClr val="accent5"/>
                </a:lnRef>
                <a:fillRef idx="0">
                  <a:schemeClr val="accent5"/>
                </a:fillRef>
                <a:effectRef idx="1">
                  <a:schemeClr val="accent5"/>
                </a:effectRef>
                <a:fontRef idx="minor">
                  <a:schemeClr val="tx1"/>
                </a:fontRef>
              </p:style>
            </p:cxnSp>
            <p:cxnSp>
              <p:nvCxnSpPr>
                <p:cNvPr id="53" name="Shape 43"/>
                <p:cNvCxnSpPr>
                  <a:stCxn id="41" idx="2"/>
                  <a:endCxn id="19" idx="1"/>
                </p:cNvCxnSpPr>
                <p:nvPr/>
              </p:nvCxnSpPr>
              <p:spPr bwMode="auto">
                <a:xfrm rot="5700470">
                  <a:off x="6198433" y="3097450"/>
                  <a:ext cx="618151" cy="1056238"/>
                </a:xfrm>
                <a:prstGeom prst="curvedConnector2">
                  <a:avLst/>
                </a:prstGeom>
                <a:grpFill/>
                <a:ln w="6350">
                  <a:solidFill>
                    <a:schemeClr val="accent2"/>
                  </a:solidFill>
                  <a:prstDash val="sysDash"/>
                  <a:headEnd type="none" w="med" len="med"/>
                  <a:tailEnd type="stealth"/>
                </a:ln>
              </p:spPr>
              <p:style>
                <a:lnRef idx="2">
                  <a:schemeClr val="accent5"/>
                </a:lnRef>
                <a:fillRef idx="0">
                  <a:schemeClr val="accent5"/>
                </a:fillRef>
                <a:effectRef idx="1">
                  <a:schemeClr val="accent5"/>
                </a:effectRef>
                <a:fontRef idx="minor">
                  <a:schemeClr val="tx1"/>
                </a:fontRef>
              </p:style>
            </p:cxnSp>
            <p:cxnSp>
              <p:nvCxnSpPr>
                <p:cNvPr id="63" name="Shape 43"/>
                <p:cNvCxnSpPr>
                  <a:stCxn id="19" idx="1"/>
                  <a:endCxn id="42" idx="1"/>
                </p:cNvCxnSpPr>
                <p:nvPr/>
              </p:nvCxnSpPr>
              <p:spPr bwMode="auto">
                <a:xfrm rot="300470">
                  <a:off x="5925679" y="3881644"/>
                  <a:ext cx="44734" cy="832327"/>
                </a:xfrm>
                <a:prstGeom prst="curvedConnector3">
                  <a:avLst>
                    <a:gd name="adj1" fmla="val 703292"/>
                  </a:avLst>
                </a:prstGeom>
                <a:grpFill/>
                <a:ln w="6350">
                  <a:solidFill>
                    <a:schemeClr val="accent2"/>
                  </a:solidFill>
                  <a:prstDash val="sysDash"/>
                  <a:headEnd type="none" w="med" len="med"/>
                  <a:tailEnd type="stealth"/>
                </a:ln>
              </p:spPr>
              <p:style>
                <a:lnRef idx="2">
                  <a:schemeClr val="accent5"/>
                </a:lnRef>
                <a:fillRef idx="0">
                  <a:schemeClr val="accent5"/>
                </a:fillRef>
                <a:effectRef idx="1">
                  <a:schemeClr val="accent5"/>
                </a:effectRef>
                <a:fontRef idx="minor">
                  <a:schemeClr val="tx1"/>
                </a:fontRef>
              </p:style>
            </p:cxnSp>
          </p:grpSp>
        </p:grpSp>
        <p:sp>
          <p:nvSpPr>
            <p:cNvPr id="108" name="TextBox 107"/>
            <p:cNvSpPr txBox="1"/>
            <p:nvPr/>
          </p:nvSpPr>
          <p:spPr>
            <a:xfrm rot="20986880">
              <a:off x="1653553" y="2609378"/>
              <a:ext cx="355155" cy="2133602"/>
            </a:xfrm>
            <a:prstGeom prst="rect">
              <a:avLst/>
            </a:prstGeom>
            <a:noFill/>
            <a:ln w="6350">
              <a:noFill/>
            </a:ln>
          </p:spPr>
          <p:txBody>
            <a:bodyPr vert="vert270">
              <a:spAutoFit/>
            </a:bodyPr>
            <a:lstStyle/>
            <a:p>
              <a:pPr>
                <a:defRPr/>
              </a:pPr>
              <a:r>
                <a:rPr lang="en-US" sz="1200" i="1" dirty="0">
                  <a:solidFill>
                    <a:srgbClr val="0000CC"/>
                  </a:solidFill>
                  <a:latin typeface="Times New Roman" pitchFamily="18" charset="0"/>
                  <a:cs typeface="Times New Roman" pitchFamily="18" charset="0"/>
                </a:rPr>
                <a:t>Test Development</a:t>
              </a:r>
            </a:p>
          </p:txBody>
        </p:sp>
      </p:grpSp>
      <p:grpSp>
        <p:nvGrpSpPr>
          <p:cNvPr id="50182" name="Group 155"/>
          <p:cNvGrpSpPr>
            <a:grpSpLocks/>
          </p:cNvGrpSpPr>
          <p:nvPr/>
        </p:nvGrpSpPr>
        <p:grpSpPr bwMode="auto">
          <a:xfrm rot="959720">
            <a:off x="800100" y="1447800"/>
            <a:ext cx="2051050" cy="1117600"/>
            <a:chOff x="1166347" y="6050935"/>
            <a:chExt cx="2286000" cy="1118071"/>
          </a:xfrm>
        </p:grpSpPr>
        <p:sp>
          <p:nvSpPr>
            <p:cNvPr id="146" name="Rounded Rectangle 145"/>
            <p:cNvSpPr/>
            <p:nvPr/>
          </p:nvSpPr>
          <p:spPr bwMode="auto">
            <a:xfrm rot="20770663">
              <a:off x="1166347" y="6083131"/>
              <a:ext cx="2286000" cy="822960"/>
            </a:xfrm>
            <a:prstGeom prst="roundRect">
              <a:avLst>
                <a:gd name="adj" fmla="val 29811"/>
              </a:avLst>
            </a:prstGeom>
            <a:gradFill>
              <a:gsLst>
                <a:gs pos="22000">
                  <a:schemeClr val="accent2">
                    <a:lumMod val="20000"/>
                    <a:lumOff val="80000"/>
                    <a:alpha val="37000"/>
                  </a:schemeClr>
                </a:gs>
                <a:gs pos="54000">
                  <a:schemeClr val="accent2">
                    <a:lumMod val="20000"/>
                    <a:lumOff val="80000"/>
                    <a:alpha val="46000"/>
                  </a:schemeClr>
                </a:gs>
              </a:gsLst>
              <a:lin ang="5400000" scaled="0"/>
            </a:gradFill>
            <a:ln w="6350" cap="flat" cmpd="sng" algn="ctr">
              <a:solidFill>
                <a:srgbClr val="0000CC"/>
              </a:solidFill>
              <a:prstDash val="dashDot"/>
              <a:round/>
              <a:headEnd type="none" w="med" len="med"/>
              <a:tailEnd type="stealth" w="med" len="med"/>
            </a:ln>
            <a:effectLst/>
          </p:spPr>
          <p:txBody>
            <a:bodyPr anchor="ctr">
              <a:spAutoFit/>
            </a:bodyPr>
            <a:lstStyle/>
            <a:p>
              <a:pPr>
                <a:defRPr/>
              </a:pPr>
              <a:endParaRPr lang="en-US" dirty="0"/>
            </a:p>
          </p:txBody>
        </p:sp>
        <p:sp>
          <p:nvSpPr>
            <p:cNvPr id="139" name="Rectangle 138"/>
            <p:cNvSpPr/>
            <p:nvPr/>
          </p:nvSpPr>
          <p:spPr bwMode="auto">
            <a:xfrm rot="20643954">
              <a:off x="1561082" y="6049693"/>
              <a:ext cx="1633110" cy="862375"/>
            </a:xfrm>
            <a:prstGeom prst="rect">
              <a:avLst/>
            </a:prstGeom>
            <a:solidFill>
              <a:schemeClr val="accent5"/>
            </a:solidFill>
            <a:ln w="6350" cap="flat" cmpd="sng" algn="ctr">
              <a:solidFill>
                <a:schemeClr val="accent5">
                  <a:lumMod val="90000"/>
                </a:schemeClr>
              </a:solidFill>
              <a:prstDash val="solid"/>
              <a:round/>
              <a:headEnd type="none" w="med" len="med"/>
              <a:tailEnd type="stealth" w="med" len="med"/>
            </a:ln>
            <a:effectLst/>
          </p:spPr>
          <p:txBody>
            <a:bodyPr anchor="ctr">
              <a:spAutoFit/>
            </a:bodyPr>
            <a:lstStyle/>
            <a:p>
              <a:pPr>
                <a:defRPr/>
              </a:pPr>
              <a:endParaRPr lang="en-US" sz="1000" dirty="0">
                <a:latin typeface="Times New Roman" pitchFamily="18" charset="0"/>
                <a:cs typeface="Times New Roman" pitchFamily="18" charset="0"/>
              </a:endParaRPr>
            </a:p>
            <a:p>
              <a:pPr>
                <a:defRPr/>
              </a:pPr>
              <a:r>
                <a:rPr lang="en-US" sz="1000" dirty="0">
                  <a:latin typeface="Times New Roman" pitchFamily="18" charset="0"/>
                  <a:cs typeface="Times New Roman" pitchFamily="18" charset="0"/>
                </a:rPr>
                <a:t>Completed Test Scenarios and Test Conditions</a:t>
              </a:r>
            </a:p>
            <a:p>
              <a:pPr>
                <a:defRPr/>
              </a:pPr>
              <a:endParaRPr lang="en-US" sz="1000" dirty="0">
                <a:latin typeface="Times New Roman" pitchFamily="18" charset="0"/>
                <a:cs typeface="Times New Roman" pitchFamily="18" charset="0"/>
              </a:endParaRPr>
            </a:p>
          </p:txBody>
        </p:sp>
        <p:sp>
          <p:nvSpPr>
            <p:cNvPr id="149" name="TextBox 148"/>
            <p:cNvSpPr txBox="1"/>
            <p:nvPr/>
          </p:nvSpPr>
          <p:spPr>
            <a:xfrm rot="20643954">
              <a:off x="1212624" y="6243191"/>
              <a:ext cx="369332" cy="925815"/>
            </a:xfrm>
            <a:prstGeom prst="rect">
              <a:avLst/>
            </a:prstGeom>
            <a:noFill/>
            <a:ln w="6350">
              <a:noFill/>
            </a:ln>
          </p:spPr>
          <p:txBody>
            <a:bodyPr vert="vert270">
              <a:spAutoFit/>
            </a:bodyPr>
            <a:lstStyle/>
            <a:p>
              <a:pPr>
                <a:defRPr/>
              </a:pPr>
              <a:r>
                <a:rPr lang="en-US" sz="1200" i="1" dirty="0">
                  <a:solidFill>
                    <a:srgbClr val="0000CC"/>
                  </a:solidFill>
                  <a:latin typeface="Times New Roman" pitchFamily="18" charset="0"/>
                  <a:cs typeface="Times New Roman" pitchFamily="18" charset="0"/>
                </a:rPr>
                <a:t>Test Design</a:t>
              </a:r>
            </a:p>
          </p:txBody>
        </p:sp>
      </p:grpSp>
      <p:cxnSp>
        <p:nvCxnSpPr>
          <p:cNvPr id="50183" name="Elbow Connector 170"/>
          <p:cNvCxnSpPr>
            <a:cxnSpLocks noChangeShapeType="1"/>
            <a:endCxn id="108" idx="1"/>
          </p:cNvCxnSpPr>
          <p:nvPr/>
        </p:nvCxnSpPr>
        <p:spPr bwMode="auto">
          <a:xfrm rot="16200000" flipH="1">
            <a:off x="1027906" y="2782094"/>
            <a:ext cx="1419225" cy="427038"/>
          </a:xfrm>
          <a:prstGeom prst="bentConnector2">
            <a:avLst/>
          </a:prstGeom>
          <a:noFill/>
          <a:ln w="38100" algn="ctr">
            <a:solidFill>
              <a:srgbClr val="0000CC"/>
            </a:solidFill>
            <a:prstDash val="sysDot"/>
            <a:round/>
            <a:headEnd/>
            <a:tailEnd type="stealth" w="med" len="med"/>
          </a:ln>
        </p:spPr>
      </p:cxn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342900" indent="-342900" eaLnBrk="1" hangingPunct="1">
              <a:defRPr/>
            </a:pPr>
            <a:r>
              <a:rPr lang="en-US" dirty="0" smtClean="0">
                <a:latin typeface="+mn-lt"/>
              </a:rPr>
              <a:t>Test Case Development Process</a:t>
            </a:r>
          </a:p>
        </p:txBody>
      </p:sp>
      <p:sp>
        <p:nvSpPr>
          <p:cNvPr id="3" name="Content Placeholder 2"/>
          <p:cNvSpPr>
            <a:spLocks noGrp="1"/>
          </p:cNvSpPr>
          <p:nvPr>
            <p:ph idx="1"/>
          </p:nvPr>
        </p:nvSpPr>
        <p:spPr>
          <a:xfrm>
            <a:off x="685800" y="1219200"/>
            <a:ext cx="8229600" cy="4953000"/>
          </a:xfrm>
        </p:spPr>
        <p:txBody>
          <a:bodyPr/>
          <a:lstStyle/>
          <a:p>
            <a:pPr marL="290513" indent="-290513">
              <a:defRPr/>
            </a:pPr>
            <a:r>
              <a:rPr lang="en-US" sz="1600" dirty="0" smtClean="0">
                <a:cs typeface="Times New Roman" pitchFamily="18" charset="0"/>
              </a:rPr>
              <a:t>Test Case is a set of inputs, execution preconditions, and expected outcomes developed for a particular objective, such as to exercise a particular program path or to verify compliance with a specific requirement.</a:t>
            </a:r>
          </a:p>
          <a:p>
            <a:pPr lvl="1">
              <a:buFont typeface="Verdana" pitchFamily="34" charset="0"/>
              <a:buChar char="»"/>
              <a:defRPr/>
            </a:pPr>
            <a:r>
              <a:rPr lang="en-US" sz="1400" dirty="0" smtClean="0">
                <a:cs typeface="Times New Roman" pitchFamily="18" charset="0"/>
              </a:rPr>
              <a:t>Test case is a one that has a high probability to find an error</a:t>
            </a:r>
          </a:p>
          <a:p>
            <a:pPr lvl="1">
              <a:buFont typeface="Verdana" pitchFamily="34" charset="0"/>
              <a:buChar char="»"/>
              <a:defRPr/>
            </a:pPr>
            <a:r>
              <a:rPr lang="en-US" sz="1400" dirty="0" smtClean="0">
                <a:cs typeface="Times New Roman" pitchFamily="18" charset="0"/>
              </a:rPr>
              <a:t>Test cases help to discover information</a:t>
            </a:r>
          </a:p>
          <a:p>
            <a:pPr lvl="1">
              <a:buFont typeface="Verdana" pitchFamily="34" charset="0"/>
              <a:buChar char="»"/>
              <a:defRPr/>
            </a:pPr>
            <a:r>
              <a:rPr lang="en-US" sz="1400" dirty="0" smtClean="0">
                <a:cs typeface="Times New Roman" pitchFamily="18" charset="0"/>
              </a:rPr>
              <a:t>Test cases must be written for the invalid and the unexpected, as well as for valid and expected conditions</a:t>
            </a:r>
          </a:p>
          <a:p>
            <a:pPr lvl="1">
              <a:buFont typeface="Verdana" pitchFamily="34" charset="0"/>
              <a:buChar char="»"/>
              <a:defRPr/>
            </a:pPr>
            <a:r>
              <a:rPr lang="en-US" sz="1400" dirty="0" smtClean="0">
                <a:cs typeface="Times New Roman" pitchFamily="18" charset="0"/>
              </a:rPr>
              <a:t>Test case should not be redundant and neither too simple nor too complex (more than one expected result)</a:t>
            </a:r>
          </a:p>
          <a:p>
            <a:pPr>
              <a:buFont typeface="Wingdings" pitchFamily="2" charset="2"/>
              <a:buNone/>
              <a:defRPr/>
            </a:pPr>
            <a:endParaRPr lang="en-US" sz="1200" dirty="0" smtClean="0">
              <a:cs typeface="Times New Roman" pitchFamily="18" charset="0"/>
            </a:endParaRPr>
          </a:p>
          <a:p>
            <a:pPr>
              <a:defRPr/>
            </a:pPr>
            <a:r>
              <a:rPr lang="en-US" sz="1600" dirty="0" smtClean="0">
                <a:cs typeface="Times New Roman" pitchFamily="18" charset="0"/>
              </a:rPr>
              <a:t>Test case includes the following elements:</a:t>
            </a:r>
          </a:p>
          <a:p>
            <a:pPr lvl="1">
              <a:buFont typeface="Verdana" pitchFamily="34" charset="0"/>
              <a:buChar char="»"/>
              <a:defRPr/>
            </a:pPr>
            <a:r>
              <a:rPr lang="en-US" sz="1400" dirty="0" smtClean="0">
                <a:cs typeface="Times New Roman" pitchFamily="18" charset="0"/>
              </a:rPr>
              <a:t>Purpose of the test or description of what requirement is being tested </a:t>
            </a:r>
          </a:p>
          <a:p>
            <a:pPr lvl="1">
              <a:buFont typeface="Verdana" pitchFamily="34" charset="0"/>
              <a:buChar char="»"/>
              <a:defRPr/>
            </a:pPr>
            <a:r>
              <a:rPr lang="en-US" sz="1400" dirty="0" smtClean="0">
                <a:cs typeface="Times New Roman" pitchFamily="18" charset="0"/>
              </a:rPr>
              <a:t>Method of how it will be tested </a:t>
            </a:r>
          </a:p>
          <a:p>
            <a:pPr lvl="1">
              <a:buFont typeface="Verdana" pitchFamily="34" charset="0"/>
              <a:buChar char="»"/>
              <a:defRPr/>
            </a:pPr>
            <a:r>
              <a:rPr lang="en-US" sz="1400" dirty="0" smtClean="0">
                <a:cs typeface="Times New Roman" pitchFamily="18" charset="0"/>
              </a:rPr>
              <a:t>Setup to test: version of application under test, hardware, software, operating system, data files, security access, time of day, logical or physical date, prerequisites such as other tests, and any other setup information pertinent to the requirements being tested </a:t>
            </a:r>
          </a:p>
          <a:p>
            <a:pPr lvl="1">
              <a:buFont typeface="Verdana" pitchFamily="34" charset="0"/>
              <a:buChar char="»"/>
              <a:defRPr/>
            </a:pPr>
            <a:r>
              <a:rPr lang="en-US" sz="1400" dirty="0" smtClean="0">
                <a:cs typeface="Times New Roman" pitchFamily="18" charset="0"/>
              </a:rPr>
              <a:t> Actions and expected results, or inputs and outputs</a:t>
            </a:r>
          </a:p>
          <a:p>
            <a:pPr lvl="1">
              <a:buFont typeface="Verdana" pitchFamily="34" charset="0"/>
              <a:buChar char="»"/>
              <a:defRPr/>
            </a:pPr>
            <a:r>
              <a:rPr lang="en-US" sz="1400" dirty="0" smtClean="0">
                <a:cs typeface="Times New Roman" pitchFamily="18" charset="0"/>
              </a:rPr>
              <a:t> Any proofs or attachments (optional)</a:t>
            </a:r>
          </a:p>
          <a:p>
            <a:pPr>
              <a:defRPr/>
            </a:pPr>
            <a:endParaRPr lang="en-US" sz="1100" dirty="0">
              <a:cs typeface="Times New Roman" pitchFamily="18" charset="0"/>
            </a:endParaRPr>
          </a:p>
        </p:txBody>
      </p:sp>
      <p:sp>
        <p:nvSpPr>
          <p:cNvPr id="51204" name="Slide Number Placeholder 3"/>
          <p:cNvSpPr>
            <a:spLocks noGrp="1"/>
          </p:cNvSpPr>
          <p:nvPr>
            <p:ph type="sldNum" sz="quarter" idx="10"/>
          </p:nvPr>
        </p:nvSpPr>
        <p:spPr>
          <a:noFill/>
        </p:spPr>
        <p:txBody>
          <a:bodyPr/>
          <a:lstStyle/>
          <a:p>
            <a:fld id="{C3586A79-2628-49A5-8D0E-557CCE5CB40B}" type="slidenum">
              <a:rPr lang="en-US" smtClean="0"/>
              <a:pPr/>
              <a:t>46</a:t>
            </a:fld>
            <a:endParaRPr lang="en-US" smtClean="0"/>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52227" name="Slide Number Placeholder 3"/>
          <p:cNvSpPr>
            <a:spLocks noGrp="1"/>
          </p:cNvSpPr>
          <p:nvPr>
            <p:ph type="sldNum" sz="quarter" idx="10"/>
          </p:nvPr>
        </p:nvSpPr>
        <p:spPr>
          <a:noFill/>
        </p:spPr>
        <p:txBody>
          <a:bodyPr/>
          <a:lstStyle/>
          <a:p>
            <a:fld id="{E8AC2823-CA34-480F-9D5F-BAA84D32D1FC}" type="slidenum">
              <a:rPr lang="en-US" smtClean="0"/>
              <a:pPr/>
              <a:t>47</a:t>
            </a:fld>
            <a:endParaRPr lang="en-US" smtClean="0"/>
          </a:p>
        </p:txBody>
      </p:sp>
      <p:pic>
        <p:nvPicPr>
          <p:cNvPr id="52228" name="Picture 6"/>
          <p:cNvPicPr>
            <a:picLocks noGrp="1" noChangeAspect="1" noChangeArrowheads="1"/>
          </p:cNvPicPr>
          <p:nvPr>
            <p:ph idx="1"/>
          </p:nvPr>
        </p:nvPicPr>
        <p:blipFill>
          <a:blip r:embed="rId3" cstate="print"/>
          <a:srcRect l="26250" t="53125" r="46249" b="20313"/>
          <a:stretch>
            <a:fillRect/>
          </a:stretch>
        </p:blipFill>
        <p:spPr>
          <a:xfrm>
            <a:off x="3581400" y="3200400"/>
            <a:ext cx="4141788" cy="3200400"/>
          </a:xfrm>
          <a:noFill/>
        </p:spPr>
      </p:pic>
      <p:grpSp>
        <p:nvGrpSpPr>
          <p:cNvPr id="52229" name="Group 17"/>
          <p:cNvGrpSpPr>
            <a:grpSpLocks/>
          </p:cNvGrpSpPr>
          <p:nvPr/>
        </p:nvGrpSpPr>
        <p:grpSpPr bwMode="auto">
          <a:xfrm>
            <a:off x="2667000" y="3200400"/>
            <a:ext cx="990600" cy="2963863"/>
            <a:chOff x="1447800" y="2286000"/>
            <a:chExt cx="990600" cy="2964597"/>
          </a:xfrm>
        </p:grpSpPr>
        <p:grpSp>
          <p:nvGrpSpPr>
            <p:cNvPr id="52235" name="Group 16"/>
            <p:cNvGrpSpPr>
              <a:grpSpLocks/>
            </p:cNvGrpSpPr>
            <p:nvPr/>
          </p:nvGrpSpPr>
          <p:grpSpPr bwMode="auto">
            <a:xfrm>
              <a:off x="1447800" y="2286000"/>
              <a:ext cx="990600" cy="1897797"/>
              <a:chOff x="1447800" y="2286000"/>
              <a:chExt cx="990600" cy="1897797"/>
            </a:xfrm>
          </p:grpSpPr>
          <p:sp>
            <p:nvSpPr>
              <p:cNvPr id="52237" name="Rectangle 7"/>
              <p:cNvSpPr>
                <a:spLocks noChangeArrowheads="1"/>
              </p:cNvSpPr>
              <p:nvPr/>
            </p:nvSpPr>
            <p:spPr bwMode="auto">
              <a:xfrm>
                <a:off x="1447800" y="2286000"/>
                <a:ext cx="990600" cy="830997"/>
              </a:xfrm>
              <a:prstGeom prst="rect">
                <a:avLst/>
              </a:prstGeom>
              <a:solidFill>
                <a:srgbClr val="FFFFCC"/>
              </a:solidFill>
              <a:ln w="28575" algn="ctr">
                <a:solidFill>
                  <a:srgbClr val="FFFF00"/>
                </a:solidFill>
                <a:round/>
                <a:headEnd/>
                <a:tailEnd type="stealth" w="med" len="med"/>
              </a:ln>
            </p:spPr>
            <p:txBody>
              <a:bodyPr anchor="ctr">
                <a:spAutoFit/>
              </a:bodyPr>
              <a:lstStyle/>
              <a:p>
                <a:endParaRPr lang="en-US" sz="1200"/>
              </a:p>
              <a:p>
                <a:endParaRPr lang="en-US" sz="1200"/>
              </a:p>
              <a:p>
                <a:endParaRPr lang="en-US" sz="1200"/>
              </a:p>
              <a:p>
                <a:endParaRPr lang="en-US" sz="1200"/>
              </a:p>
            </p:txBody>
          </p:sp>
          <p:sp>
            <p:nvSpPr>
              <p:cNvPr id="52238" name="Rectangle 10"/>
              <p:cNvSpPr>
                <a:spLocks noChangeArrowheads="1"/>
              </p:cNvSpPr>
              <p:nvPr/>
            </p:nvSpPr>
            <p:spPr bwMode="auto">
              <a:xfrm>
                <a:off x="1447800" y="3352800"/>
                <a:ext cx="990600" cy="830997"/>
              </a:xfrm>
              <a:prstGeom prst="rect">
                <a:avLst/>
              </a:prstGeom>
              <a:solidFill>
                <a:srgbClr val="FFFFCC"/>
              </a:solidFill>
              <a:ln w="28575" algn="ctr">
                <a:solidFill>
                  <a:srgbClr val="FFFF00"/>
                </a:solidFill>
                <a:round/>
                <a:headEnd/>
                <a:tailEnd type="stealth" w="med" len="med"/>
              </a:ln>
            </p:spPr>
            <p:txBody>
              <a:bodyPr anchor="ctr">
                <a:spAutoFit/>
              </a:bodyPr>
              <a:lstStyle/>
              <a:p>
                <a:endParaRPr lang="en-US" sz="1200"/>
              </a:p>
              <a:p>
                <a:endParaRPr lang="en-US" sz="1200"/>
              </a:p>
              <a:p>
                <a:endParaRPr lang="en-US" sz="1200"/>
              </a:p>
              <a:p>
                <a:endParaRPr lang="en-US" sz="1200"/>
              </a:p>
            </p:txBody>
          </p:sp>
        </p:grpSp>
        <p:sp>
          <p:nvSpPr>
            <p:cNvPr id="52236" name="Rectangle 11"/>
            <p:cNvSpPr>
              <a:spLocks noChangeArrowheads="1"/>
            </p:cNvSpPr>
            <p:nvPr/>
          </p:nvSpPr>
          <p:spPr bwMode="auto">
            <a:xfrm>
              <a:off x="1447800" y="4419600"/>
              <a:ext cx="990600" cy="830997"/>
            </a:xfrm>
            <a:prstGeom prst="rect">
              <a:avLst/>
            </a:prstGeom>
            <a:solidFill>
              <a:srgbClr val="FFFFCC"/>
            </a:solidFill>
            <a:ln w="28575" algn="ctr">
              <a:solidFill>
                <a:srgbClr val="FFFF00"/>
              </a:solidFill>
              <a:round/>
              <a:headEnd/>
              <a:tailEnd type="stealth" w="med" len="med"/>
            </a:ln>
          </p:spPr>
          <p:txBody>
            <a:bodyPr anchor="ctr">
              <a:spAutoFit/>
            </a:bodyPr>
            <a:lstStyle/>
            <a:p>
              <a:endParaRPr lang="en-US" sz="1200"/>
            </a:p>
            <a:p>
              <a:endParaRPr lang="en-US" sz="1200"/>
            </a:p>
            <a:p>
              <a:endParaRPr lang="en-US" sz="1200"/>
            </a:p>
            <a:p>
              <a:endParaRPr lang="en-US" sz="1200"/>
            </a:p>
          </p:txBody>
        </p:sp>
      </p:grpSp>
      <p:sp>
        <p:nvSpPr>
          <p:cNvPr id="52230" name="TextBox 12"/>
          <p:cNvSpPr txBox="1">
            <a:spLocks noChangeArrowheads="1"/>
          </p:cNvSpPr>
          <p:nvPr/>
        </p:nvSpPr>
        <p:spPr bwMode="auto">
          <a:xfrm rot="-1569832">
            <a:off x="2692400" y="3444875"/>
            <a:ext cx="838200" cy="307975"/>
          </a:xfrm>
          <a:prstGeom prst="rect">
            <a:avLst/>
          </a:prstGeom>
          <a:noFill/>
          <a:ln w="9525">
            <a:noFill/>
            <a:miter lim="800000"/>
            <a:headEnd/>
            <a:tailEnd/>
          </a:ln>
        </p:spPr>
        <p:txBody>
          <a:bodyPr>
            <a:spAutoFit/>
          </a:bodyPr>
          <a:lstStyle/>
          <a:p>
            <a:r>
              <a:rPr lang="en-US" sz="1400" i="1">
                <a:latin typeface="Times New Roman" pitchFamily="18" charset="0"/>
                <a:cs typeface="Times New Roman" pitchFamily="18" charset="0"/>
              </a:rPr>
              <a:t>Input</a:t>
            </a:r>
          </a:p>
        </p:txBody>
      </p:sp>
      <p:sp>
        <p:nvSpPr>
          <p:cNvPr id="52231" name="TextBox 13"/>
          <p:cNvSpPr txBox="1">
            <a:spLocks noChangeArrowheads="1"/>
          </p:cNvSpPr>
          <p:nvPr/>
        </p:nvSpPr>
        <p:spPr bwMode="auto">
          <a:xfrm rot="-1569832">
            <a:off x="2692400" y="4552950"/>
            <a:ext cx="838200" cy="307975"/>
          </a:xfrm>
          <a:prstGeom prst="rect">
            <a:avLst/>
          </a:prstGeom>
          <a:noFill/>
          <a:ln w="9525">
            <a:noFill/>
            <a:miter lim="800000"/>
            <a:headEnd/>
            <a:tailEnd/>
          </a:ln>
        </p:spPr>
        <p:txBody>
          <a:bodyPr>
            <a:spAutoFit/>
          </a:bodyPr>
          <a:lstStyle/>
          <a:p>
            <a:r>
              <a:rPr lang="en-US" sz="1400" i="1" dirty="0">
                <a:latin typeface="Times New Roman" pitchFamily="18" charset="0"/>
                <a:cs typeface="Times New Roman" pitchFamily="18" charset="0"/>
              </a:rPr>
              <a:t>Process</a:t>
            </a:r>
          </a:p>
        </p:txBody>
      </p:sp>
      <p:sp>
        <p:nvSpPr>
          <p:cNvPr id="52232" name="TextBox 14"/>
          <p:cNvSpPr txBox="1">
            <a:spLocks noChangeArrowheads="1"/>
          </p:cNvSpPr>
          <p:nvPr/>
        </p:nvSpPr>
        <p:spPr bwMode="auto">
          <a:xfrm rot="-1569832">
            <a:off x="2692400" y="5619750"/>
            <a:ext cx="838200" cy="307975"/>
          </a:xfrm>
          <a:prstGeom prst="rect">
            <a:avLst/>
          </a:prstGeom>
          <a:noFill/>
          <a:ln w="9525">
            <a:noFill/>
            <a:miter lim="800000"/>
            <a:headEnd/>
            <a:tailEnd/>
          </a:ln>
        </p:spPr>
        <p:txBody>
          <a:bodyPr>
            <a:spAutoFit/>
          </a:bodyPr>
          <a:lstStyle/>
          <a:p>
            <a:r>
              <a:rPr lang="en-US" sz="1400" i="1">
                <a:latin typeface="Times New Roman" pitchFamily="18" charset="0"/>
                <a:cs typeface="Times New Roman" pitchFamily="18" charset="0"/>
              </a:rPr>
              <a:t>Output</a:t>
            </a:r>
          </a:p>
        </p:txBody>
      </p:sp>
      <p:sp>
        <p:nvSpPr>
          <p:cNvPr id="44038" name="Rectangle 19"/>
          <p:cNvSpPr>
            <a:spLocks noChangeArrowheads="1"/>
          </p:cNvSpPr>
          <p:nvPr/>
        </p:nvSpPr>
        <p:spPr bwMode="auto">
          <a:xfrm>
            <a:off x="685800" y="1216025"/>
            <a:ext cx="7848600" cy="1846263"/>
          </a:xfrm>
          <a:prstGeom prst="rect">
            <a:avLst/>
          </a:prstGeom>
          <a:noFill/>
          <a:ln w="9525">
            <a:noFill/>
            <a:miter lim="800000"/>
            <a:headEnd/>
            <a:tailEnd/>
          </a:ln>
        </p:spPr>
        <p:txBody>
          <a:bodyPr>
            <a:spAutoFit/>
          </a:bodyPr>
          <a:lstStyle/>
          <a:p>
            <a:pPr marL="290513" indent="-290513" algn="l">
              <a:buFont typeface="Wingdings" pitchFamily="2" charset="2"/>
              <a:buChar char="§"/>
              <a:defRPr/>
            </a:pPr>
            <a:r>
              <a:rPr lang="en-US" sz="1600" b="0" dirty="0">
                <a:latin typeface="+mn-lt"/>
                <a:cs typeface="Times New Roman" pitchFamily="18" charset="0"/>
              </a:rPr>
              <a:t>Following are the entry Criteria to Test Case design process:</a:t>
            </a:r>
          </a:p>
          <a:p>
            <a:pPr marL="742950" lvl="1" indent="-285750" algn="l">
              <a:spcBef>
                <a:spcPct val="20000"/>
              </a:spcBef>
              <a:buClr>
                <a:srgbClr val="DF7A1C"/>
              </a:buClr>
              <a:buFont typeface="Verdana" pitchFamily="34" charset="0"/>
              <a:buChar char="»"/>
              <a:defRPr/>
            </a:pPr>
            <a:r>
              <a:rPr lang="en-US" sz="1400" b="0" dirty="0" err="1">
                <a:cs typeface="Times New Roman" pitchFamily="18" charset="0"/>
              </a:rPr>
              <a:t>Freezed</a:t>
            </a:r>
            <a:r>
              <a:rPr lang="en-US" sz="1400" b="0" dirty="0">
                <a:cs typeface="Times New Roman" pitchFamily="18" charset="0"/>
              </a:rPr>
              <a:t> (without any further changes) </a:t>
            </a:r>
            <a:r>
              <a:rPr lang="en-US" sz="1400" b="0" dirty="0">
                <a:latin typeface="+mn-lt"/>
                <a:cs typeface="Times New Roman" pitchFamily="18" charset="0"/>
              </a:rPr>
              <a:t>Business processes/Requirement Documentation</a:t>
            </a:r>
          </a:p>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Approved Test Scenarios</a:t>
            </a:r>
          </a:p>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Approved Standards for Test case documentation</a:t>
            </a:r>
          </a:p>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Approved Standards for Test case naming convention</a:t>
            </a:r>
          </a:p>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Test Data Source</a:t>
            </a:r>
          </a:p>
        </p:txBody>
      </p:sp>
      <p:sp>
        <p:nvSpPr>
          <p:cNvPr id="21" name="TextBox 20"/>
          <p:cNvSpPr txBox="1"/>
          <p:nvPr/>
        </p:nvSpPr>
        <p:spPr>
          <a:xfrm>
            <a:off x="3124200" y="6375400"/>
            <a:ext cx="3581400" cy="254000"/>
          </a:xfrm>
          <a:prstGeom prst="rect">
            <a:avLst/>
          </a:prstGeom>
          <a:noFill/>
        </p:spPr>
        <p:txBody>
          <a:bodyPr>
            <a:spAutoFit/>
          </a:bodyPr>
          <a:lstStyle/>
          <a:p>
            <a:pPr>
              <a:defRPr/>
            </a:pPr>
            <a:r>
              <a:rPr lang="en-US" sz="1050" b="0" i="1" dirty="0">
                <a:latin typeface="+mn-lt"/>
                <a:cs typeface="Times New Roman" pitchFamily="18" charset="0"/>
              </a:rPr>
              <a:t>Fig: </a:t>
            </a:r>
            <a:r>
              <a:rPr lang="en-US" sz="1050" b="0" i="1" kern="0" dirty="0">
                <a:solidFill>
                  <a:srgbClr val="000000"/>
                </a:solidFill>
                <a:latin typeface="+mn-lt"/>
                <a:ea typeface="+mj-ea"/>
                <a:cs typeface="Times New Roman" pitchFamily="18" charset="0"/>
              </a:rPr>
              <a:t>Test Case Development Process</a:t>
            </a:r>
            <a:endParaRPr lang="en-US" sz="1050" b="0" i="1"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3" name="Content Placeholder 2"/>
          <p:cNvSpPr>
            <a:spLocks noGrp="1"/>
          </p:cNvSpPr>
          <p:nvPr>
            <p:ph idx="1"/>
          </p:nvPr>
        </p:nvSpPr>
        <p:spPr/>
        <p:txBody>
          <a:bodyPr/>
          <a:lstStyle/>
          <a:p>
            <a:pPr>
              <a:defRPr/>
            </a:pPr>
            <a:r>
              <a:rPr lang="en-US" sz="1800" dirty="0" smtClean="0">
                <a:ea typeface="+mj-ea"/>
                <a:cs typeface="Times New Roman" pitchFamily="18" charset="0"/>
              </a:rPr>
              <a:t>Following are the steps to arrive at test cases:</a:t>
            </a:r>
          </a:p>
          <a:p>
            <a:pPr lvl="1">
              <a:buFont typeface="Verdana" pitchFamily="34" charset="0"/>
              <a:buChar char="»"/>
              <a:defRPr/>
            </a:pPr>
            <a:r>
              <a:rPr lang="en-US" sz="1600" kern="1200" dirty="0" smtClean="0">
                <a:ea typeface="+mn-ea"/>
                <a:cs typeface="Times New Roman" pitchFamily="18" charset="0"/>
              </a:rPr>
              <a:t>From the scenarios, the basic and alternate flows could be considered to write the test cases. Thus</a:t>
            </a:r>
            <a:r>
              <a:rPr lang="en-US" sz="1600" kern="1200" dirty="0" smtClean="0">
                <a:solidFill>
                  <a:srgbClr val="FF0000"/>
                </a:solidFill>
                <a:ea typeface="+mn-ea"/>
                <a:cs typeface="Times New Roman" pitchFamily="18" charset="0"/>
              </a:rPr>
              <a:t>,</a:t>
            </a:r>
            <a:r>
              <a:rPr lang="en-US" sz="1600" kern="1200" dirty="0" smtClean="0">
                <a:ea typeface="+mn-ea"/>
                <a:cs typeface="Times New Roman" pitchFamily="18" charset="0"/>
              </a:rPr>
              <a:t> multiple test cases could be generated for a single scenario with multiple test conditions. Both positive and negative test cases can be derived for a single scenario</a:t>
            </a:r>
            <a:r>
              <a:rPr lang="en-US" sz="1600" kern="1200" dirty="0" smtClean="0">
                <a:solidFill>
                  <a:srgbClr val="FF0000"/>
                </a:solidFill>
                <a:ea typeface="+mn-ea"/>
                <a:cs typeface="Times New Roman" pitchFamily="18" charset="0"/>
              </a:rPr>
              <a:t>.</a:t>
            </a:r>
          </a:p>
          <a:p>
            <a:pPr lvl="1">
              <a:buFont typeface="Verdana" pitchFamily="34" charset="0"/>
              <a:buChar char="»"/>
              <a:defRPr/>
            </a:pPr>
            <a:r>
              <a:rPr lang="en-US" sz="1600" kern="1200" dirty="0" smtClean="0">
                <a:ea typeface="+mn-ea"/>
                <a:cs typeface="Times New Roman" pitchFamily="18" charset="0"/>
              </a:rPr>
              <a:t>Identify test conditions as follows:</a:t>
            </a:r>
          </a:p>
          <a:p>
            <a:pPr marL="1204913" lvl="2" indent="-290513">
              <a:buFont typeface="Verdana" pitchFamily="34" charset="0"/>
              <a:buChar char="●"/>
              <a:defRPr/>
            </a:pPr>
            <a:r>
              <a:rPr lang="en-US" sz="1400" kern="1200" dirty="0" smtClean="0">
                <a:cs typeface="Times New Roman" pitchFamily="18" charset="0"/>
              </a:rPr>
              <a:t>For each flow, identify the input variables for each step.  Input variables are the parameters that the user provides as input.</a:t>
            </a:r>
          </a:p>
          <a:p>
            <a:pPr marL="1204913" lvl="2" indent="-290513">
              <a:buFont typeface="Verdana" pitchFamily="34" charset="0"/>
              <a:buChar char="●"/>
              <a:defRPr/>
            </a:pPr>
            <a:r>
              <a:rPr lang="en-US" sz="1400" kern="1200" dirty="0" smtClean="0">
                <a:cs typeface="Times New Roman" pitchFamily="18" charset="0"/>
              </a:rPr>
              <a:t>Find out the significantly different options for each of the input variables.</a:t>
            </a:r>
          </a:p>
          <a:p>
            <a:pPr marL="1204913" lvl="2" indent="-290513">
              <a:buFont typeface="Verdana" pitchFamily="34" charset="0"/>
              <a:buChar char="●"/>
              <a:defRPr/>
            </a:pPr>
            <a:r>
              <a:rPr lang="en-US" sz="1400" kern="1200" dirty="0" smtClean="0">
                <a:cs typeface="Times New Roman" pitchFamily="18" charset="0"/>
              </a:rPr>
              <a:t>Identify the various possible combinations of the above options</a:t>
            </a:r>
            <a:r>
              <a:rPr lang="en-US" sz="1400" kern="1200" dirty="0" smtClean="0">
                <a:solidFill>
                  <a:srgbClr val="FF0000"/>
                </a:solidFill>
                <a:cs typeface="Times New Roman" pitchFamily="18" charset="0"/>
              </a:rPr>
              <a:t>.</a:t>
            </a:r>
          </a:p>
          <a:p>
            <a:pPr lvl="1">
              <a:buFont typeface="Verdana" pitchFamily="34" charset="0"/>
              <a:buChar char="»"/>
              <a:defRPr/>
            </a:pPr>
            <a:r>
              <a:rPr lang="en-US" sz="1600" kern="1200" dirty="0" smtClean="0">
                <a:ea typeface="+mn-ea"/>
                <a:cs typeface="Times New Roman" pitchFamily="18" charset="0"/>
              </a:rPr>
              <a:t>Combine test conditions along with the identified scenarios to be tested into test cases.</a:t>
            </a:r>
          </a:p>
          <a:p>
            <a:pPr lvl="1">
              <a:buFont typeface="Verdana" pitchFamily="34" charset="0"/>
              <a:buChar char="»"/>
              <a:defRPr/>
            </a:pPr>
            <a:r>
              <a:rPr lang="en-US" sz="1600" kern="1200" dirty="0" smtClean="0">
                <a:ea typeface="+mn-ea"/>
                <a:cs typeface="Times New Roman" pitchFamily="18" charset="0"/>
              </a:rPr>
              <a:t>Decide on whether to combine or split the test cases for each of the different flows (basic, alternate)</a:t>
            </a:r>
            <a:r>
              <a:rPr lang="en-US" sz="1600" kern="1200" dirty="0" smtClean="0">
                <a:solidFill>
                  <a:srgbClr val="FF0000"/>
                </a:solidFill>
                <a:ea typeface="+mn-ea"/>
                <a:cs typeface="Times New Roman" pitchFamily="18" charset="0"/>
              </a:rPr>
              <a:t>.</a:t>
            </a: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a:p>
            <a:pPr lvl="1">
              <a:buFontTx/>
              <a:buNone/>
              <a:defRPr/>
            </a:pPr>
            <a:endParaRPr lang="en-US" sz="1600" kern="1200" dirty="0" smtClean="0">
              <a:cs typeface="Times New Roman" pitchFamily="18" charset="0"/>
            </a:endParaRPr>
          </a:p>
        </p:txBody>
      </p:sp>
      <p:sp>
        <p:nvSpPr>
          <p:cNvPr id="53252" name="Slide Number Placeholder 3"/>
          <p:cNvSpPr>
            <a:spLocks noGrp="1"/>
          </p:cNvSpPr>
          <p:nvPr>
            <p:ph type="sldNum" sz="quarter" idx="10"/>
          </p:nvPr>
        </p:nvSpPr>
        <p:spPr>
          <a:noFill/>
        </p:spPr>
        <p:txBody>
          <a:bodyPr/>
          <a:lstStyle/>
          <a:p>
            <a:fld id="{18E5DC40-36E0-4A20-9C4A-8B6DBC54BD7D}" type="slidenum">
              <a:rPr lang="en-US" smtClean="0"/>
              <a:pPr/>
              <a:t>48</a:t>
            </a:fld>
            <a:endParaRPr lang="en-US" smtClean="0"/>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p>
            <a:fld id="{1ABADD54-0ED3-423B-90BA-01AB44F0A492}" type="slidenum">
              <a:rPr lang="en-US" smtClean="0"/>
              <a:pPr/>
              <a:t>49</a:t>
            </a:fld>
            <a:endParaRPr lang="en-US" smtClean="0"/>
          </a:p>
        </p:txBody>
      </p:sp>
      <p:sp>
        <p:nvSpPr>
          <p:cNvPr id="10243" name="Rectangle 2"/>
          <p:cNvSpPr>
            <a:spLocks noGrp="1" noChangeArrowheads="1"/>
          </p:cNvSpPr>
          <p:nvPr>
            <p:ph type="body" idx="1"/>
          </p:nvPr>
        </p:nvSpPr>
        <p:spPr>
          <a:xfrm>
            <a:off x="685800" y="1216025"/>
            <a:ext cx="8077200" cy="4270375"/>
          </a:xfrm>
        </p:spPr>
        <p:txBody>
          <a:bodyPr/>
          <a:lstStyle/>
          <a:p>
            <a:pPr marL="290513" lvl="1" indent="-290513">
              <a:buClr>
                <a:schemeClr val="tx1"/>
              </a:buClr>
              <a:buFont typeface="Wingdings" pitchFamily="2" charset="2"/>
              <a:buChar char="§"/>
              <a:defRPr/>
            </a:pPr>
            <a:r>
              <a:rPr lang="en-US" kern="1200" dirty="0" smtClean="0">
                <a:cs typeface="Times New Roman" pitchFamily="18" charset="0"/>
              </a:rPr>
              <a:t>Test scenarios are at a higher level and do not ensure coverage of the various permutations and combinations. This gap is addressed by usage of test conditions. Test conditions cover the various permutations and combinations of values to test a feature, thus ensuring coverage at a more granular level. </a:t>
            </a:r>
          </a:p>
          <a:p>
            <a:pPr marL="290513" lvl="1" indent="-290513">
              <a:buClr>
                <a:schemeClr val="tx1"/>
              </a:buClr>
              <a:buFont typeface="Wingdings" pitchFamily="2" charset="2"/>
              <a:buChar char="§"/>
              <a:defRPr/>
            </a:pPr>
            <a:r>
              <a:rPr lang="en-US" kern="1200" dirty="0" smtClean="0">
                <a:cs typeface="Times New Roman" pitchFamily="18" charset="0"/>
              </a:rPr>
              <a:t>Following are the steps to arrive at a test condition:</a:t>
            </a:r>
          </a:p>
          <a:p>
            <a:pPr lvl="1">
              <a:buFont typeface="Verdana" pitchFamily="34" charset="0"/>
              <a:buChar char="»"/>
              <a:defRPr/>
            </a:pPr>
            <a:r>
              <a:rPr lang="en-US" sz="1800" kern="1200" dirty="0" smtClean="0">
                <a:ea typeface="+mn-ea"/>
                <a:cs typeface="Times New Roman" pitchFamily="18" charset="0"/>
              </a:rPr>
              <a:t>Step 1: Identifying various options</a:t>
            </a:r>
          </a:p>
          <a:p>
            <a:pPr lvl="1">
              <a:buFont typeface="Verdana" pitchFamily="34" charset="0"/>
              <a:buChar char="»"/>
              <a:defRPr/>
            </a:pPr>
            <a:r>
              <a:rPr lang="en-US" sz="1800" kern="1200" dirty="0" smtClean="0">
                <a:ea typeface="+mn-ea"/>
                <a:cs typeface="Times New Roman" pitchFamily="18" charset="0"/>
              </a:rPr>
              <a:t>Step 2: Optimize options based on variations in application behavior pertaining to that option</a:t>
            </a:r>
          </a:p>
          <a:p>
            <a:pPr>
              <a:buFont typeface="Wingdings" pitchFamily="2" charset="2"/>
              <a:buNone/>
              <a:defRPr/>
            </a:pPr>
            <a:endParaRPr lang="en-US" sz="2000" dirty="0" smtClean="0">
              <a:cs typeface="Times New Roman" pitchFamily="18" charset="0"/>
            </a:endParaRPr>
          </a:p>
          <a:p>
            <a:pPr>
              <a:buFont typeface="Wingdings" pitchFamily="2" charset="2"/>
              <a:buNone/>
              <a:defRPr/>
            </a:pPr>
            <a:endParaRPr lang="en-US" sz="2000" dirty="0" smtClean="0">
              <a:cs typeface="Times New Roman" pitchFamily="18" charset="0"/>
            </a:endParaRPr>
          </a:p>
          <a:p>
            <a:pPr marL="0" lvl="1" indent="-342900">
              <a:buClr>
                <a:schemeClr val="tx1"/>
              </a:buClr>
              <a:buFontTx/>
              <a:buNone/>
              <a:defRPr/>
            </a:pPr>
            <a:endParaRPr lang="en-US" kern="1200" dirty="0" smtClean="0">
              <a:cs typeface="Times New Roman" pitchFamily="18" charset="0"/>
            </a:endParaRPr>
          </a:p>
          <a:p>
            <a:pPr>
              <a:buFont typeface="Wingdings" pitchFamily="2" charset="2"/>
              <a:buChar char="Ø"/>
              <a:defRPr/>
            </a:pPr>
            <a:endParaRPr lang="en-US" sz="2000" dirty="0" smtClean="0">
              <a:cs typeface="Times New Roman" pitchFamily="18" charset="0"/>
            </a:endParaRPr>
          </a:p>
          <a:p>
            <a:pPr>
              <a:buFont typeface="Wingdings" pitchFamily="2" charset="2"/>
              <a:buNone/>
              <a:defRPr/>
            </a:pPr>
            <a:endParaRPr lang="en-US" sz="2000" kern="1200" dirty="0" smtClean="0">
              <a:cs typeface="Times New Roman" pitchFamily="18" charset="0"/>
            </a:endParaRPr>
          </a:p>
          <a:p>
            <a:pPr>
              <a:buFont typeface="Wingdings" pitchFamily="2" charset="2"/>
              <a:buNone/>
              <a:defRPr/>
            </a:pPr>
            <a:endParaRPr lang="en-US" sz="2000" kern="1200" dirty="0" smtClean="0">
              <a:cs typeface="Times New Roman" pitchFamily="18" charset="0"/>
            </a:endParaRPr>
          </a:p>
          <a:p>
            <a:pPr>
              <a:buFont typeface="Wingdings" pitchFamily="2" charset="2"/>
              <a:buNone/>
              <a:defRPr/>
            </a:pPr>
            <a:endParaRPr lang="en-US" sz="2000" kern="1200" dirty="0" smtClean="0">
              <a:cs typeface="Times New Roman" pitchFamily="18" charset="0"/>
            </a:endParaRPr>
          </a:p>
          <a:p>
            <a:pPr>
              <a:buFont typeface="Wingdings" pitchFamily="2" charset="2"/>
              <a:buNone/>
              <a:defRPr/>
            </a:pPr>
            <a:endParaRPr lang="en-US" sz="2000" dirty="0" smtClean="0">
              <a:cs typeface="Times New Roman" pitchFamily="18" charset="0"/>
            </a:endParaRPr>
          </a:p>
          <a:p>
            <a:pPr>
              <a:buFont typeface="Wingdings" pitchFamily="2" charset="2"/>
              <a:buNone/>
              <a:defRPr/>
            </a:pPr>
            <a:endParaRPr lang="en-US" sz="2000" kern="1200" dirty="0" smtClean="0">
              <a:cs typeface="Times New Roman" pitchFamily="18" charset="0"/>
            </a:endParaRPr>
          </a:p>
        </p:txBody>
      </p:sp>
      <p:sp>
        <p:nvSpPr>
          <p:cNvPr id="46084" name="Rectangle 3"/>
          <p:cNvSpPr>
            <a:spLocks noGrp="1" noChangeArrowheads="1"/>
          </p:cNvSpPr>
          <p:nvPr>
            <p:ph type="title"/>
          </p:nvPr>
        </p:nvSpPr>
        <p:spPr>
          <a:xfrm>
            <a:off x="533400" y="228600"/>
            <a:ext cx="7467600" cy="609600"/>
          </a:xfrm>
        </p:spPr>
        <p:txBody>
          <a:bodyPr/>
          <a:lstStyle/>
          <a:p>
            <a:pPr marL="342900" indent="-342900" eaLnBrk="1" hangingPunct="1">
              <a:defRPr/>
            </a:pPr>
            <a:r>
              <a:rPr lang="en-US" dirty="0" smtClean="0">
                <a:latin typeface="+mn-lt"/>
              </a:rPr>
              <a:t>Overview of Test Conditions</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40AABE93-3E80-4F82-BB83-D105D9A0A568}" type="slidenum">
              <a:rPr lang="en-US" smtClean="0"/>
              <a:pPr/>
              <a:t>5</a:t>
            </a:fld>
            <a:endParaRPr lang="en-US" smtClean="0"/>
          </a:p>
        </p:txBody>
      </p:sp>
      <p:sp>
        <p:nvSpPr>
          <p:cNvPr id="7171" name="Rectangle 16"/>
          <p:cNvSpPr>
            <a:spLocks noGrp="1" noChangeArrowheads="1"/>
          </p:cNvSpPr>
          <p:nvPr>
            <p:ph type="title"/>
          </p:nvPr>
        </p:nvSpPr>
        <p:spPr/>
        <p:txBody>
          <a:bodyPr/>
          <a:lstStyle/>
          <a:p>
            <a:pPr eaLnBrk="1" hangingPunct="1"/>
            <a:r>
              <a:rPr lang="en-US" sz="2800" dirty="0" smtClean="0"/>
              <a:t>Test Design Process - Objective</a:t>
            </a:r>
          </a:p>
        </p:txBody>
      </p:sp>
      <p:sp>
        <p:nvSpPr>
          <p:cNvPr id="7172" name="Rectangle 17"/>
          <p:cNvSpPr>
            <a:spLocks noGrp="1" noChangeArrowheads="1"/>
          </p:cNvSpPr>
          <p:nvPr>
            <p:ph type="body" idx="1"/>
          </p:nvPr>
        </p:nvSpPr>
        <p:spPr>
          <a:xfrm>
            <a:off x="685800" y="1216025"/>
            <a:ext cx="8001000" cy="5029200"/>
          </a:xfrm>
        </p:spPr>
        <p:txBody>
          <a:bodyPr/>
          <a:lstStyle/>
          <a:p>
            <a:pPr eaLnBrk="1" hangingPunct="1"/>
            <a:r>
              <a:rPr lang="en-US" b="1" dirty="0" smtClean="0">
                <a:cs typeface="Times New Roman" pitchFamily="18" charset="0"/>
              </a:rPr>
              <a:t>Objective:</a:t>
            </a:r>
          </a:p>
          <a:p>
            <a:pPr>
              <a:buFont typeface="Wingdings" pitchFamily="2" charset="2"/>
              <a:buNone/>
            </a:pPr>
            <a:r>
              <a:rPr lang="en-US" sz="2000" dirty="0" smtClean="0">
                <a:cs typeface="Times New Roman" pitchFamily="18" charset="0"/>
              </a:rPr>
              <a:t>After completing this chapter, you will be able to:</a:t>
            </a:r>
          </a:p>
          <a:p>
            <a:pPr lvl="1"/>
            <a:r>
              <a:rPr lang="en-US" sz="1800" dirty="0" smtClean="0"/>
              <a:t>Identify the process involved in Test Development </a:t>
            </a:r>
          </a:p>
          <a:p>
            <a:pPr lvl="1"/>
            <a:r>
              <a:rPr lang="en-US" sz="1800" dirty="0" smtClean="0"/>
              <a:t>Define test scenarios</a:t>
            </a:r>
          </a:p>
          <a:p>
            <a:pPr lvl="1"/>
            <a:r>
              <a:rPr lang="en-US" sz="1800" dirty="0" smtClean="0"/>
              <a:t>Evaluate the reason for creating the test scenarios</a:t>
            </a:r>
          </a:p>
          <a:p>
            <a:pPr lvl="1"/>
            <a:r>
              <a:rPr lang="en-US" sz="1800" dirty="0" smtClean="0"/>
              <a:t>Identify test scenarios</a:t>
            </a:r>
          </a:p>
          <a:p>
            <a:pPr lvl="1"/>
            <a:r>
              <a:rPr lang="en-US" sz="1800" dirty="0" smtClean="0"/>
              <a:t>Create test scenarios </a:t>
            </a:r>
          </a:p>
          <a:p>
            <a:pPr lvl="1"/>
            <a:r>
              <a:rPr lang="en-US" sz="1800" dirty="0" smtClean="0"/>
              <a:t>Define a Test Case</a:t>
            </a:r>
          </a:p>
          <a:p>
            <a:pPr lvl="1"/>
            <a:r>
              <a:rPr lang="en-US" sz="1800" dirty="0" smtClean="0"/>
              <a:t>State the process for creating Test Cases from Test Scenarios</a:t>
            </a:r>
          </a:p>
          <a:p>
            <a:pPr lvl="1"/>
            <a:r>
              <a:rPr lang="en-US" sz="1800" dirty="0" smtClean="0"/>
              <a:t>Identify the Test Case Design techniques</a:t>
            </a:r>
          </a:p>
          <a:p>
            <a:pPr lvl="1"/>
            <a:r>
              <a:rPr lang="en-US" sz="1800" dirty="0" smtClean="0"/>
              <a:t>Explain test case components </a:t>
            </a:r>
          </a:p>
          <a:p>
            <a:pPr lvl="1"/>
            <a:r>
              <a:rPr lang="en-US" sz="1800" i="1" dirty="0" smtClean="0"/>
              <a:t>Build test steps </a:t>
            </a:r>
          </a:p>
          <a:p>
            <a:pPr lvl="1" eaLnBrk="1" hangingPunct="1">
              <a:buFont typeface="Verdana" pitchFamily="34" charset="0"/>
              <a:buChar char="»"/>
            </a:pPr>
            <a:r>
              <a:rPr lang="en-US" sz="1800" dirty="0" smtClean="0"/>
              <a:t>Review Test Cases</a:t>
            </a:r>
          </a:p>
          <a:p>
            <a:pPr lvl="1" eaLnBrk="1" hangingPunct="1">
              <a:buFont typeface="Verdana" pitchFamily="34" charset="0"/>
              <a:buChar char="»"/>
            </a:pPr>
            <a:r>
              <a:rPr lang="en-US" sz="1800" dirty="0" smtClean="0"/>
              <a:t>Define the need of RTM</a:t>
            </a:r>
          </a:p>
          <a:p>
            <a:pPr lvl="1"/>
            <a:r>
              <a:rPr lang="en-US" sz="1800" dirty="0" smtClean="0"/>
              <a:t>Create Traceability Matrix</a:t>
            </a:r>
          </a:p>
          <a:p>
            <a:pPr lvl="1"/>
            <a:endParaRPr lang="en-US" sz="1800" dirty="0" smtClean="0">
              <a:solidFill>
                <a:srgbClr val="FF0000"/>
              </a:solidFill>
            </a:endParaRPr>
          </a:p>
          <a:p>
            <a:pPr lvl="1"/>
            <a:endParaRPr lang="en-US" dirty="0" smtClean="0">
              <a:solidFill>
                <a:srgbClr val="FF0000"/>
              </a:solidFill>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p>
            <a:fld id="{52E5DC22-0081-4B25-A50B-7B04946331F0}" type="slidenum">
              <a:rPr lang="en-US" smtClean="0"/>
              <a:pPr/>
              <a:t>50</a:t>
            </a:fld>
            <a:endParaRPr lang="en-US" smtClean="0"/>
          </a:p>
        </p:txBody>
      </p:sp>
      <p:sp>
        <p:nvSpPr>
          <p:cNvPr id="10243" name="Rectangle 2"/>
          <p:cNvSpPr>
            <a:spLocks noGrp="1" noChangeArrowheads="1"/>
          </p:cNvSpPr>
          <p:nvPr>
            <p:ph type="body" idx="1"/>
          </p:nvPr>
        </p:nvSpPr>
        <p:spPr>
          <a:xfrm>
            <a:off x="685800" y="1216025"/>
            <a:ext cx="8077200" cy="384175"/>
          </a:xfrm>
        </p:spPr>
        <p:txBody>
          <a:bodyPr/>
          <a:lstStyle/>
          <a:p>
            <a:pPr>
              <a:defRPr/>
            </a:pPr>
            <a:r>
              <a:rPr lang="en-US" sz="1600" dirty="0" smtClean="0">
                <a:cs typeface="Times New Roman" pitchFamily="18" charset="0"/>
              </a:rPr>
              <a:t>Step 1: Identifying various options:</a:t>
            </a:r>
          </a:p>
          <a:p>
            <a:pPr marL="0" lvl="1" indent="-342900">
              <a:buClr>
                <a:schemeClr val="tx1"/>
              </a:buClr>
              <a:buFontTx/>
              <a:buNone/>
              <a:defRPr/>
            </a:pPr>
            <a:endParaRPr lang="en-US" sz="1400" kern="1200" dirty="0" smtClean="0">
              <a:cs typeface="Times New Roman" pitchFamily="18" charset="0"/>
            </a:endParaRPr>
          </a:p>
          <a:p>
            <a:pPr>
              <a:buFont typeface="Wingdings" pitchFamily="2" charset="2"/>
              <a:buChar char="Ø"/>
              <a:defRPr/>
            </a:pPr>
            <a:endParaRPr lang="en-US" sz="1200" dirty="0" smtClean="0">
              <a:cs typeface="Times New Roman" pitchFamily="18" charset="0"/>
            </a:endParaRPr>
          </a:p>
          <a:p>
            <a:pPr>
              <a:buFont typeface="Wingdings" pitchFamily="2" charset="2"/>
              <a:buNone/>
              <a:defRPr/>
            </a:pPr>
            <a:endParaRPr lang="en-US" sz="1100" kern="1200" dirty="0" smtClean="0">
              <a:cs typeface="Times New Roman" pitchFamily="18" charset="0"/>
            </a:endParaRPr>
          </a:p>
          <a:p>
            <a:pPr>
              <a:buFont typeface="Wingdings" pitchFamily="2" charset="2"/>
              <a:buNone/>
              <a:defRPr/>
            </a:pPr>
            <a:endParaRPr lang="en-US" sz="1100" kern="1200" dirty="0" smtClean="0">
              <a:cs typeface="Times New Roman" pitchFamily="18" charset="0"/>
            </a:endParaRPr>
          </a:p>
          <a:p>
            <a:pPr>
              <a:buFont typeface="Wingdings" pitchFamily="2" charset="2"/>
              <a:buNone/>
              <a:defRPr/>
            </a:pPr>
            <a:endParaRPr lang="en-US" sz="1100" kern="1200" dirty="0" smtClean="0">
              <a:cs typeface="Times New Roman" pitchFamily="18" charset="0"/>
            </a:endParaRPr>
          </a:p>
          <a:p>
            <a:pPr>
              <a:buFont typeface="Wingdings" pitchFamily="2" charset="2"/>
              <a:buNone/>
              <a:defRPr/>
            </a:pPr>
            <a:endParaRPr lang="en-US" sz="1100" dirty="0" smtClean="0">
              <a:cs typeface="Times New Roman" pitchFamily="18" charset="0"/>
            </a:endParaRPr>
          </a:p>
          <a:p>
            <a:pPr>
              <a:buFont typeface="Wingdings" pitchFamily="2" charset="2"/>
              <a:buNone/>
              <a:defRPr/>
            </a:pPr>
            <a:endParaRPr lang="en-US" sz="1100" kern="1200" dirty="0" smtClean="0">
              <a:cs typeface="Times New Roman" pitchFamily="18" charset="0"/>
            </a:endParaRPr>
          </a:p>
        </p:txBody>
      </p:sp>
      <p:sp>
        <p:nvSpPr>
          <p:cNvPr id="46084" name="Rectangle 3"/>
          <p:cNvSpPr>
            <a:spLocks noGrp="1" noChangeArrowheads="1"/>
          </p:cNvSpPr>
          <p:nvPr>
            <p:ph type="title"/>
          </p:nvPr>
        </p:nvSpPr>
        <p:spPr>
          <a:xfrm>
            <a:off x="533400" y="228600"/>
            <a:ext cx="8153400" cy="609600"/>
          </a:xfrm>
        </p:spPr>
        <p:txBody>
          <a:bodyPr/>
          <a:lstStyle/>
          <a:p>
            <a:pPr eaLnBrk="1" hangingPunct="1">
              <a:defRPr/>
            </a:pPr>
            <a:r>
              <a:rPr lang="en-US" dirty="0" smtClean="0">
                <a:latin typeface="+mn-lt"/>
              </a:rPr>
              <a:t>Overview of Test Conditions </a:t>
            </a:r>
            <a:r>
              <a:rPr lang="en-US" dirty="0" smtClean="0"/>
              <a:t>(Contd.)</a:t>
            </a:r>
            <a:endParaRPr lang="en-US" dirty="0" smtClean="0">
              <a:latin typeface="+mn-lt"/>
            </a:endParaRPr>
          </a:p>
        </p:txBody>
      </p:sp>
      <p:sp>
        <p:nvSpPr>
          <p:cNvPr id="5" name="Rounded Rectangle 4"/>
          <p:cNvSpPr/>
          <p:nvPr/>
        </p:nvSpPr>
        <p:spPr bwMode="auto">
          <a:xfrm>
            <a:off x="609600" y="1524000"/>
            <a:ext cx="8382000" cy="4740275"/>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Consider the following requirements of leave management system:</a:t>
            </a:r>
          </a:p>
          <a:p>
            <a:pPr marL="1204913" lvl="1" indent="-290513" algn="l">
              <a:buFont typeface="+mj-lt"/>
              <a:buAutoNum type="alphaLcParenR"/>
              <a:defRPr/>
            </a:pPr>
            <a:r>
              <a:rPr lang="en-US" sz="1200" b="0" dirty="0">
                <a:latin typeface="+mn-lt"/>
                <a:cs typeface="Times New Roman" pitchFamily="18" charset="0"/>
              </a:rPr>
              <a:t>The user should be able to apply for:</a:t>
            </a:r>
          </a:p>
          <a:p>
            <a:pPr marL="1654175" lvl="1" indent="-274638" algn="l">
              <a:spcBef>
                <a:spcPct val="20000"/>
              </a:spcBef>
              <a:buFont typeface="Verdana" pitchFamily="34" charset="0"/>
              <a:buChar char="●"/>
              <a:defRPr/>
            </a:pPr>
            <a:r>
              <a:rPr lang="en-US" sz="1200" b="0" dirty="0">
                <a:latin typeface="+mn-lt"/>
                <a:cs typeface="Times New Roman" pitchFamily="18" charset="0"/>
              </a:rPr>
              <a:t>Vacation leave</a:t>
            </a:r>
          </a:p>
          <a:p>
            <a:pPr marL="1654175" lvl="1" indent="-274638" algn="l">
              <a:spcBef>
                <a:spcPct val="20000"/>
              </a:spcBef>
              <a:buFont typeface="Verdana" pitchFamily="34" charset="0"/>
              <a:buChar char="●"/>
              <a:defRPr/>
            </a:pPr>
            <a:r>
              <a:rPr lang="en-US" sz="1200" b="0" dirty="0">
                <a:latin typeface="+mn-lt"/>
                <a:cs typeface="Times New Roman" pitchFamily="18" charset="0"/>
              </a:rPr>
              <a:t>Sick leave</a:t>
            </a:r>
          </a:p>
          <a:p>
            <a:pPr marL="1654175" lvl="1" indent="-274638" algn="l">
              <a:spcBef>
                <a:spcPct val="20000"/>
              </a:spcBef>
              <a:buFont typeface="Verdana" pitchFamily="34" charset="0"/>
              <a:buChar char="●"/>
              <a:defRPr/>
            </a:pPr>
            <a:r>
              <a:rPr lang="en-US" sz="1200" b="0" dirty="0">
                <a:latin typeface="+mn-lt"/>
                <a:cs typeface="Times New Roman" pitchFamily="18" charset="0"/>
              </a:rPr>
              <a:t>Compensatory leave</a:t>
            </a:r>
          </a:p>
          <a:p>
            <a:pPr marL="1654175" lvl="1" indent="-274638" algn="l">
              <a:spcBef>
                <a:spcPct val="20000"/>
              </a:spcBef>
              <a:buFont typeface="Verdana" pitchFamily="34" charset="0"/>
              <a:buChar char="●"/>
              <a:defRPr/>
            </a:pPr>
            <a:r>
              <a:rPr lang="en-US" sz="1200" b="0" dirty="0">
                <a:latin typeface="+mn-lt"/>
                <a:cs typeface="Times New Roman" pitchFamily="18" charset="0"/>
              </a:rPr>
              <a:t>Loss of pay</a:t>
            </a:r>
          </a:p>
          <a:p>
            <a:pPr marL="1204913" lvl="1" indent="-290513" algn="l">
              <a:buFont typeface="+mj-lt"/>
              <a:buAutoNum type="alphaLcParenR" startAt="2"/>
              <a:defRPr/>
            </a:pPr>
            <a:r>
              <a:rPr lang="en-US" sz="1200" b="0" dirty="0">
                <a:latin typeface="+mn-lt"/>
                <a:cs typeface="Times New Roman" pitchFamily="18" charset="0"/>
              </a:rPr>
              <a:t>Vacation leave can be taken in continuation to compensatory leave</a:t>
            </a:r>
          </a:p>
          <a:p>
            <a:pPr marL="1204913" lvl="1" indent="-290513" algn="l">
              <a:buFont typeface="+mj-lt"/>
              <a:buAutoNum type="alphaLcParenR" startAt="2"/>
              <a:defRPr/>
            </a:pPr>
            <a:r>
              <a:rPr lang="en-US" sz="1200" b="0" dirty="0">
                <a:latin typeface="+mn-lt"/>
                <a:cs typeface="Times New Roman" pitchFamily="18" charset="0"/>
              </a:rPr>
              <a:t>Sick leave cannot be combined with any other type of leave except loss of pay</a:t>
            </a:r>
          </a:p>
          <a:p>
            <a:pPr marL="742950" lvl="1" indent="-285750" algn="l">
              <a:spcBef>
                <a:spcPct val="20000"/>
              </a:spcBef>
              <a:buClr>
                <a:srgbClr val="DF7A1C"/>
              </a:buClr>
              <a:buFont typeface="Verdana" pitchFamily="34" charset="0"/>
              <a:buChar char="»"/>
              <a:defRPr/>
            </a:pPr>
            <a:r>
              <a:rPr lang="en-US" sz="1400" b="0" dirty="0">
                <a:latin typeface="+mn-lt"/>
                <a:cs typeface="Times New Roman" pitchFamily="18" charset="0"/>
              </a:rPr>
              <a:t>The various options of feature (a) and the combinations given in features (b) and (c) are test conditions. These are:</a:t>
            </a:r>
          </a:p>
          <a:p>
            <a:pPr marL="1204913" lvl="1" indent="-290513" algn="l">
              <a:buFont typeface="+mj-lt"/>
              <a:buAutoNum type="arabicPeriod"/>
              <a:defRPr/>
            </a:pPr>
            <a:r>
              <a:rPr lang="en-US" sz="1200" b="0" dirty="0">
                <a:latin typeface="+mn-lt"/>
                <a:cs typeface="Times New Roman" pitchFamily="18" charset="0"/>
              </a:rPr>
              <a:t>Applying for vacation  leave</a:t>
            </a:r>
          </a:p>
          <a:p>
            <a:pPr marL="1204913" lvl="1" indent="-290513" algn="l">
              <a:buFont typeface="+mj-lt"/>
              <a:buAutoNum type="arabicPeriod"/>
              <a:defRPr/>
            </a:pPr>
            <a:r>
              <a:rPr lang="en-US" sz="1200" b="0" dirty="0">
                <a:latin typeface="+mn-lt"/>
                <a:cs typeface="Times New Roman" pitchFamily="18" charset="0"/>
              </a:rPr>
              <a:t>Applying for sick leave</a:t>
            </a:r>
          </a:p>
          <a:p>
            <a:pPr marL="1204913" lvl="1" indent="-290513" algn="l">
              <a:buFont typeface="+mj-lt"/>
              <a:buAutoNum type="arabicPeriod"/>
              <a:defRPr/>
            </a:pPr>
            <a:r>
              <a:rPr lang="en-US" sz="1200" b="0" dirty="0">
                <a:latin typeface="+mn-lt"/>
                <a:cs typeface="Times New Roman" pitchFamily="18" charset="0"/>
              </a:rPr>
              <a:t>Applying for compensatory leave</a:t>
            </a:r>
          </a:p>
          <a:p>
            <a:pPr marL="1204913" lvl="1" indent="-290513" algn="l">
              <a:buFont typeface="+mj-lt"/>
              <a:buAutoNum type="arabicPeriod"/>
              <a:defRPr/>
            </a:pPr>
            <a:r>
              <a:rPr lang="en-US" sz="1200" b="0" dirty="0">
                <a:latin typeface="+mn-lt"/>
                <a:cs typeface="Times New Roman" pitchFamily="18" charset="0"/>
              </a:rPr>
              <a:t>Applying for loss of pay</a:t>
            </a:r>
          </a:p>
          <a:p>
            <a:pPr marL="1204913" lvl="1" indent="-290513" algn="l">
              <a:buFont typeface="+mj-lt"/>
              <a:buAutoNum type="arabicPeriod"/>
              <a:defRPr/>
            </a:pPr>
            <a:r>
              <a:rPr lang="en-US" sz="1200" b="0" dirty="0">
                <a:latin typeface="+mn-lt"/>
                <a:cs typeface="Times New Roman" pitchFamily="18" charset="0"/>
              </a:rPr>
              <a:t>Applying for vacation leave along with compensatory leave</a:t>
            </a:r>
          </a:p>
          <a:p>
            <a:pPr marL="1204913" lvl="1" indent="-290513" algn="l">
              <a:buFont typeface="+mj-lt"/>
              <a:buAutoNum type="arabicPeriod"/>
              <a:defRPr/>
            </a:pPr>
            <a:r>
              <a:rPr lang="en-US" sz="1200" b="0" dirty="0">
                <a:latin typeface="+mn-lt"/>
                <a:cs typeface="Times New Roman" pitchFamily="18" charset="0"/>
              </a:rPr>
              <a:t>Applying for vacation leave along with sick leave</a:t>
            </a:r>
          </a:p>
          <a:p>
            <a:pPr marL="1204913" lvl="1" indent="-290513" algn="l">
              <a:buFont typeface="+mj-lt"/>
              <a:buAutoNum type="arabicPeriod"/>
              <a:defRPr/>
            </a:pPr>
            <a:r>
              <a:rPr lang="en-US" sz="1200" b="0" dirty="0">
                <a:latin typeface="+mn-lt"/>
                <a:cs typeface="Times New Roman" pitchFamily="18" charset="0"/>
              </a:rPr>
              <a:t>Applying for vacation leave along with loss of pay</a:t>
            </a:r>
          </a:p>
          <a:p>
            <a:pPr marL="1204913" lvl="1" indent="-290513" algn="l">
              <a:buFont typeface="+mj-lt"/>
              <a:buAutoNum type="arabicPeriod"/>
              <a:defRPr/>
            </a:pPr>
            <a:r>
              <a:rPr lang="en-US" sz="1200" b="0" dirty="0">
                <a:latin typeface="+mn-lt"/>
                <a:cs typeface="Times New Roman" pitchFamily="18" charset="0"/>
              </a:rPr>
              <a:t>Applying for compensatory leave along with sick leave</a:t>
            </a:r>
          </a:p>
          <a:p>
            <a:pPr marL="1204913" lvl="1" indent="-290513" algn="l">
              <a:buFont typeface="+mj-lt"/>
              <a:buAutoNum type="arabicPeriod"/>
              <a:defRPr/>
            </a:pPr>
            <a:r>
              <a:rPr lang="en-US" sz="1200" b="0" dirty="0">
                <a:latin typeface="+mn-lt"/>
                <a:cs typeface="Times New Roman" pitchFamily="18" charset="0"/>
              </a:rPr>
              <a:t>Applying for compensatory leave along with loss of pay</a:t>
            </a:r>
          </a:p>
          <a:p>
            <a:pPr marL="1204913" lvl="1" indent="-290513" algn="l">
              <a:buFont typeface="+mj-lt"/>
              <a:buAutoNum type="arabicPeriod"/>
              <a:defRPr/>
            </a:pPr>
            <a:r>
              <a:rPr lang="en-US" sz="1200" b="0" dirty="0">
                <a:latin typeface="+mn-lt"/>
                <a:cs typeface="Times New Roman" pitchFamily="18" charset="0"/>
              </a:rPr>
              <a:t>Applying for loss of pay along with sick leave</a:t>
            </a:r>
          </a:p>
          <a:p>
            <a:pPr algn="l">
              <a:buFont typeface="Wingdings" pitchFamily="2" charset="2"/>
              <a:buNone/>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p:spPr>
        <p:txBody>
          <a:bodyPr/>
          <a:lstStyle/>
          <a:p>
            <a:fld id="{79DEA705-D9AB-4141-A963-F3259259A034}" type="slidenum">
              <a:rPr lang="en-US" smtClean="0"/>
              <a:pPr/>
              <a:t>51</a:t>
            </a:fld>
            <a:endParaRPr lang="en-US" smtClean="0"/>
          </a:p>
        </p:txBody>
      </p:sp>
      <p:sp>
        <p:nvSpPr>
          <p:cNvPr id="10243" name="Rectangle 2"/>
          <p:cNvSpPr>
            <a:spLocks noGrp="1" noChangeArrowheads="1"/>
          </p:cNvSpPr>
          <p:nvPr>
            <p:ph type="body" idx="1"/>
          </p:nvPr>
        </p:nvSpPr>
        <p:spPr>
          <a:xfrm>
            <a:off x="685800" y="1216025"/>
            <a:ext cx="8077200" cy="5105400"/>
          </a:xfrm>
        </p:spPr>
        <p:txBody>
          <a:bodyPr/>
          <a:lstStyle/>
          <a:p>
            <a:pPr marL="290513" indent="-290513">
              <a:defRPr/>
            </a:pPr>
            <a:r>
              <a:rPr lang="en-US" sz="1600" kern="1200" dirty="0" smtClean="0">
                <a:cs typeface="Times New Roman" pitchFamily="18" charset="0"/>
              </a:rPr>
              <a:t>Step 2: Optimize options based on variations in application behavior pertaining to that option:</a:t>
            </a:r>
          </a:p>
          <a:p>
            <a:pPr marL="0">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dirty="0" smtClean="0">
              <a:cs typeface="Times New Roman" pitchFamily="18" charset="0"/>
            </a:endParaRPr>
          </a:p>
        </p:txBody>
      </p:sp>
      <p:sp>
        <p:nvSpPr>
          <p:cNvPr id="47108" name="Rectangle 3"/>
          <p:cNvSpPr>
            <a:spLocks noGrp="1" noChangeArrowheads="1"/>
          </p:cNvSpPr>
          <p:nvPr>
            <p:ph type="title"/>
          </p:nvPr>
        </p:nvSpPr>
        <p:spPr>
          <a:xfrm>
            <a:off x="533400" y="228600"/>
            <a:ext cx="7467600" cy="609600"/>
          </a:xfrm>
        </p:spPr>
        <p:txBody>
          <a:bodyPr/>
          <a:lstStyle/>
          <a:p>
            <a:pPr eaLnBrk="1" hangingPunct="1">
              <a:defRPr/>
            </a:pPr>
            <a:r>
              <a:rPr lang="en-US" dirty="0" smtClean="0">
                <a:latin typeface="+mn-lt"/>
              </a:rPr>
              <a:t>Overview of Test Conditions (Contd.)</a:t>
            </a:r>
          </a:p>
        </p:txBody>
      </p:sp>
      <p:sp>
        <p:nvSpPr>
          <p:cNvPr id="6" name="Rounded Rectangle 5"/>
          <p:cNvSpPr/>
          <p:nvPr/>
        </p:nvSpPr>
        <p:spPr bwMode="auto">
          <a:xfrm>
            <a:off x="685800" y="1817688"/>
            <a:ext cx="8229600" cy="4624387"/>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742950" lvl="1" indent="-285750" algn="l">
              <a:spcBef>
                <a:spcPct val="20000"/>
              </a:spcBef>
              <a:buClr>
                <a:srgbClr val="DF7A1C"/>
              </a:buClr>
              <a:buFont typeface="Verdana" pitchFamily="34" charset="0"/>
              <a:buChar char="»"/>
              <a:defRPr/>
            </a:pPr>
            <a:r>
              <a:rPr lang="en-US" sz="1600" b="0" dirty="0">
                <a:latin typeface="+mn-lt"/>
                <a:cs typeface="Times New Roman" pitchFamily="18" charset="0"/>
              </a:rPr>
              <a:t>Of the above options, one and two (applying for vacation leave and applying for sick leave) can be treated as a single test condition since the application pre-requisites and behavior is not different between these two types of leave. That is, both types of leave can be availed only if there is sufficient balance accrued by the employee)</a:t>
            </a:r>
          </a:p>
          <a:p>
            <a:pPr marL="742950" lvl="1" indent="-285750" algn="l">
              <a:spcBef>
                <a:spcPct val="20000"/>
              </a:spcBef>
              <a:buClr>
                <a:srgbClr val="DF7A1C"/>
              </a:buClr>
              <a:buFont typeface="Verdana" pitchFamily="34" charset="0"/>
              <a:buChar char="»"/>
              <a:defRPr/>
            </a:pPr>
            <a:r>
              <a:rPr lang="en-US" sz="1600" b="0" dirty="0">
                <a:latin typeface="+mn-lt"/>
                <a:cs typeface="Times New Roman" pitchFamily="18" charset="0"/>
              </a:rPr>
              <a:t>Option three (applying for compensatory leave) is a separate condition since the prerequisite is different for this type of leave, that is, user should have record of working hours during holidays</a:t>
            </a:r>
          </a:p>
          <a:p>
            <a:pPr marL="742950" lvl="1" indent="-285750" algn="l">
              <a:spcBef>
                <a:spcPct val="20000"/>
              </a:spcBef>
              <a:buClr>
                <a:srgbClr val="DF7A1C"/>
              </a:buClr>
              <a:buFont typeface="Verdana" pitchFamily="34" charset="0"/>
              <a:buChar char="»"/>
              <a:defRPr/>
            </a:pPr>
            <a:r>
              <a:rPr lang="en-US" sz="1600" b="0" dirty="0">
                <a:latin typeface="+mn-lt"/>
                <a:cs typeface="Times New Roman" pitchFamily="18" charset="0"/>
              </a:rPr>
              <a:t>Option four (applying for loss of pay) is a separate condition since this type of leave does not have the prerequisite of a leave balance accrued</a:t>
            </a:r>
          </a:p>
          <a:p>
            <a:pPr marL="742950" lvl="1" indent="-285750" algn="l">
              <a:spcBef>
                <a:spcPct val="20000"/>
              </a:spcBef>
              <a:buClr>
                <a:srgbClr val="DF7A1C"/>
              </a:buClr>
              <a:buFont typeface="Verdana" pitchFamily="34" charset="0"/>
              <a:buChar char="»"/>
              <a:defRPr/>
            </a:pPr>
            <a:r>
              <a:rPr lang="en-US" sz="1600" b="0" dirty="0">
                <a:latin typeface="+mn-lt"/>
                <a:cs typeface="Times New Roman" pitchFamily="18" charset="0"/>
              </a:rPr>
              <a:t>Rest of the options from 5 to 10 are separate conditions since the application behavior varies for each of these combinations that is, it allows some combinations and does not allow the rest.</a:t>
            </a:r>
          </a:p>
          <a:p>
            <a:pPr algn="l">
              <a:buFont typeface="Wingdings" pitchFamily="2" charset="2"/>
              <a:buNone/>
              <a:defRPr/>
            </a:pPr>
            <a:endParaRPr lang="en-US" sz="16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p:spPr>
        <p:txBody>
          <a:bodyPr/>
          <a:lstStyle/>
          <a:p>
            <a:fld id="{1121E7E1-40D2-4BE1-85A1-BC25590D1B8F}" type="slidenum">
              <a:rPr lang="en-US" smtClean="0"/>
              <a:pPr/>
              <a:t>52</a:t>
            </a:fld>
            <a:endParaRPr lang="en-US" smtClean="0"/>
          </a:p>
        </p:txBody>
      </p:sp>
      <p:sp>
        <p:nvSpPr>
          <p:cNvPr id="10243" name="Rectangle 2"/>
          <p:cNvSpPr>
            <a:spLocks noGrp="1" noChangeArrowheads="1"/>
          </p:cNvSpPr>
          <p:nvPr>
            <p:ph type="body" idx="1"/>
          </p:nvPr>
        </p:nvSpPr>
        <p:spPr>
          <a:xfrm>
            <a:off x="685800" y="1216025"/>
            <a:ext cx="8077200" cy="5105400"/>
          </a:xfrm>
        </p:spPr>
        <p:txBody>
          <a:bodyPr/>
          <a:lstStyle/>
          <a:p>
            <a:pPr>
              <a:defRPr/>
            </a:pPr>
            <a:r>
              <a:rPr lang="en-US" sz="1600" dirty="0" smtClean="0">
                <a:cs typeface="Times New Roman" pitchFamily="18" charset="0"/>
              </a:rPr>
              <a:t>Based on the above optimized options, following are the final set of test conditions are:</a:t>
            </a:r>
          </a:p>
          <a:p>
            <a:pPr>
              <a:buFont typeface="Wingdings" pitchFamily="2" charset="2"/>
              <a:buChar char="Ø"/>
              <a:defRPr/>
            </a:pPr>
            <a:endParaRPr lang="en-US" sz="16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p:txBody>
      </p:sp>
      <p:sp>
        <p:nvSpPr>
          <p:cNvPr id="47108" name="Rectangle 3"/>
          <p:cNvSpPr>
            <a:spLocks noGrp="1" noChangeArrowheads="1"/>
          </p:cNvSpPr>
          <p:nvPr>
            <p:ph type="title"/>
          </p:nvPr>
        </p:nvSpPr>
        <p:spPr>
          <a:xfrm>
            <a:off x="533400" y="228600"/>
            <a:ext cx="7467600" cy="609600"/>
          </a:xfrm>
        </p:spPr>
        <p:txBody>
          <a:bodyPr/>
          <a:lstStyle/>
          <a:p>
            <a:pPr eaLnBrk="1" hangingPunct="1">
              <a:defRPr/>
            </a:pPr>
            <a:r>
              <a:rPr lang="en-US" dirty="0" smtClean="0">
                <a:latin typeface="+mn-lt"/>
              </a:rPr>
              <a:t>Overview of Test Conditions (Contd.)</a:t>
            </a:r>
          </a:p>
        </p:txBody>
      </p:sp>
      <p:sp>
        <p:nvSpPr>
          <p:cNvPr id="7" name="Rounded Rectangle 6"/>
          <p:cNvSpPr/>
          <p:nvPr/>
        </p:nvSpPr>
        <p:spPr bwMode="auto">
          <a:xfrm>
            <a:off x="914400" y="1828800"/>
            <a:ext cx="7772400" cy="282575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739775" indent="-274638" algn="l">
              <a:buClr>
                <a:srgbClr val="DF7B17"/>
              </a:buClr>
              <a:buFont typeface="Verdana" pitchFamily="34" charset="0"/>
              <a:buChar char="»"/>
              <a:defRPr/>
            </a:pPr>
            <a:r>
              <a:rPr lang="en-US" sz="1600" b="0" dirty="0">
                <a:latin typeface="+mn-lt"/>
                <a:cs typeface="Times New Roman" pitchFamily="18" charset="0"/>
              </a:rPr>
              <a:t>C01: Applying for vacation / sick leave </a:t>
            </a:r>
          </a:p>
          <a:p>
            <a:pPr marL="739775" indent="-274638" algn="l">
              <a:buClr>
                <a:srgbClr val="DF7B17"/>
              </a:buClr>
              <a:buFont typeface="Verdana" pitchFamily="34" charset="0"/>
              <a:buChar char="»"/>
              <a:defRPr/>
            </a:pPr>
            <a:r>
              <a:rPr lang="en-US" sz="1600" b="0" dirty="0">
                <a:latin typeface="+mn-lt"/>
                <a:cs typeface="Times New Roman" pitchFamily="18" charset="0"/>
              </a:rPr>
              <a:t>C02: Applying for compensatory leave</a:t>
            </a:r>
          </a:p>
          <a:p>
            <a:pPr marL="739775" indent="-274638" algn="l">
              <a:buClr>
                <a:srgbClr val="DF7B17"/>
              </a:buClr>
              <a:buFont typeface="Verdana" pitchFamily="34" charset="0"/>
              <a:buChar char="»"/>
              <a:defRPr/>
            </a:pPr>
            <a:r>
              <a:rPr lang="en-US" sz="1600" b="0" dirty="0">
                <a:latin typeface="+mn-lt"/>
                <a:cs typeface="Times New Roman" pitchFamily="18" charset="0"/>
              </a:rPr>
              <a:t>C03: Applying for loss of pay</a:t>
            </a:r>
          </a:p>
          <a:p>
            <a:pPr marL="739775" indent="-274638" algn="l">
              <a:buClr>
                <a:srgbClr val="DF7B17"/>
              </a:buClr>
              <a:buFont typeface="Verdana" pitchFamily="34" charset="0"/>
              <a:buChar char="»"/>
              <a:defRPr/>
            </a:pPr>
            <a:r>
              <a:rPr lang="en-US" sz="1600" b="0" dirty="0">
                <a:latin typeface="+mn-lt"/>
                <a:cs typeface="Times New Roman" pitchFamily="18" charset="0"/>
              </a:rPr>
              <a:t>C04: Applying for vacation leave along with compensatory leave</a:t>
            </a:r>
          </a:p>
          <a:p>
            <a:pPr marL="739775" indent="-274638" algn="l">
              <a:buClr>
                <a:srgbClr val="DF7B17"/>
              </a:buClr>
              <a:buFont typeface="Verdana" pitchFamily="34" charset="0"/>
              <a:buChar char="»"/>
              <a:defRPr/>
            </a:pPr>
            <a:r>
              <a:rPr lang="en-US" sz="1600" b="0" dirty="0">
                <a:latin typeface="+mn-lt"/>
                <a:cs typeface="Times New Roman" pitchFamily="18" charset="0"/>
              </a:rPr>
              <a:t>C05: Applying for vacation leave along with sick leave</a:t>
            </a:r>
          </a:p>
          <a:p>
            <a:pPr marL="739775" indent="-274638" algn="l">
              <a:buClr>
                <a:srgbClr val="DF7B17"/>
              </a:buClr>
              <a:buFont typeface="Verdana" pitchFamily="34" charset="0"/>
              <a:buChar char="»"/>
              <a:defRPr/>
            </a:pPr>
            <a:r>
              <a:rPr lang="en-US" sz="1600" b="0" dirty="0">
                <a:latin typeface="+mn-lt"/>
                <a:cs typeface="Times New Roman" pitchFamily="18" charset="0"/>
              </a:rPr>
              <a:t>C06: Applying for vacation leave along with loss of pay</a:t>
            </a:r>
          </a:p>
          <a:p>
            <a:pPr marL="739775" indent="-274638" algn="l">
              <a:buClr>
                <a:srgbClr val="DF7B17"/>
              </a:buClr>
              <a:buFont typeface="Verdana" pitchFamily="34" charset="0"/>
              <a:buChar char="»"/>
              <a:defRPr/>
            </a:pPr>
            <a:r>
              <a:rPr lang="en-US" sz="1600" b="0" dirty="0">
                <a:latin typeface="+mn-lt"/>
                <a:cs typeface="Times New Roman" pitchFamily="18" charset="0"/>
              </a:rPr>
              <a:t>C07: Applying for compensatory leave along with sick leave</a:t>
            </a:r>
          </a:p>
          <a:p>
            <a:pPr marL="739775" indent="-274638" algn="l">
              <a:buClr>
                <a:srgbClr val="DF7B17"/>
              </a:buClr>
              <a:buFont typeface="Verdana" pitchFamily="34" charset="0"/>
              <a:buChar char="»"/>
              <a:defRPr/>
            </a:pPr>
            <a:r>
              <a:rPr lang="en-US" sz="1600" b="0" dirty="0">
                <a:latin typeface="+mn-lt"/>
                <a:cs typeface="Times New Roman" pitchFamily="18" charset="0"/>
              </a:rPr>
              <a:t>C08: Applying for compensatory leave along with loss of pay</a:t>
            </a:r>
          </a:p>
          <a:p>
            <a:pPr marL="739775" indent="-274638" algn="l">
              <a:buClr>
                <a:srgbClr val="DF7B17"/>
              </a:buClr>
              <a:buFont typeface="Verdana" pitchFamily="34" charset="0"/>
              <a:buChar char="»"/>
              <a:defRPr/>
            </a:pPr>
            <a:r>
              <a:rPr lang="en-US" sz="1600" b="0" dirty="0">
                <a:latin typeface="+mn-lt"/>
                <a:cs typeface="Times New Roman" pitchFamily="18" charset="0"/>
              </a:rPr>
              <a:t>C09: Applying for loss of pay along with sick leave</a:t>
            </a:r>
          </a:p>
          <a:p>
            <a:pPr algn="l">
              <a:buFont typeface="Wingdings" pitchFamily="2" charset="2"/>
              <a:buNone/>
              <a:defRPr/>
            </a:pPr>
            <a:endParaRPr lang="en-US" sz="16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p:spPr>
        <p:txBody>
          <a:bodyPr/>
          <a:lstStyle/>
          <a:p>
            <a:fld id="{BD8226E2-A059-412C-BCFF-0A064A269E90}" type="slidenum">
              <a:rPr lang="en-US" smtClean="0"/>
              <a:pPr/>
              <a:t>53</a:t>
            </a:fld>
            <a:endParaRPr lang="en-US" smtClean="0"/>
          </a:p>
        </p:txBody>
      </p:sp>
      <p:sp>
        <p:nvSpPr>
          <p:cNvPr id="10243" name="Rectangle 2"/>
          <p:cNvSpPr>
            <a:spLocks noGrp="1" noChangeArrowheads="1"/>
          </p:cNvSpPr>
          <p:nvPr>
            <p:ph type="body" idx="1"/>
          </p:nvPr>
        </p:nvSpPr>
        <p:spPr>
          <a:xfrm>
            <a:off x="457200" y="990600"/>
            <a:ext cx="8077200" cy="5105400"/>
          </a:xfrm>
        </p:spPr>
        <p:txBody>
          <a:bodyPr/>
          <a:lstStyle/>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lvl="1">
              <a:buFontTx/>
              <a:buNone/>
              <a:defRPr/>
            </a:pPr>
            <a:endParaRPr lang="en-US" sz="10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None/>
              <a:defRPr/>
            </a:pPr>
            <a:r>
              <a:rPr lang="en-US" sz="1400" dirty="0" smtClean="0">
                <a:latin typeface="Times New Roman" pitchFamily="18" charset="0"/>
                <a:cs typeface="Times New Roman" pitchFamily="18" charset="0"/>
              </a:rPr>
              <a:t>		</a:t>
            </a:r>
          </a:p>
          <a:p>
            <a:pPr>
              <a:buFont typeface="Wingdings" pitchFamily="2" charset="2"/>
              <a:buNone/>
              <a:defRPr/>
            </a:pPr>
            <a:endParaRPr lang="en-US" sz="1400" dirty="0" smtClean="0">
              <a:latin typeface="Times New Roman" pitchFamily="18" charset="0"/>
              <a:cs typeface="Times New Roman" pitchFamily="18" charset="0"/>
            </a:endParaRPr>
          </a:p>
          <a:p>
            <a:pPr>
              <a:buFont typeface="Wingdings" pitchFamily="2" charset="2"/>
              <a:buChar char="Ø"/>
              <a:defRPr/>
            </a:pPr>
            <a:endParaRPr lang="en-US" sz="1400" dirty="0" smtClean="0">
              <a:latin typeface="Times New Roman" pitchFamily="18" charset="0"/>
              <a:cs typeface="Times New Roman" pitchFamily="18" charset="0"/>
            </a:endParaRPr>
          </a:p>
          <a:p>
            <a:pPr>
              <a:buFont typeface="Wingdings" pitchFamily="2" charset="2"/>
              <a:buNone/>
              <a:defRPr/>
            </a:pPr>
            <a:endParaRPr lang="en-US" sz="1100" kern="1200" dirty="0" smtClean="0">
              <a:latin typeface="Times New Roman" pitchFamily="18" charset="0"/>
              <a:cs typeface="Times New Roman" pitchFamily="18" charset="0"/>
            </a:endParaRPr>
          </a:p>
          <a:p>
            <a:pPr>
              <a:buFont typeface="Wingdings" pitchFamily="2" charset="2"/>
              <a:buNone/>
              <a:defRPr/>
            </a:pPr>
            <a:endParaRPr lang="en-US" sz="1100" kern="1200" dirty="0" smtClean="0">
              <a:latin typeface="Times New Roman" pitchFamily="18" charset="0"/>
              <a:cs typeface="Times New Roman" pitchFamily="18" charset="0"/>
            </a:endParaRPr>
          </a:p>
          <a:p>
            <a:pPr>
              <a:buFont typeface="Wingdings" pitchFamily="2" charset="2"/>
              <a:buNone/>
              <a:defRPr/>
            </a:pPr>
            <a:endParaRPr lang="en-US" sz="1100" kern="1200" dirty="0" smtClean="0">
              <a:latin typeface="Times New Roman" pitchFamily="18" charset="0"/>
              <a:cs typeface="Times New Roman" pitchFamily="18" charset="0"/>
            </a:endParaRPr>
          </a:p>
          <a:p>
            <a:pPr>
              <a:buFont typeface="Wingdings" pitchFamily="2" charset="2"/>
              <a:buNone/>
              <a:defRPr/>
            </a:pPr>
            <a:endParaRPr lang="en-US" sz="1100" dirty="0" smtClean="0">
              <a:latin typeface="Times New Roman" pitchFamily="18" charset="0"/>
              <a:cs typeface="Times New Roman" pitchFamily="18" charset="0"/>
            </a:endParaRPr>
          </a:p>
          <a:p>
            <a:pPr>
              <a:buFont typeface="Wingdings" pitchFamily="2" charset="2"/>
              <a:buNone/>
              <a:defRPr/>
            </a:pPr>
            <a:endParaRPr lang="en-US" sz="1100" kern="1200" dirty="0" smtClean="0">
              <a:latin typeface="Times New Roman" pitchFamily="18" charset="0"/>
              <a:cs typeface="Times New Roman" pitchFamily="18" charset="0"/>
            </a:endParaRPr>
          </a:p>
        </p:txBody>
      </p:sp>
      <p:sp>
        <p:nvSpPr>
          <p:cNvPr id="48132" name="Rectangle 3"/>
          <p:cNvSpPr>
            <a:spLocks noGrp="1" noChangeArrowheads="1"/>
          </p:cNvSpPr>
          <p:nvPr>
            <p:ph type="title"/>
          </p:nvPr>
        </p:nvSpPr>
        <p:spPr>
          <a:xfrm>
            <a:off x="533400" y="228600"/>
            <a:ext cx="8305800" cy="609600"/>
          </a:xfrm>
        </p:spPr>
        <p:txBody>
          <a:bodyPr/>
          <a:lstStyle/>
          <a:p>
            <a:pPr eaLnBrk="1" hangingPunct="1">
              <a:defRPr/>
            </a:pPr>
            <a:r>
              <a:rPr lang="en-US" dirty="0" smtClean="0">
                <a:latin typeface="+mn-lt"/>
              </a:rPr>
              <a:t>Test Conditions in Scenarios - Example</a:t>
            </a:r>
          </a:p>
        </p:txBody>
      </p:sp>
      <p:sp>
        <p:nvSpPr>
          <p:cNvPr id="5" name="Rounded Rectangle 4"/>
          <p:cNvSpPr/>
          <p:nvPr/>
        </p:nvSpPr>
        <p:spPr bwMode="auto">
          <a:xfrm>
            <a:off x="685800" y="1219200"/>
            <a:ext cx="8229600" cy="40528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lvl="1" indent="-290513" algn="l">
              <a:buFont typeface="Wingdings" pitchFamily="2" charset="2"/>
              <a:buChar char="§"/>
              <a:defRPr/>
            </a:pPr>
            <a:r>
              <a:rPr lang="en-US" sz="1600" b="0" dirty="0">
                <a:latin typeface="+mn-lt"/>
                <a:cs typeface="Times New Roman" pitchFamily="18" charset="0"/>
              </a:rPr>
              <a:t>Consider the following scenarios identified for leave management system: </a:t>
            </a:r>
          </a:p>
          <a:p>
            <a:pPr marL="739775" lvl="1" indent="-274638" algn="l">
              <a:buClr>
                <a:srgbClr val="DF7B17"/>
              </a:buClr>
              <a:buFont typeface="Verdana" pitchFamily="34" charset="0"/>
              <a:buChar char="»"/>
              <a:defRPr/>
            </a:pPr>
            <a:r>
              <a:rPr lang="en-US" sz="1400" b="0" dirty="0">
                <a:latin typeface="+mn-lt"/>
                <a:cs typeface="Times New Roman" pitchFamily="18" charset="0"/>
              </a:rPr>
              <a:t>SCN01: User applies for leave by providing valid dates and no. of days</a:t>
            </a:r>
          </a:p>
          <a:p>
            <a:pPr marL="739775" lvl="1" indent="-274638" algn="l">
              <a:buClr>
                <a:srgbClr val="DF7B17"/>
              </a:buClr>
              <a:buFont typeface="Verdana" pitchFamily="34" charset="0"/>
              <a:buChar char="»"/>
              <a:defRPr/>
            </a:pPr>
            <a:r>
              <a:rPr lang="en-US" sz="1400" b="0" dirty="0">
                <a:latin typeface="+mn-lt"/>
                <a:cs typeface="Times New Roman" pitchFamily="18" charset="0"/>
              </a:rPr>
              <a:t>SCN02: User applies for leave with days which are more than the accrued leave</a:t>
            </a:r>
          </a:p>
          <a:p>
            <a:pPr marL="739775" lvl="1" indent="-274638" algn="l">
              <a:buClr>
                <a:srgbClr val="DF7B17"/>
              </a:buClr>
              <a:buFont typeface="Verdana" pitchFamily="34" charset="0"/>
              <a:buChar char="»"/>
              <a:defRPr/>
            </a:pPr>
            <a:r>
              <a:rPr lang="en-US" sz="1400" b="0" dirty="0">
                <a:latin typeface="+mn-lt"/>
                <a:cs typeface="Times New Roman" pitchFamily="18" charset="0"/>
              </a:rPr>
              <a:t>SCN03: User applies for leave and then cancels it before approval</a:t>
            </a:r>
          </a:p>
          <a:p>
            <a:pPr marL="739775" lvl="1" indent="-274638" algn="l">
              <a:buClr>
                <a:srgbClr val="DF7B17"/>
              </a:buClr>
              <a:buFont typeface="Verdana" pitchFamily="34" charset="0"/>
              <a:buChar char="»"/>
              <a:defRPr/>
            </a:pPr>
            <a:r>
              <a:rPr lang="en-US" sz="1400" b="0" dirty="0">
                <a:latin typeface="+mn-lt"/>
                <a:cs typeface="Times New Roman" pitchFamily="18" charset="0"/>
              </a:rPr>
              <a:t>SCN04: User applies for leave and then modifies it before approval</a:t>
            </a:r>
          </a:p>
          <a:p>
            <a:pPr marL="739775" lvl="1" indent="-274638" algn="l">
              <a:buClr>
                <a:srgbClr val="DF7B17"/>
              </a:buClr>
              <a:buFont typeface="Verdana" pitchFamily="34" charset="0"/>
              <a:buChar char="»"/>
              <a:defRPr/>
            </a:pPr>
            <a:r>
              <a:rPr lang="en-US" sz="1400" b="0" dirty="0">
                <a:latin typeface="+mn-lt"/>
                <a:cs typeface="Times New Roman" pitchFamily="18" charset="0"/>
              </a:rPr>
              <a:t>SCN05: User applies combining two types of leave which is valid</a:t>
            </a:r>
          </a:p>
          <a:p>
            <a:pPr marL="290513" lvl="1" indent="-290513" algn="l">
              <a:buFont typeface="Wingdings" pitchFamily="2" charset="2"/>
              <a:buChar char="§"/>
              <a:defRPr/>
            </a:pPr>
            <a:r>
              <a:rPr lang="en-US" sz="1600" b="0" dirty="0">
                <a:latin typeface="+mn-lt"/>
                <a:cs typeface="Times New Roman" pitchFamily="18" charset="0"/>
              </a:rPr>
              <a:t>The test conditions  can now be mapped to the various scenarios such that all the conditions are covered across the scenarios. </a:t>
            </a:r>
          </a:p>
          <a:p>
            <a:pPr marL="739775" lvl="1" indent="-274638" algn="l">
              <a:buClr>
                <a:srgbClr val="DF7B17"/>
              </a:buClr>
              <a:buFont typeface="Verdana" pitchFamily="34" charset="0"/>
              <a:buChar char="»"/>
              <a:defRPr/>
            </a:pPr>
            <a:r>
              <a:rPr lang="en-US" sz="1400" b="0" dirty="0">
                <a:latin typeface="+mn-lt"/>
                <a:cs typeface="Times New Roman" pitchFamily="18" charset="0"/>
              </a:rPr>
              <a:t>SCN01 – C01, C02, C03</a:t>
            </a:r>
          </a:p>
          <a:p>
            <a:pPr marL="739775" lvl="1" indent="-274638" algn="l">
              <a:buClr>
                <a:srgbClr val="DF7B17"/>
              </a:buClr>
              <a:buFont typeface="Verdana" pitchFamily="34" charset="0"/>
              <a:buChar char="»"/>
              <a:defRPr/>
            </a:pPr>
            <a:r>
              <a:rPr lang="en-US" sz="1400" b="0" dirty="0">
                <a:latin typeface="+mn-lt"/>
                <a:cs typeface="Times New Roman" pitchFamily="18" charset="0"/>
              </a:rPr>
              <a:t>SCN02 – C01, C02</a:t>
            </a:r>
          </a:p>
          <a:p>
            <a:pPr marL="739775" lvl="1" indent="-274638" algn="l">
              <a:buClr>
                <a:srgbClr val="DF7B17"/>
              </a:buClr>
              <a:buFont typeface="Verdana" pitchFamily="34" charset="0"/>
              <a:buChar char="»"/>
              <a:defRPr/>
            </a:pPr>
            <a:r>
              <a:rPr lang="en-US" sz="1400" b="0" dirty="0">
                <a:latin typeface="+mn-lt"/>
                <a:cs typeface="Times New Roman" pitchFamily="18" charset="0"/>
              </a:rPr>
              <a:t>SCN03 – C01, C02, C03</a:t>
            </a:r>
          </a:p>
          <a:p>
            <a:pPr marL="739775" lvl="1" indent="-274638" algn="l">
              <a:buClr>
                <a:srgbClr val="DF7B17"/>
              </a:buClr>
              <a:buFont typeface="Verdana" pitchFamily="34" charset="0"/>
              <a:buChar char="»"/>
              <a:defRPr/>
            </a:pPr>
            <a:r>
              <a:rPr lang="en-US" sz="1400" b="0" dirty="0">
                <a:latin typeface="+mn-lt"/>
                <a:cs typeface="Times New Roman" pitchFamily="18" charset="0"/>
              </a:rPr>
              <a:t>SCN04 – C01, C02, C03</a:t>
            </a:r>
          </a:p>
          <a:p>
            <a:pPr marL="739775" lvl="1" indent="-274638" algn="l">
              <a:buClr>
                <a:srgbClr val="DF7B17"/>
              </a:buClr>
              <a:buFont typeface="Verdana" pitchFamily="34" charset="0"/>
              <a:buChar char="»"/>
              <a:defRPr/>
            </a:pPr>
            <a:r>
              <a:rPr lang="en-US" sz="1400" b="0" dirty="0">
                <a:latin typeface="+mn-lt"/>
                <a:cs typeface="Times New Roman" pitchFamily="18" charset="0"/>
              </a:rPr>
              <a:t>SCN05 – C05, C10</a:t>
            </a:r>
          </a:p>
          <a:p>
            <a:pPr marL="739775" lvl="1" indent="-274638" algn="l">
              <a:buClr>
                <a:srgbClr val="DF7B17"/>
              </a:buClr>
              <a:buFont typeface="Verdana" pitchFamily="34" charset="0"/>
              <a:buChar char="»"/>
              <a:defRPr/>
            </a:pPr>
            <a:r>
              <a:rPr lang="en-US" sz="1400" b="0" dirty="0">
                <a:latin typeface="+mn-lt"/>
                <a:cs typeface="Times New Roman" pitchFamily="18" charset="0"/>
              </a:rPr>
              <a:t>SCN06 – C06, C07, C08, C09</a:t>
            </a:r>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p>
            <a:fld id="{CBB6BEB7-844F-44EA-8DD9-855A93B4F9A4}" type="slidenum">
              <a:rPr lang="en-US" smtClean="0"/>
              <a:pPr/>
              <a:t>54</a:t>
            </a:fld>
            <a:endParaRPr lang="en-US" smtClean="0"/>
          </a:p>
        </p:txBody>
      </p:sp>
      <p:sp>
        <p:nvSpPr>
          <p:cNvPr id="49155" name="Rectangle 3"/>
          <p:cNvSpPr>
            <a:spLocks noGrp="1" noChangeArrowheads="1"/>
          </p:cNvSpPr>
          <p:nvPr>
            <p:ph type="title"/>
          </p:nvPr>
        </p:nvSpPr>
        <p:spPr>
          <a:xfrm>
            <a:off x="533400" y="228600"/>
            <a:ext cx="7467600" cy="609600"/>
          </a:xfrm>
        </p:spPr>
        <p:txBody>
          <a:bodyPr/>
          <a:lstStyle/>
          <a:p>
            <a:pPr eaLnBrk="1" hangingPunct="1">
              <a:defRPr/>
            </a:pPr>
            <a:r>
              <a:rPr lang="en-US" dirty="0" smtClean="0">
                <a:latin typeface="+mn-lt"/>
              </a:rPr>
              <a:t>Creation of Test Cases Using Test Conditions in Test Scenarios</a:t>
            </a:r>
          </a:p>
        </p:txBody>
      </p:sp>
      <p:sp>
        <p:nvSpPr>
          <p:cNvPr id="6" name="Rounded Rectangle 5"/>
          <p:cNvSpPr/>
          <p:nvPr/>
        </p:nvSpPr>
        <p:spPr bwMode="auto">
          <a:xfrm>
            <a:off x="685800" y="1216025"/>
            <a:ext cx="8229600" cy="48688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1400" b="0" dirty="0">
                <a:latin typeface="+mn-lt"/>
                <a:cs typeface="Times New Roman" pitchFamily="18" charset="0"/>
              </a:rPr>
              <a:t>Combining test conditions and the scenarios would result in the set of test cases as follows:</a:t>
            </a:r>
          </a:p>
          <a:p>
            <a:pPr marL="739775" lvl="1" indent="-274638" algn="l">
              <a:buClr>
                <a:srgbClr val="DF7B17"/>
              </a:buClr>
              <a:buFont typeface="Verdana" pitchFamily="34" charset="0"/>
              <a:buChar char="»"/>
              <a:defRPr/>
            </a:pPr>
            <a:r>
              <a:rPr lang="en-US" sz="1400" b="0" dirty="0">
                <a:latin typeface="+mn-lt"/>
                <a:cs typeface="Times New Roman" pitchFamily="18" charset="0"/>
              </a:rPr>
              <a:t>TC01: User applies for vacation leave by providing valid dates and number of days.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TC02: User applies for compensatory leave by providing valid dates and </a:t>
            </a:r>
            <a:r>
              <a:rPr lang="en-US" sz="1400" b="0" dirty="0">
                <a:cs typeface="Times New Roman" pitchFamily="18" charset="0"/>
              </a:rPr>
              <a:t>number </a:t>
            </a:r>
            <a:r>
              <a:rPr lang="en-US" sz="1400" b="0" dirty="0">
                <a:latin typeface="+mn-lt"/>
                <a:cs typeface="Times New Roman" pitchFamily="18" charset="0"/>
              </a:rPr>
              <a:t>of days.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TC03: User applies for loss of pay leave by providing valid dates and </a:t>
            </a:r>
            <a:r>
              <a:rPr lang="en-US" sz="1400" b="0" dirty="0">
                <a:cs typeface="Times New Roman" pitchFamily="18" charset="0"/>
              </a:rPr>
              <a:t>number </a:t>
            </a:r>
            <a:r>
              <a:rPr lang="en-US" sz="1400" b="0" dirty="0">
                <a:latin typeface="+mn-lt"/>
                <a:cs typeface="Times New Roman" pitchFamily="18" charset="0"/>
              </a:rPr>
              <a:t>of days.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TC04: User applies for sick leave with accrued sick leave less than requested days.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TC05: User applies for compensatory leave with eligible compensatory leave less than requested days .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TC06: User applies for vacation leave and then cancels it before approval. Verify successful cancellation.</a:t>
            </a:r>
          </a:p>
          <a:p>
            <a:pPr marL="739775" lvl="1" indent="-274638" algn="l">
              <a:buClr>
                <a:srgbClr val="DF7B17"/>
              </a:buClr>
              <a:buFont typeface="Verdana" pitchFamily="34" charset="0"/>
              <a:buChar char="»"/>
              <a:defRPr/>
            </a:pPr>
            <a:r>
              <a:rPr lang="en-US" sz="1400" b="0" dirty="0">
                <a:latin typeface="+mn-lt"/>
                <a:cs typeface="Times New Roman" pitchFamily="18" charset="0"/>
              </a:rPr>
              <a:t>TC07: User applies for compensatory leave and then cancels it before approval. Verify successful cancellation.</a:t>
            </a:r>
          </a:p>
          <a:p>
            <a:pPr marL="739775" lvl="1" indent="-274638" algn="l">
              <a:buClr>
                <a:srgbClr val="DF7B17"/>
              </a:buClr>
              <a:buFont typeface="Verdana" pitchFamily="34" charset="0"/>
              <a:buChar char="»"/>
              <a:defRPr/>
            </a:pPr>
            <a:r>
              <a:rPr lang="en-US" sz="1400" b="0" dirty="0">
                <a:latin typeface="+mn-lt"/>
                <a:cs typeface="Times New Roman" pitchFamily="18" charset="0"/>
              </a:rPr>
              <a:t>TC08: User applies for loss of pay leave and then cancels it before approval. Verify successful cancellation.</a:t>
            </a:r>
          </a:p>
          <a:p>
            <a:pPr lvl="1" algn="l">
              <a:defRPr/>
            </a:pPr>
            <a:endParaRPr lang="en-US" sz="1400" b="0" dirty="0">
              <a:latin typeface="+mn-lt"/>
              <a:cs typeface="Times New Roman" pitchFamily="18" charset="0"/>
            </a:endParaRPr>
          </a:p>
          <a:p>
            <a:pPr algn="l">
              <a:buFont typeface="Wingdings" pitchFamily="2" charset="2"/>
              <a:buNone/>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p:spPr>
        <p:txBody>
          <a:bodyPr/>
          <a:lstStyle/>
          <a:p>
            <a:fld id="{ADB60AAE-384B-4AC1-B5CA-17F027228F59}" type="slidenum">
              <a:rPr lang="en-US" smtClean="0"/>
              <a:pPr/>
              <a:t>55</a:t>
            </a:fld>
            <a:endParaRPr lang="en-US" smtClean="0"/>
          </a:p>
        </p:txBody>
      </p:sp>
      <p:sp>
        <p:nvSpPr>
          <p:cNvPr id="49155" name="Rectangle 3"/>
          <p:cNvSpPr>
            <a:spLocks noGrp="1" noChangeArrowheads="1"/>
          </p:cNvSpPr>
          <p:nvPr>
            <p:ph type="title"/>
          </p:nvPr>
        </p:nvSpPr>
        <p:spPr>
          <a:xfrm>
            <a:off x="533400" y="228600"/>
            <a:ext cx="8153400" cy="609600"/>
          </a:xfrm>
        </p:spPr>
        <p:txBody>
          <a:bodyPr/>
          <a:lstStyle/>
          <a:p>
            <a:pPr eaLnBrk="1" hangingPunct="1">
              <a:defRPr/>
            </a:pPr>
            <a:r>
              <a:rPr lang="en-US" dirty="0" smtClean="0">
                <a:latin typeface="+mn-lt"/>
              </a:rPr>
              <a:t>Creation of Test Cases Using Test Conditions in Test Scenarios </a:t>
            </a:r>
            <a:r>
              <a:rPr lang="en-US" dirty="0" smtClean="0"/>
              <a:t>(Contd.)</a:t>
            </a:r>
            <a:endParaRPr lang="en-US" dirty="0" smtClean="0">
              <a:latin typeface="+mn-lt"/>
            </a:endParaRPr>
          </a:p>
        </p:txBody>
      </p:sp>
      <p:sp>
        <p:nvSpPr>
          <p:cNvPr id="6" name="Rounded Rectangle 5"/>
          <p:cNvSpPr/>
          <p:nvPr/>
        </p:nvSpPr>
        <p:spPr bwMode="auto">
          <a:xfrm>
            <a:off x="685800" y="1216025"/>
            <a:ext cx="8229600" cy="463073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739775" lvl="1" indent="-274638" algn="l">
              <a:buClr>
                <a:srgbClr val="DF7B17"/>
              </a:buClr>
              <a:buFont typeface="Verdana" pitchFamily="34" charset="0"/>
              <a:buChar char="»"/>
              <a:defRPr/>
            </a:pPr>
            <a:r>
              <a:rPr lang="en-US" sz="1400" b="0" dirty="0">
                <a:latin typeface="+mn-lt"/>
                <a:cs typeface="Times New Roman" pitchFamily="18" charset="0"/>
              </a:rPr>
              <a:t>TC09: User applies for sick leave and then modifies it before approval. Verify successful modification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TC10: User applies for compensatory leave and then modifies it before approval. Verify successful modification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TC11: User applies for loss of pay leave and then modifies it before approval. Verify successful modification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TC12: User applies for vacation leave along with sick leave.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TC13: User applies for vacation leave along with compensatory off.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TC14: User applies for vacation leave along with loss of pay.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TC15: User applies for compensatory leave along with sick leave.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TC16: User applies for compensatory leave along with loss of pay leave. Verify failure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TC17: User applies for loss of pay along with sick leave. Verify successful submission.</a:t>
            </a:r>
          </a:p>
          <a:p>
            <a:pPr algn="l">
              <a:buFont typeface="Wingdings" pitchFamily="2" charset="2"/>
              <a:buNone/>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1B41214A-9B31-4B98-81E1-9B2E620F43BF}" type="slidenum">
              <a:rPr lang="en-US" smtClean="0"/>
              <a:pPr/>
              <a:t>56</a:t>
            </a:fld>
            <a:endParaRPr lang="en-US" smtClean="0"/>
          </a:p>
        </p:txBody>
      </p:sp>
      <p:sp>
        <p:nvSpPr>
          <p:cNvPr id="50179" name="Rectangle 3"/>
          <p:cNvSpPr>
            <a:spLocks noGrp="1" noChangeArrowheads="1"/>
          </p:cNvSpPr>
          <p:nvPr>
            <p:ph type="title"/>
          </p:nvPr>
        </p:nvSpPr>
        <p:spPr>
          <a:xfrm>
            <a:off x="533400" y="228600"/>
            <a:ext cx="8153400" cy="609600"/>
          </a:xfrm>
        </p:spPr>
        <p:txBody>
          <a:bodyPr/>
          <a:lstStyle/>
          <a:p>
            <a:pPr eaLnBrk="1" hangingPunct="1">
              <a:defRPr/>
            </a:pPr>
            <a:r>
              <a:rPr lang="en-US" dirty="0" smtClean="0"/>
              <a:t>Creation of Test Cases Using Test Conditions in Test Scenarios (Contd.)</a:t>
            </a:r>
            <a:endParaRPr lang="en-US" dirty="0" smtClean="0">
              <a:latin typeface="+mn-lt"/>
            </a:endParaRPr>
          </a:p>
        </p:txBody>
      </p:sp>
      <p:sp>
        <p:nvSpPr>
          <p:cNvPr id="6" name="Rounded Rectangle 5"/>
          <p:cNvSpPr/>
          <p:nvPr/>
        </p:nvSpPr>
        <p:spPr bwMode="auto">
          <a:xfrm>
            <a:off x="685800" y="1216025"/>
            <a:ext cx="8305800" cy="41544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1400" b="0" dirty="0">
                <a:latin typeface="+mn-lt"/>
                <a:cs typeface="Times New Roman" pitchFamily="18" charset="0"/>
              </a:rPr>
              <a:t>The test conditions can also be combined to arrive at an optimized set of test cases as follows:</a:t>
            </a:r>
          </a:p>
          <a:p>
            <a:pPr marL="739775" lvl="1" indent="-274638" algn="l">
              <a:buClr>
                <a:srgbClr val="DF7B17"/>
              </a:buClr>
              <a:buFont typeface="Verdana" pitchFamily="34" charset="0"/>
              <a:buChar char="»"/>
              <a:defRPr/>
            </a:pPr>
            <a:r>
              <a:rPr lang="en-US" sz="1400" b="0" dirty="0">
                <a:latin typeface="+mn-lt"/>
                <a:cs typeface="Times New Roman" pitchFamily="18" charset="0"/>
              </a:rPr>
              <a:t>TC01: User applies for vacation leave with accrued vacation less than requested days. Verify failure on submission. On error, user provides valid number of days.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TC02: User applies for compensatory leave with eligible compensatory leave less than requested days. Verify failure on submission. On error, user provides valid </a:t>
            </a:r>
            <a:r>
              <a:rPr lang="en-US" sz="1400" b="0" dirty="0">
                <a:cs typeface="Times New Roman" pitchFamily="18" charset="0"/>
              </a:rPr>
              <a:t>number </a:t>
            </a:r>
            <a:r>
              <a:rPr lang="en-US" sz="1400" b="0" dirty="0">
                <a:latin typeface="+mn-lt"/>
                <a:cs typeface="Times New Roman" pitchFamily="18" charset="0"/>
              </a:rPr>
              <a:t>of days. Verify successful submission. </a:t>
            </a:r>
          </a:p>
          <a:p>
            <a:pPr marL="739775" lvl="1" indent="-274638" algn="l">
              <a:buClr>
                <a:srgbClr val="DF7B17"/>
              </a:buClr>
              <a:buFont typeface="Verdana" pitchFamily="34" charset="0"/>
              <a:buChar char="»"/>
              <a:defRPr/>
            </a:pPr>
            <a:r>
              <a:rPr lang="en-US" sz="1400" b="0" dirty="0">
                <a:latin typeface="+mn-lt"/>
                <a:cs typeface="Times New Roman" pitchFamily="18" charset="0"/>
              </a:rPr>
              <a:t>TC03: User applies for loss of pay and submits. Verify successful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TC04: User applies for vacation leave along with sick leave. Verify failure on submission. On error, user removes sick leave and submits. User modifies the days and submits. Verify successful modification on submission.</a:t>
            </a:r>
          </a:p>
          <a:p>
            <a:pPr marL="739775" lvl="1" indent="-274638" algn="l">
              <a:buClr>
                <a:srgbClr val="DF7B17"/>
              </a:buClr>
              <a:buFont typeface="Verdana" pitchFamily="34" charset="0"/>
              <a:buChar char="»"/>
              <a:defRPr/>
            </a:pPr>
            <a:r>
              <a:rPr lang="en-US" sz="1400" b="0" dirty="0">
                <a:latin typeface="+mn-lt"/>
                <a:cs typeface="Times New Roman" pitchFamily="18" charset="0"/>
              </a:rPr>
              <a:t>TC05: User applies for sick leave along with compensatory leave. Verify failure on submission. On error, user removes compensatory leave and submits. User modifies the days and submits. Verify successful modification on submission.</a:t>
            </a:r>
          </a:p>
          <a:p>
            <a:pPr algn="l">
              <a:buFont typeface="Wingdings" pitchFamily="2" charset="2"/>
              <a:buNone/>
              <a:defRPr/>
            </a:pPr>
            <a:endParaRPr lang="en-US" sz="14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p:spPr>
        <p:txBody>
          <a:bodyPr/>
          <a:lstStyle/>
          <a:p>
            <a:fld id="{F540DDB4-6B56-4574-8837-70C860D581F8}" type="slidenum">
              <a:rPr lang="en-US" smtClean="0"/>
              <a:pPr/>
              <a:t>57</a:t>
            </a:fld>
            <a:endParaRPr lang="en-US" smtClean="0"/>
          </a:p>
        </p:txBody>
      </p:sp>
      <p:sp>
        <p:nvSpPr>
          <p:cNvPr id="50179" name="Rectangle 3"/>
          <p:cNvSpPr>
            <a:spLocks noGrp="1" noChangeArrowheads="1"/>
          </p:cNvSpPr>
          <p:nvPr>
            <p:ph type="title"/>
          </p:nvPr>
        </p:nvSpPr>
        <p:spPr>
          <a:xfrm>
            <a:off x="533400" y="228600"/>
            <a:ext cx="8153400" cy="609600"/>
          </a:xfrm>
        </p:spPr>
        <p:txBody>
          <a:bodyPr/>
          <a:lstStyle/>
          <a:p>
            <a:pPr eaLnBrk="1" hangingPunct="1">
              <a:defRPr/>
            </a:pPr>
            <a:r>
              <a:rPr lang="en-US" dirty="0" smtClean="0"/>
              <a:t>Creation of Test Cases Using Test Conditions in Test Scenarios (Contd.)</a:t>
            </a:r>
            <a:endParaRPr lang="en-US" dirty="0" smtClean="0">
              <a:latin typeface="+mn-lt"/>
            </a:endParaRPr>
          </a:p>
        </p:txBody>
      </p:sp>
      <p:sp>
        <p:nvSpPr>
          <p:cNvPr id="6" name="Rounded Rectangle 5"/>
          <p:cNvSpPr/>
          <p:nvPr/>
        </p:nvSpPr>
        <p:spPr bwMode="auto">
          <a:xfrm>
            <a:off x="685800" y="1216025"/>
            <a:ext cx="8382000" cy="505618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TC06: User applies for compensatory leave along with loss of pay. Verify failure on submission. On error, user removes loss of pay leave and submits. User modifies the days and submits. Verify successful modification on submission.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TC07: User applies for loss of pay along with vacation leave and submits. Verify failure on submission. On error, user removes vacation leave and submits. User modifies the days and submits. Verify successful modification on submission.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TC08: User applies for vacation leave along with compensatory off. Verify successful submission.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TC09: User applies for loss of pay along with sick leave. Verify successful submission.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TC10: User applies for vacation leave and then cancels it before approval. Verify successful cancellation.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TC11: User applies for sick leave and then cancels it before approval. Verify successful cancellation.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TC12: User applies for compensatory leave and then cancels it before approval. Verify successful cancellation.</a:t>
            </a:r>
          </a:p>
          <a:p>
            <a:pPr marL="739775" lvl="1" indent="-274638" algn="l">
              <a:buClr>
                <a:srgbClr val="DF7B17"/>
              </a:buClr>
              <a:buFont typeface="Verdana" pitchFamily="34" charset="0"/>
              <a:buChar char="»"/>
              <a:defRPr/>
            </a:pPr>
            <a:r>
              <a:rPr lang="en-US" sz="1400" b="0" dirty="0">
                <a:solidFill>
                  <a:srgbClr val="000000"/>
                </a:solidFill>
                <a:latin typeface="Verdana"/>
                <a:cs typeface="Times New Roman" pitchFamily="18" charset="0"/>
              </a:rPr>
              <a:t>TC13: User applies for loss of pay leave and then cancels it before approval. Verify successful cancellation.</a:t>
            </a:r>
          </a:p>
          <a:p>
            <a:pPr algn="l">
              <a:buFont typeface="Wingdings" pitchFamily="2" charset="2"/>
              <a:buNone/>
              <a:defRPr/>
            </a:pPr>
            <a:endParaRPr lang="en-US" sz="11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marL="342900" indent="-342900" eaLnBrk="1" hangingPunct="1">
              <a:defRPr/>
            </a:pPr>
            <a:r>
              <a:rPr lang="en-US" dirty="0" smtClean="0">
                <a:latin typeface="+mn-lt"/>
              </a:rPr>
              <a:t>Test Case Development Process</a:t>
            </a:r>
          </a:p>
        </p:txBody>
      </p:sp>
      <p:sp>
        <p:nvSpPr>
          <p:cNvPr id="3" name="Content Placeholder 2"/>
          <p:cNvSpPr>
            <a:spLocks noGrp="1"/>
          </p:cNvSpPr>
          <p:nvPr>
            <p:ph idx="1"/>
          </p:nvPr>
        </p:nvSpPr>
        <p:spPr>
          <a:xfrm>
            <a:off x="685800" y="1219200"/>
            <a:ext cx="7772400" cy="533400"/>
          </a:xfrm>
        </p:spPr>
        <p:txBody>
          <a:bodyPr/>
          <a:lstStyle/>
          <a:p>
            <a:pPr marL="290513" lvl="1" indent="-290513">
              <a:buClr>
                <a:schemeClr val="tx1"/>
              </a:buClr>
              <a:buFont typeface="Wingdings" pitchFamily="2" charset="2"/>
              <a:buChar char="§"/>
              <a:defRPr/>
            </a:pPr>
            <a:r>
              <a:rPr lang="en-US" sz="1600" kern="1200" dirty="0" smtClean="0">
                <a:cs typeface="Times New Roman" pitchFamily="18" charset="0"/>
              </a:rPr>
              <a:t>Expand the test case to include the purpose of test, preconditions if any, method of testing with navigational steps</a:t>
            </a:r>
            <a:r>
              <a:rPr lang="en-US" sz="1600" kern="1200" dirty="0" smtClean="0">
                <a:solidFill>
                  <a:srgbClr val="FF0000"/>
                </a:solidFill>
                <a:cs typeface="Times New Roman" pitchFamily="18" charset="0"/>
              </a:rPr>
              <a:t>,</a:t>
            </a:r>
            <a:r>
              <a:rPr lang="en-US" sz="1600" kern="1200" dirty="0" smtClean="0">
                <a:cs typeface="Times New Roman" pitchFamily="18" charset="0"/>
              </a:rPr>
              <a:t> and expected results.</a:t>
            </a:r>
          </a:p>
        </p:txBody>
      </p:sp>
      <p:sp>
        <p:nvSpPr>
          <p:cNvPr id="63492" name="Slide Number Placeholder 3"/>
          <p:cNvSpPr>
            <a:spLocks noGrp="1"/>
          </p:cNvSpPr>
          <p:nvPr>
            <p:ph type="sldNum" sz="quarter" idx="10"/>
          </p:nvPr>
        </p:nvSpPr>
        <p:spPr>
          <a:noFill/>
        </p:spPr>
        <p:txBody>
          <a:bodyPr/>
          <a:lstStyle/>
          <a:p>
            <a:fld id="{0B2BA2CD-BBCB-422A-BC66-32ABBC6A4A0C}" type="slidenum">
              <a:rPr lang="en-US" smtClean="0"/>
              <a:pPr/>
              <a:t>58</a:t>
            </a:fld>
            <a:endParaRPr lang="en-US" smtClean="0"/>
          </a:p>
        </p:txBody>
      </p:sp>
      <p:sp>
        <p:nvSpPr>
          <p:cNvPr id="6" name="Rounded Rectangle 5"/>
          <p:cNvSpPr/>
          <p:nvPr/>
        </p:nvSpPr>
        <p:spPr bwMode="auto">
          <a:xfrm>
            <a:off x="685800" y="1905000"/>
            <a:ext cx="8229600" cy="42973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r>
              <a:rPr lang="en-US" sz="1400" b="0" dirty="0">
                <a:latin typeface="+mn-lt"/>
                <a:cs typeface="Times New Roman" pitchFamily="18" charset="0"/>
              </a:rPr>
              <a:t>Example – TC01 is written as follows:</a:t>
            </a: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marL="0" lvl="1" algn="l">
              <a:defRPr/>
            </a:pPr>
            <a:endParaRPr lang="en-US" sz="1400" b="0" dirty="0">
              <a:latin typeface="+mn-lt"/>
              <a:cs typeface="Times New Roman" pitchFamily="18" charset="0"/>
            </a:endParaRPr>
          </a:p>
          <a:p>
            <a:pPr algn="l">
              <a:buFont typeface="Wingdings" pitchFamily="2" charset="2"/>
              <a:buNone/>
              <a:defRPr/>
            </a:pPr>
            <a:endParaRPr lang="en-US" sz="1400" b="0" dirty="0">
              <a:solidFill>
                <a:srgbClr val="000000"/>
              </a:solidFill>
              <a:latin typeface="+mn-lt"/>
            </a:endParaRPr>
          </a:p>
        </p:txBody>
      </p:sp>
      <p:pic>
        <p:nvPicPr>
          <p:cNvPr id="63494" name="Picture 3"/>
          <p:cNvPicPr>
            <a:picLocks noChangeAspect="1" noChangeArrowheads="1"/>
          </p:cNvPicPr>
          <p:nvPr/>
        </p:nvPicPr>
        <p:blipFill>
          <a:blip r:embed="rId2" cstate="print"/>
          <a:srcRect/>
          <a:stretch>
            <a:fillRect/>
          </a:stretch>
        </p:blipFill>
        <p:spPr bwMode="auto">
          <a:xfrm>
            <a:off x="990600" y="2895600"/>
            <a:ext cx="7315200" cy="26670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3" name="Content Placeholder 2"/>
          <p:cNvSpPr>
            <a:spLocks noGrp="1"/>
          </p:cNvSpPr>
          <p:nvPr>
            <p:ph idx="1"/>
          </p:nvPr>
        </p:nvSpPr>
        <p:spPr>
          <a:xfrm>
            <a:off x="685800" y="1219200"/>
            <a:ext cx="7772400" cy="533400"/>
          </a:xfrm>
        </p:spPr>
        <p:txBody>
          <a:bodyPr/>
          <a:lstStyle/>
          <a:p>
            <a:pPr marL="290513" lvl="1" indent="-290513">
              <a:buClr>
                <a:schemeClr val="tx1"/>
              </a:buClr>
              <a:buFont typeface="Wingdings" pitchFamily="2" charset="2"/>
              <a:buChar char="§"/>
              <a:defRPr/>
            </a:pPr>
            <a:r>
              <a:rPr lang="en-US" sz="1600" kern="1200" dirty="0" smtClean="0">
                <a:cs typeface="Times New Roman" pitchFamily="18" charset="0"/>
              </a:rPr>
              <a:t>Update the Traceability Matrix with the Test Case names to make sure the Test Coverage is guaranteed </a:t>
            </a:r>
          </a:p>
          <a:p>
            <a:pPr lvl="1">
              <a:buFontTx/>
              <a:buNone/>
              <a:defRPr/>
            </a:pPr>
            <a:endParaRPr lang="en-US" sz="1100" kern="1200" dirty="0" smtClean="0">
              <a:latin typeface="Times New Roman" pitchFamily="18" charset="0"/>
              <a:cs typeface="Times New Roman" pitchFamily="18" charset="0"/>
            </a:endParaRPr>
          </a:p>
        </p:txBody>
      </p:sp>
      <p:sp>
        <p:nvSpPr>
          <p:cNvPr id="64516" name="Slide Number Placeholder 3"/>
          <p:cNvSpPr>
            <a:spLocks noGrp="1"/>
          </p:cNvSpPr>
          <p:nvPr>
            <p:ph type="sldNum" sz="quarter" idx="10"/>
          </p:nvPr>
        </p:nvSpPr>
        <p:spPr>
          <a:noFill/>
        </p:spPr>
        <p:txBody>
          <a:bodyPr/>
          <a:lstStyle/>
          <a:p>
            <a:fld id="{5C80EA75-1ABA-4154-8B3D-40AF77AE7144}" type="slidenum">
              <a:rPr lang="en-US" smtClean="0"/>
              <a:pPr/>
              <a:t>59</a:t>
            </a:fld>
            <a:endParaRPr lang="en-US" smtClean="0"/>
          </a:p>
        </p:txBody>
      </p:sp>
      <p:sp>
        <p:nvSpPr>
          <p:cNvPr id="6" name="Rounded Rectangle 5"/>
          <p:cNvSpPr/>
          <p:nvPr/>
        </p:nvSpPr>
        <p:spPr bwMode="auto">
          <a:xfrm>
            <a:off x="685800" y="1905000"/>
            <a:ext cx="8077200" cy="281940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endParaRPr lang="en-US" sz="1200" b="0" dirty="0">
              <a:solidFill>
                <a:srgbClr val="000000"/>
              </a:solidFill>
              <a:latin typeface="+mn-lt"/>
            </a:endParaRPr>
          </a:p>
        </p:txBody>
      </p:sp>
      <p:pic>
        <p:nvPicPr>
          <p:cNvPr id="64518" name="Picture 2"/>
          <p:cNvPicPr>
            <a:picLocks noChangeAspect="1" noChangeArrowheads="1"/>
          </p:cNvPicPr>
          <p:nvPr/>
        </p:nvPicPr>
        <p:blipFill>
          <a:blip r:embed="rId2" cstate="print"/>
          <a:srcRect/>
          <a:stretch>
            <a:fillRect/>
          </a:stretch>
        </p:blipFill>
        <p:spPr bwMode="auto">
          <a:xfrm>
            <a:off x="1295400" y="2362200"/>
            <a:ext cx="6831013" cy="19050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p:txBody>
          <a:bodyPr/>
          <a:lstStyle/>
          <a:p>
            <a:pPr lvl="1"/>
            <a:r>
              <a:rPr lang="en-US" sz="1800" dirty="0" smtClean="0"/>
              <a:t>State how to build a RTM </a:t>
            </a:r>
          </a:p>
          <a:p>
            <a:pPr lvl="1"/>
            <a:r>
              <a:rPr lang="en-US" sz="1800" dirty="0" smtClean="0"/>
              <a:t>Describe how to maintain a RTM </a:t>
            </a:r>
          </a:p>
          <a:p>
            <a:pPr lvl="1"/>
            <a:r>
              <a:rPr lang="en-US" sz="1800" dirty="0" smtClean="0"/>
              <a:t>State the need of Test Runs </a:t>
            </a:r>
          </a:p>
          <a:p>
            <a:pPr lvl="1"/>
            <a:r>
              <a:rPr lang="en-US" sz="1800" dirty="0" smtClean="0"/>
              <a:t>List the steps required to build Test Runs</a:t>
            </a:r>
          </a:p>
          <a:p>
            <a:pPr lvl="1"/>
            <a:r>
              <a:rPr lang="en-US" sz="1800" dirty="0" smtClean="0"/>
              <a:t>Define the roles of data in testing </a:t>
            </a:r>
          </a:p>
          <a:p>
            <a:pPr lvl="1"/>
            <a:r>
              <a:rPr lang="en-US" sz="1800" dirty="0" smtClean="0"/>
              <a:t>List down different test data types</a:t>
            </a:r>
          </a:p>
          <a:p>
            <a:pPr lvl="1" eaLnBrk="1" hangingPunct="1">
              <a:buFont typeface="Verdana" pitchFamily="34" charset="0"/>
              <a:buChar char="»"/>
            </a:pPr>
            <a:r>
              <a:rPr lang="en-US" sz="1800" dirty="0" smtClean="0"/>
              <a:t>Create Test Data</a:t>
            </a:r>
          </a:p>
          <a:p>
            <a:pPr lvl="1"/>
            <a:r>
              <a:rPr lang="en-US" sz="1800" dirty="0" smtClean="0"/>
              <a:t>List procedure for test data preparation </a:t>
            </a:r>
          </a:p>
          <a:p>
            <a:pPr lvl="1">
              <a:defRPr/>
            </a:pPr>
            <a:r>
              <a:rPr lang="en-US" sz="1800" dirty="0" smtClean="0"/>
              <a:t>Define Test Data</a:t>
            </a:r>
          </a:p>
          <a:p>
            <a:pPr marL="742950" lvl="2" indent="-342900">
              <a:buClr>
                <a:schemeClr val="tx1"/>
              </a:buClr>
              <a:buFont typeface="Wingdings" pitchFamily="2" charset="2"/>
              <a:buChar char="§"/>
              <a:defRPr/>
            </a:pPr>
            <a:r>
              <a:rPr lang="en-US" sz="1800" dirty="0" smtClean="0"/>
              <a:t>State the importance of preparing, organizing, and maintaining test data</a:t>
            </a:r>
          </a:p>
          <a:p>
            <a:pPr marL="742950" lvl="2" indent="-342900">
              <a:buClr>
                <a:schemeClr val="tx1"/>
              </a:buClr>
              <a:buFont typeface="Wingdings" pitchFamily="2" charset="2"/>
              <a:buChar char="§"/>
              <a:defRPr/>
            </a:pPr>
            <a:r>
              <a:rPr lang="en-US" sz="1800" dirty="0" smtClean="0"/>
              <a:t>Identify the problems caused by poor data</a:t>
            </a:r>
          </a:p>
          <a:p>
            <a:pPr lvl="1">
              <a:defRPr/>
            </a:pPr>
            <a:r>
              <a:rPr lang="en-US" sz="1800" dirty="0" smtClean="0"/>
              <a:t>Identify the sources of Test Data</a:t>
            </a:r>
          </a:p>
          <a:p>
            <a:pPr lvl="1">
              <a:defRPr/>
            </a:pPr>
            <a:r>
              <a:rPr lang="en-US" sz="1800" dirty="0" smtClean="0"/>
              <a:t>Identify the importance of organizing Test Data</a:t>
            </a:r>
            <a:endParaRPr lang="en-US" dirty="0" smtClean="0"/>
          </a:p>
          <a:p>
            <a:pPr lvl="1"/>
            <a:endParaRPr lang="en-US" dirty="0" smtClean="0">
              <a:solidFill>
                <a:srgbClr val="FF0000"/>
              </a:solidFill>
            </a:endParaRPr>
          </a:p>
          <a:p>
            <a:pPr lvl="1" eaLnBrk="1" hangingPunct="1">
              <a:buFont typeface="Verdana" pitchFamily="34" charset="0"/>
              <a:buChar char="»"/>
            </a:pPr>
            <a:endParaRPr lang="en-US" dirty="0" smtClean="0">
              <a:solidFill>
                <a:srgbClr val="FF0000"/>
              </a:solidFill>
            </a:endParaRPr>
          </a:p>
          <a:p>
            <a:endParaRPr lang="en-US" dirty="0" smtClean="0">
              <a:solidFill>
                <a:srgbClr val="FF0000"/>
              </a:solidFill>
            </a:endParaRPr>
          </a:p>
          <a:p>
            <a:endParaRPr lang="en-US" dirty="0" smtClean="0">
              <a:solidFill>
                <a:srgbClr val="FF0000"/>
              </a:solidFill>
            </a:endParaRPr>
          </a:p>
        </p:txBody>
      </p:sp>
      <p:sp>
        <p:nvSpPr>
          <p:cNvPr id="8195" name="Slide Number Placeholder 3"/>
          <p:cNvSpPr>
            <a:spLocks noGrp="1"/>
          </p:cNvSpPr>
          <p:nvPr>
            <p:ph type="sldNum" sz="quarter" idx="10"/>
          </p:nvPr>
        </p:nvSpPr>
        <p:spPr>
          <a:noFill/>
        </p:spPr>
        <p:txBody>
          <a:bodyPr/>
          <a:lstStyle/>
          <a:p>
            <a:fld id="{DDFEB8FE-EBE5-4198-AE87-FC328AC9D862}" type="slidenum">
              <a:rPr lang="en-US" smtClean="0"/>
              <a:pPr/>
              <a:t>6</a:t>
            </a:fld>
            <a:endParaRPr lang="en-US" smtClean="0"/>
          </a:p>
        </p:txBody>
      </p:sp>
      <p:sp>
        <p:nvSpPr>
          <p:cNvPr id="8196" name="Rectangle 16"/>
          <p:cNvSpPr>
            <a:spLocks noGrp="1" noChangeArrowheads="1"/>
          </p:cNvSpPr>
          <p:nvPr>
            <p:ph type="title"/>
          </p:nvPr>
        </p:nvSpPr>
        <p:spPr>
          <a:xfrm>
            <a:off x="569913" y="249238"/>
            <a:ext cx="7964487" cy="609600"/>
          </a:xfrm>
        </p:spPr>
        <p:txBody>
          <a:bodyPr/>
          <a:lstStyle/>
          <a:p>
            <a:pPr eaLnBrk="1" hangingPunct="1"/>
            <a:r>
              <a:rPr lang="en-US" sz="2800" dirty="0" smtClean="0"/>
              <a:t>Test Design Process – Objective (Contd.)</a:t>
            </a: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569913" y="249238"/>
            <a:ext cx="8116887" cy="609600"/>
          </a:xfrm>
        </p:spPr>
        <p:txBody>
          <a:bodyPr/>
          <a:lstStyle/>
          <a:p>
            <a:pPr eaLnBrk="1" hangingPunct="1">
              <a:defRPr/>
            </a:pPr>
            <a:r>
              <a:rPr lang="en-US" dirty="0" smtClean="0">
                <a:latin typeface="+mn-lt"/>
              </a:rPr>
              <a:t>Test Case Development Process (Contd.)</a:t>
            </a:r>
          </a:p>
        </p:txBody>
      </p:sp>
      <p:sp>
        <p:nvSpPr>
          <p:cNvPr id="24579" name="Content Placeholder 2"/>
          <p:cNvSpPr>
            <a:spLocks noGrp="1"/>
          </p:cNvSpPr>
          <p:nvPr>
            <p:ph idx="1"/>
          </p:nvPr>
        </p:nvSpPr>
        <p:spPr/>
        <p:txBody>
          <a:bodyPr/>
          <a:lstStyle/>
          <a:p>
            <a:pPr>
              <a:defRPr/>
            </a:pPr>
            <a:r>
              <a:rPr lang="en-US" sz="2000" dirty="0" smtClean="0">
                <a:cs typeface="Times New Roman" pitchFamily="18" charset="0"/>
              </a:rPr>
              <a:t>System Test Cases</a:t>
            </a:r>
          </a:p>
          <a:p>
            <a:pPr lvl="1">
              <a:buFont typeface="Verdana" pitchFamily="34" charset="0"/>
              <a:buChar char="»"/>
              <a:defRPr/>
            </a:pPr>
            <a:r>
              <a:rPr lang="en-US" sz="1800" kern="1200" dirty="0" smtClean="0">
                <a:ea typeface="+mn-ea"/>
                <a:cs typeface="Times New Roman" pitchFamily="18" charset="0"/>
              </a:rPr>
              <a:t>Testing the behavior of a whole system/product as defined by the scope of a development project </a:t>
            </a:r>
          </a:p>
          <a:p>
            <a:pPr lvl="1">
              <a:buFont typeface="Verdana" pitchFamily="34" charset="0"/>
              <a:buChar char="»"/>
              <a:defRPr/>
            </a:pPr>
            <a:r>
              <a:rPr lang="en-US" sz="1800" kern="1200" dirty="0" smtClean="0">
                <a:ea typeface="+mn-ea"/>
                <a:cs typeface="Times New Roman" pitchFamily="18" charset="0"/>
              </a:rPr>
              <a:t>Test environment should correspond to the final target or production environment to minimize the risk of environment-specific failures.</a:t>
            </a:r>
          </a:p>
          <a:p>
            <a:pPr lvl="1">
              <a:buFont typeface="Verdana" pitchFamily="34" charset="0"/>
              <a:buChar char="»"/>
              <a:defRPr/>
            </a:pPr>
            <a:r>
              <a:rPr lang="en-US" sz="1800" kern="1200" dirty="0" smtClean="0">
                <a:ea typeface="+mn-ea"/>
                <a:cs typeface="Times New Roman" pitchFamily="18" charset="0"/>
              </a:rPr>
              <a:t>Tests both functional and non-functional requirements of the system.</a:t>
            </a:r>
          </a:p>
          <a:p>
            <a:pPr lvl="1">
              <a:buFont typeface="Verdana" pitchFamily="34" charset="0"/>
              <a:buChar char="»"/>
              <a:defRPr/>
            </a:pPr>
            <a:r>
              <a:rPr lang="en-US" sz="1800" kern="1200" dirty="0" smtClean="0">
                <a:ea typeface="+mn-ea"/>
                <a:cs typeface="Times New Roman" pitchFamily="18" charset="0"/>
              </a:rPr>
              <a:t>System testing may include tests based on the following:</a:t>
            </a:r>
          </a:p>
          <a:p>
            <a:pPr marL="1204913" lvl="1" indent="-290513">
              <a:buClrTx/>
              <a:buFont typeface="Verdana" pitchFamily="34" charset="0"/>
              <a:buChar char="●"/>
              <a:defRPr/>
            </a:pPr>
            <a:r>
              <a:rPr lang="en-US" sz="1800" kern="1200" dirty="0" smtClean="0">
                <a:cs typeface="Times New Roman" pitchFamily="18" charset="0"/>
              </a:rPr>
              <a:t>risks and/or on requirements specifications</a:t>
            </a:r>
          </a:p>
          <a:p>
            <a:pPr marL="1204913" lvl="1" indent="-290513">
              <a:buClrTx/>
              <a:buFont typeface="Verdana" pitchFamily="34" charset="0"/>
              <a:buChar char="●"/>
              <a:defRPr/>
            </a:pPr>
            <a:r>
              <a:rPr lang="en-US" sz="1800" kern="1200" dirty="0" smtClean="0">
                <a:cs typeface="Times New Roman" pitchFamily="18" charset="0"/>
              </a:rPr>
              <a:t>business processes</a:t>
            </a:r>
          </a:p>
          <a:p>
            <a:pPr marL="1204913" lvl="1" indent="-290513">
              <a:buClrTx/>
              <a:buFont typeface="Verdana" pitchFamily="34" charset="0"/>
              <a:buChar char="●"/>
              <a:defRPr/>
            </a:pPr>
            <a:r>
              <a:rPr lang="en-US" sz="1800" kern="1200" dirty="0" smtClean="0">
                <a:cs typeface="Times New Roman" pitchFamily="18" charset="0"/>
              </a:rPr>
              <a:t>use cases</a:t>
            </a:r>
          </a:p>
          <a:p>
            <a:pPr marL="1204913" lvl="1" indent="-290513">
              <a:buClrTx/>
              <a:buFont typeface="Verdana" pitchFamily="34" charset="0"/>
              <a:buChar char="●"/>
              <a:defRPr/>
            </a:pPr>
            <a:r>
              <a:rPr lang="en-US" sz="1800" kern="1200" dirty="0" smtClean="0">
                <a:cs typeface="Times New Roman" pitchFamily="18" charset="0"/>
              </a:rPr>
              <a:t>other high level descriptions of system behavior</a:t>
            </a:r>
          </a:p>
          <a:p>
            <a:pPr marL="1204913" lvl="1" indent="-290513">
              <a:buClrTx/>
              <a:buFont typeface="Verdana" pitchFamily="34" charset="0"/>
              <a:buChar char="●"/>
              <a:defRPr/>
            </a:pPr>
            <a:r>
              <a:rPr lang="en-US" sz="1800" kern="1200" dirty="0" smtClean="0">
                <a:cs typeface="Times New Roman" pitchFamily="18" charset="0"/>
              </a:rPr>
              <a:t>interactions with the operating system and system resources</a:t>
            </a:r>
          </a:p>
        </p:txBody>
      </p:sp>
      <p:sp>
        <p:nvSpPr>
          <p:cNvPr id="65540" name="Slide Number Placeholder 3"/>
          <p:cNvSpPr>
            <a:spLocks noGrp="1"/>
          </p:cNvSpPr>
          <p:nvPr>
            <p:ph type="sldNum" sz="quarter" idx="10"/>
          </p:nvPr>
        </p:nvSpPr>
        <p:spPr>
          <a:noFill/>
        </p:spPr>
        <p:txBody>
          <a:bodyPr/>
          <a:lstStyle/>
          <a:p>
            <a:fld id="{7F34182C-663F-460C-AF7C-C913A8179449}" type="slidenum">
              <a:rPr lang="en-US" smtClean="0"/>
              <a:pPr/>
              <a:t>60</a:t>
            </a:fld>
            <a:endParaRPr lang="en-US" smtClean="0"/>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p:cNvSpPr>
            <a:spLocks noGrp="1"/>
          </p:cNvSpPr>
          <p:nvPr>
            <p:ph idx="1"/>
          </p:nvPr>
        </p:nvSpPr>
        <p:spPr>
          <a:xfrm>
            <a:off x="685800" y="1216025"/>
            <a:ext cx="7772400" cy="4876800"/>
          </a:xfrm>
        </p:spPr>
        <p:txBody>
          <a:bodyPr/>
          <a:lstStyle/>
          <a:p>
            <a:pPr>
              <a:defRPr/>
            </a:pPr>
            <a:r>
              <a:rPr lang="en-US" sz="1800" dirty="0" smtClean="0">
                <a:cs typeface="Times New Roman" pitchFamily="18" charset="0"/>
              </a:rPr>
              <a:t>System Integration Test Cases</a:t>
            </a:r>
          </a:p>
          <a:p>
            <a:pPr lvl="1">
              <a:buFont typeface="Verdana" pitchFamily="34" charset="0"/>
              <a:buChar char="»"/>
              <a:defRPr/>
            </a:pPr>
            <a:r>
              <a:rPr lang="en-US" sz="1800" kern="1200" dirty="0" smtClean="0">
                <a:ea typeface="+mn-ea"/>
                <a:cs typeface="Times New Roman" pitchFamily="18" charset="0"/>
              </a:rPr>
              <a:t>Integration testing tests interfaces between components  and interactions with different parts of a system, such as the operating system, file system, hardware, or interfaces between systems.</a:t>
            </a:r>
          </a:p>
          <a:p>
            <a:pPr marL="1204913" indent="-290513">
              <a:buFont typeface="+mj-lt"/>
              <a:buAutoNum type="arabicPeriod"/>
              <a:defRPr/>
            </a:pPr>
            <a:r>
              <a:rPr lang="en-US" sz="1800" dirty="0" smtClean="0">
                <a:cs typeface="Times New Roman" pitchFamily="18" charset="0"/>
              </a:rPr>
              <a:t>Component integration testing tests the interactions between software components and is done after component testing</a:t>
            </a:r>
            <a:r>
              <a:rPr lang="en-US" sz="1800" dirty="0" smtClean="0">
                <a:solidFill>
                  <a:srgbClr val="FF0000"/>
                </a:solidFill>
                <a:cs typeface="Times New Roman" pitchFamily="18" charset="0"/>
              </a:rPr>
              <a:t>.</a:t>
            </a:r>
          </a:p>
          <a:p>
            <a:pPr marL="1204913" indent="-290513">
              <a:buFont typeface="+mj-lt"/>
              <a:buAutoNum type="arabicPeriod"/>
              <a:defRPr/>
            </a:pPr>
            <a:r>
              <a:rPr lang="en-US" sz="1800" dirty="0" smtClean="0">
                <a:cs typeface="Times New Roman" pitchFamily="18" charset="0"/>
              </a:rPr>
              <a:t>System integration testing tests the interactions between different systems and may be done after system testing.</a:t>
            </a:r>
          </a:p>
          <a:p>
            <a:pPr lvl="1">
              <a:buFont typeface="Verdana" pitchFamily="34" charset="0"/>
              <a:buChar char="»"/>
              <a:defRPr/>
            </a:pPr>
            <a:r>
              <a:rPr lang="en-US" sz="1800" kern="1200" dirty="0" smtClean="0">
                <a:ea typeface="+mn-ea"/>
                <a:cs typeface="Times New Roman" pitchFamily="18" charset="0"/>
              </a:rPr>
              <a:t>System integration testing strategies may be based on the system architecture (such as top-down and bottom-up), functional tasks, transaction processing sequences, or some other aspect of the system or component. </a:t>
            </a:r>
          </a:p>
          <a:p>
            <a:pPr>
              <a:buFont typeface="Wingdings" pitchFamily="2" charset="2"/>
              <a:buNone/>
              <a:defRPr/>
            </a:pPr>
            <a:endParaRPr lang="en-US" sz="1600" dirty="0" smtClean="0">
              <a:cs typeface="Times New Roman" pitchFamily="18" charset="0"/>
            </a:endParaRPr>
          </a:p>
        </p:txBody>
      </p:sp>
      <p:sp>
        <p:nvSpPr>
          <p:cNvPr id="66563" name="Slide Number Placeholder 3"/>
          <p:cNvSpPr>
            <a:spLocks noGrp="1"/>
          </p:cNvSpPr>
          <p:nvPr>
            <p:ph type="sldNum" sz="quarter" idx="10"/>
          </p:nvPr>
        </p:nvSpPr>
        <p:spPr>
          <a:noFill/>
        </p:spPr>
        <p:txBody>
          <a:bodyPr/>
          <a:lstStyle/>
          <a:p>
            <a:fld id="{A55A36A2-65DC-4A81-AE09-F9F553A763C0}" type="slidenum">
              <a:rPr lang="en-US" smtClean="0"/>
              <a:pPr/>
              <a:t>61</a:t>
            </a:fld>
            <a:endParaRPr lang="en-US" smtClean="0"/>
          </a:p>
        </p:txBody>
      </p:sp>
      <p:sp>
        <p:nvSpPr>
          <p:cNvPr id="54276" name="Title 1"/>
          <p:cNvSpPr>
            <a:spLocks noGrp="1"/>
          </p:cNvSpPr>
          <p:nvPr>
            <p:ph type="title"/>
          </p:nvPr>
        </p:nvSpPr>
        <p:spPr/>
        <p:txBody>
          <a:bodyPr/>
          <a:lstStyle/>
          <a:p>
            <a:pPr eaLnBrk="1" hangingPunct="1">
              <a:defRPr/>
            </a:pPr>
            <a:r>
              <a:rPr lang="en-US" dirty="0" smtClean="0">
                <a:latin typeface="+mn-lt"/>
              </a:rPr>
              <a:t>Test Case Development Process (Contd.)</a:t>
            </a: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22531" name="Content Placeholder 2"/>
          <p:cNvSpPr>
            <a:spLocks noGrp="1"/>
          </p:cNvSpPr>
          <p:nvPr>
            <p:ph idx="1"/>
          </p:nvPr>
        </p:nvSpPr>
        <p:spPr>
          <a:xfrm>
            <a:off x="685800" y="1216025"/>
            <a:ext cx="7848600" cy="3660775"/>
          </a:xfrm>
        </p:spPr>
        <p:txBody>
          <a:bodyPr/>
          <a:lstStyle/>
          <a:p>
            <a:pPr marL="290513" lvl="1" indent="-290513">
              <a:buClrTx/>
              <a:buFont typeface="Wingdings" pitchFamily="2" charset="2"/>
              <a:buChar char="§"/>
              <a:defRPr/>
            </a:pPr>
            <a:r>
              <a:rPr lang="en-US" sz="1800" kern="1200" dirty="0" smtClean="0">
                <a:cs typeface="Times New Roman" pitchFamily="18" charset="0"/>
              </a:rPr>
              <a:t>Following are the Test Design Techniques</a:t>
            </a:r>
          </a:p>
          <a:p>
            <a:pPr lvl="1">
              <a:buFont typeface="Verdana" pitchFamily="34" charset="0"/>
              <a:buChar char="»"/>
              <a:defRPr/>
            </a:pPr>
            <a:r>
              <a:rPr lang="en-US" sz="1800" kern="1200" dirty="0" smtClean="0">
                <a:ea typeface="+mn-ea"/>
                <a:cs typeface="Times New Roman" pitchFamily="18" charset="0"/>
              </a:rPr>
              <a:t>Equivalence Partitioning</a:t>
            </a:r>
          </a:p>
          <a:p>
            <a:pPr marL="1204913" lvl="3" indent="-290513">
              <a:buFont typeface="Verdana" pitchFamily="34" charset="0"/>
              <a:buChar char="●"/>
              <a:defRPr/>
            </a:pPr>
            <a:r>
              <a:rPr lang="en-US" kern="1200" dirty="0" smtClean="0">
                <a:cs typeface="Times New Roman" pitchFamily="18" charset="0"/>
              </a:rPr>
              <a:t>Equivalence class is a subset of data that is representative of a larger class</a:t>
            </a:r>
          </a:p>
          <a:p>
            <a:pPr marL="1204913" lvl="3" indent="-290513">
              <a:buFont typeface="Verdana" pitchFamily="34" charset="0"/>
              <a:buChar char="●"/>
              <a:defRPr/>
            </a:pPr>
            <a:r>
              <a:rPr lang="en-US" kern="1200" dirty="0" smtClean="0">
                <a:cs typeface="Times New Roman" pitchFamily="18" charset="0"/>
              </a:rPr>
              <a:t>It divides the input data of a software unit into partitions of data from which test cases can be derived</a:t>
            </a:r>
          </a:p>
          <a:p>
            <a:pPr marL="1204913" lvl="3" indent="-290513">
              <a:buFont typeface="Verdana" pitchFamily="34" charset="0"/>
              <a:buChar char="●"/>
              <a:defRPr/>
            </a:pPr>
            <a:r>
              <a:rPr lang="en-US" kern="1200" dirty="0" smtClean="0">
                <a:cs typeface="Times New Roman" pitchFamily="18" charset="0"/>
              </a:rPr>
              <a:t>It attempts to cover classes of errors </a:t>
            </a:r>
          </a:p>
          <a:p>
            <a:pPr marL="1204913" lvl="3" indent="-290513">
              <a:buFont typeface="Verdana" pitchFamily="34" charset="0"/>
              <a:buChar char="●"/>
              <a:defRPr/>
            </a:pPr>
            <a:r>
              <a:rPr lang="en-US" kern="1200" dirty="0" smtClean="0">
                <a:cs typeface="Times New Roman" pitchFamily="18" charset="0"/>
              </a:rPr>
              <a:t>In principle, test cases are designed to cover each partition at least once. So Test cases should be chosen from each partition</a:t>
            </a:r>
          </a:p>
          <a:p>
            <a:pPr lvl="1">
              <a:buFontTx/>
              <a:buNone/>
              <a:defRPr/>
            </a:pPr>
            <a:r>
              <a:rPr lang="en-US" sz="1600" b="1" kern="1200" dirty="0" smtClean="0">
                <a:cs typeface="Times New Roman" pitchFamily="18" charset="0"/>
              </a:rPr>
              <a:t>		</a:t>
            </a:r>
            <a:endParaRPr lang="en-US" sz="16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kern="1200" dirty="0" smtClean="0">
              <a:cs typeface="Times New Roman" pitchFamily="18" charset="0"/>
            </a:endParaRPr>
          </a:p>
          <a:p>
            <a:pPr lvl="3">
              <a:buFontTx/>
              <a:buNone/>
              <a:defRPr/>
            </a:pPr>
            <a:endParaRPr lang="en-US" sz="1800" b="1" kern="1200" dirty="0" smtClean="0">
              <a:cs typeface="Times New Roman" pitchFamily="18" charset="0"/>
            </a:endParaRPr>
          </a:p>
        </p:txBody>
      </p:sp>
      <p:sp>
        <p:nvSpPr>
          <p:cNvPr id="67588" name="Slide Number Placeholder 3"/>
          <p:cNvSpPr>
            <a:spLocks noGrp="1"/>
          </p:cNvSpPr>
          <p:nvPr>
            <p:ph type="sldNum" sz="quarter" idx="10"/>
          </p:nvPr>
        </p:nvSpPr>
        <p:spPr>
          <a:noFill/>
        </p:spPr>
        <p:txBody>
          <a:bodyPr/>
          <a:lstStyle/>
          <a:p>
            <a:fld id="{F7514A67-3C8A-4F2E-B60F-5A9F38E00444}" type="slidenum">
              <a:rPr lang="en-US" smtClean="0"/>
              <a:pPr/>
              <a:t>62</a:t>
            </a:fld>
            <a:endParaRPr lang="en-US" smtClean="0"/>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68611" name="Slide Number Placeholder 3"/>
          <p:cNvSpPr>
            <a:spLocks noGrp="1"/>
          </p:cNvSpPr>
          <p:nvPr>
            <p:ph type="sldNum" sz="quarter" idx="10"/>
          </p:nvPr>
        </p:nvSpPr>
        <p:spPr>
          <a:noFill/>
        </p:spPr>
        <p:txBody>
          <a:bodyPr/>
          <a:lstStyle/>
          <a:p>
            <a:fld id="{659FC5DB-A1EE-4DD7-A047-62FDBBA73C71}" type="slidenum">
              <a:rPr lang="en-US" smtClean="0"/>
              <a:pPr/>
              <a:t>63</a:t>
            </a:fld>
            <a:endParaRPr lang="en-US" smtClean="0"/>
          </a:p>
        </p:txBody>
      </p:sp>
      <p:sp>
        <p:nvSpPr>
          <p:cNvPr id="22" name="Rounded Rectangle 21"/>
          <p:cNvSpPr/>
          <p:nvPr/>
        </p:nvSpPr>
        <p:spPr bwMode="auto">
          <a:xfrm>
            <a:off x="609600" y="1249363"/>
            <a:ext cx="8229600" cy="4868862"/>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lvl="1" algn="l">
              <a:defRPr/>
            </a:pPr>
            <a:r>
              <a:rPr lang="en-US" sz="1400" b="0" u="sng" dirty="0">
                <a:latin typeface="+mn-lt"/>
                <a:cs typeface="Times New Roman" pitchFamily="18" charset="0"/>
              </a:rPr>
              <a:t>Example</a:t>
            </a:r>
          </a:p>
          <a:p>
            <a:pPr marL="465138" lvl="3" algn="l">
              <a:defRPr/>
            </a:pPr>
            <a:r>
              <a:rPr lang="en-US" sz="1400" b="0" dirty="0">
                <a:latin typeface="+mn-lt"/>
                <a:cs typeface="Times New Roman" pitchFamily="18" charset="0"/>
              </a:rPr>
              <a:t>Consider the following requirement of LMS:</a:t>
            </a:r>
          </a:p>
          <a:p>
            <a:pPr marL="465138" lvl="3" algn="l">
              <a:defRPr/>
            </a:pPr>
            <a:r>
              <a:rPr lang="en-US" sz="1400" b="0" dirty="0">
                <a:latin typeface="+mn-lt"/>
                <a:cs typeface="Times New Roman" pitchFamily="18" charset="0"/>
              </a:rPr>
              <a:t>An employee is eligible to accrue one day of sick leave and two days of vacation leave per month. During the month of joining the employee is eligible for full month leave accrual if the employee has joined before 10th of the month. The employee is eligible for half the leave accrual if joined between 10th and 20th of the month and no leave accrual if joining date is beyond 20th of the month.</a:t>
            </a:r>
          </a:p>
          <a:p>
            <a:pPr marL="465138" lvl="3" algn="l">
              <a:defRPr/>
            </a:pPr>
            <a:r>
              <a:rPr lang="en-US" sz="1400" b="0" dirty="0">
                <a:latin typeface="+mn-lt"/>
                <a:cs typeface="Times New Roman" pitchFamily="18" charset="0"/>
              </a:rPr>
              <a:t>This would have the following three equivalence classes:</a:t>
            </a:r>
          </a:p>
          <a:p>
            <a:pPr marL="465138" lvl="3" algn="l">
              <a:defRPr/>
            </a:pPr>
            <a:r>
              <a:rPr lang="en-US" sz="1400" b="0" dirty="0">
                <a:latin typeface="+mn-lt"/>
                <a:cs typeface="Times New Roman" pitchFamily="18" charset="0"/>
              </a:rPr>
              <a:t>1. </a:t>
            </a:r>
            <a:r>
              <a:rPr lang="en-US" sz="1400" b="0" dirty="0" err="1">
                <a:latin typeface="+mn-lt"/>
                <a:cs typeface="Times New Roman" pitchFamily="18" charset="0"/>
              </a:rPr>
              <a:t>DoJ</a:t>
            </a:r>
            <a:r>
              <a:rPr lang="en-US" sz="1400" b="0" dirty="0">
                <a:latin typeface="+mn-lt"/>
                <a:cs typeface="Times New Roman" pitchFamily="18" charset="0"/>
              </a:rPr>
              <a:t> before 10</a:t>
            </a:r>
            <a:r>
              <a:rPr lang="en-US" sz="1400" b="0" baseline="30000" dirty="0">
                <a:latin typeface="+mn-lt"/>
                <a:cs typeface="Times New Roman" pitchFamily="18" charset="0"/>
              </a:rPr>
              <a:t>th</a:t>
            </a:r>
            <a:r>
              <a:rPr lang="en-US" sz="1400" b="0" dirty="0">
                <a:latin typeface="+mn-lt"/>
                <a:cs typeface="Times New Roman" pitchFamily="18" charset="0"/>
              </a:rPr>
              <a:t> (no eligibility)</a:t>
            </a:r>
          </a:p>
          <a:p>
            <a:pPr marL="465138" lvl="3" algn="l">
              <a:defRPr/>
            </a:pPr>
            <a:r>
              <a:rPr lang="en-US" sz="1400" b="0" dirty="0">
                <a:latin typeface="+mn-lt"/>
                <a:cs typeface="Times New Roman" pitchFamily="18" charset="0"/>
              </a:rPr>
              <a:t>2. </a:t>
            </a:r>
            <a:r>
              <a:rPr lang="en-US" sz="1400" b="0" dirty="0" err="1">
                <a:latin typeface="+mn-lt"/>
                <a:cs typeface="Times New Roman" pitchFamily="18" charset="0"/>
              </a:rPr>
              <a:t>DoJ</a:t>
            </a:r>
            <a:r>
              <a:rPr lang="en-US" sz="1400" b="0" dirty="0">
                <a:latin typeface="+mn-lt"/>
                <a:cs typeface="Times New Roman" pitchFamily="18" charset="0"/>
              </a:rPr>
              <a:t> between 10</a:t>
            </a:r>
            <a:r>
              <a:rPr lang="en-US" sz="1400" b="0" baseline="30000" dirty="0">
                <a:latin typeface="+mn-lt"/>
                <a:cs typeface="Times New Roman" pitchFamily="18" charset="0"/>
              </a:rPr>
              <a:t>th</a:t>
            </a:r>
            <a:r>
              <a:rPr lang="en-US" sz="1400" b="0" dirty="0">
                <a:latin typeface="+mn-lt"/>
                <a:cs typeface="Times New Roman" pitchFamily="18" charset="0"/>
              </a:rPr>
              <a:t> and 20</a:t>
            </a:r>
            <a:r>
              <a:rPr lang="en-US" sz="1400" b="0" baseline="30000" dirty="0">
                <a:latin typeface="+mn-lt"/>
                <a:cs typeface="Times New Roman" pitchFamily="18" charset="0"/>
              </a:rPr>
              <a:t>th</a:t>
            </a:r>
            <a:r>
              <a:rPr lang="en-US" sz="1400" b="0" dirty="0">
                <a:latin typeface="+mn-lt"/>
                <a:cs typeface="Times New Roman" pitchFamily="18" charset="0"/>
              </a:rPr>
              <a:t> (eligible for half accrual)</a:t>
            </a:r>
          </a:p>
          <a:p>
            <a:pPr marL="465138" lvl="3" algn="l">
              <a:defRPr/>
            </a:pPr>
            <a:r>
              <a:rPr lang="en-US" sz="1400" b="0" dirty="0">
                <a:latin typeface="+mn-lt"/>
                <a:cs typeface="Times New Roman" pitchFamily="18" charset="0"/>
              </a:rPr>
              <a:t>3. </a:t>
            </a:r>
            <a:r>
              <a:rPr lang="en-US" sz="1400" b="0" dirty="0" err="1">
                <a:latin typeface="+mn-lt"/>
                <a:cs typeface="Times New Roman" pitchFamily="18" charset="0"/>
              </a:rPr>
              <a:t>DoJ</a:t>
            </a:r>
            <a:r>
              <a:rPr lang="en-US" sz="1400" b="0" dirty="0">
                <a:latin typeface="+mn-lt"/>
                <a:cs typeface="Times New Roman" pitchFamily="18" charset="0"/>
              </a:rPr>
              <a:t> after 20</a:t>
            </a:r>
            <a:r>
              <a:rPr lang="en-US" sz="1400" b="0" baseline="30000" dirty="0">
                <a:latin typeface="+mn-lt"/>
                <a:cs typeface="Times New Roman" pitchFamily="18" charset="0"/>
              </a:rPr>
              <a:t>th</a:t>
            </a:r>
            <a:r>
              <a:rPr lang="en-US" sz="1400" b="0" dirty="0">
                <a:latin typeface="+mn-lt"/>
                <a:cs typeface="Times New Roman" pitchFamily="18" charset="0"/>
              </a:rPr>
              <a:t> (eligible for full accrual)</a:t>
            </a:r>
          </a:p>
          <a:p>
            <a:pPr lvl="3" algn="l">
              <a:defRPr/>
            </a:pPr>
            <a:endParaRPr lang="en-US" sz="1400" b="0" dirty="0">
              <a:latin typeface="+mn-lt"/>
              <a:cs typeface="Times New Roman" pitchFamily="18" charset="0"/>
            </a:endParaRPr>
          </a:p>
          <a:p>
            <a:pPr lvl="3" algn="l">
              <a:defRPr/>
            </a:pPr>
            <a:endParaRPr lang="en-US" sz="1400" b="0" dirty="0">
              <a:latin typeface="+mn-lt"/>
              <a:cs typeface="Times New Roman" pitchFamily="18" charset="0"/>
            </a:endParaRPr>
          </a:p>
          <a:p>
            <a:pPr lvl="3" algn="l">
              <a:defRPr/>
            </a:pPr>
            <a:endParaRPr lang="en-US" sz="1400" b="0" dirty="0">
              <a:latin typeface="+mn-lt"/>
              <a:cs typeface="Times New Roman" pitchFamily="18" charset="0"/>
            </a:endParaRPr>
          </a:p>
          <a:p>
            <a:pPr lvl="3" algn="l">
              <a:defRPr/>
            </a:pPr>
            <a:endParaRPr lang="en-US" sz="1400" b="0" dirty="0">
              <a:solidFill>
                <a:srgbClr val="000000"/>
              </a:solidFill>
              <a:latin typeface="+mn-lt"/>
              <a:cs typeface="Times New Roman" pitchFamily="18" charset="0"/>
            </a:endParaRPr>
          </a:p>
          <a:p>
            <a:pPr lvl="3" algn="l">
              <a:defRPr/>
            </a:pPr>
            <a:endParaRPr lang="en-US" sz="1400" b="0" dirty="0">
              <a:solidFill>
                <a:srgbClr val="000000"/>
              </a:solidFill>
              <a:latin typeface="+mn-lt"/>
              <a:cs typeface="Times New Roman" pitchFamily="18" charset="0"/>
            </a:endParaRPr>
          </a:p>
          <a:p>
            <a:pPr lvl="3" algn="l">
              <a:defRPr/>
            </a:pPr>
            <a:r>
              <a:rPr lang="en-US" sz="1400" b="0" dirty="0">
                <a:latin typeface="+mn-lt"/>
                <a:cs typeface="Times New Roman" pitchFamily="18" charset="0"/>
              </a:rPr>
              <a:t>				</a:t>
            </a:r>
          </a:p>
          <a:p>
            <a:pPr marL="465138" lvl="3" algn="l">
              <a:defRPr/>
            </a:pPr>
            <a:r>
              <a:rPr lang="en-US" sz="1400" b="0" dirty="0">
                <a:latin typeface="+mn-lt"/>
                <a:cs typeface="Times New Roman" pitchFamily="18" charset="0"/>
              </a:rPr>
              <a:t>The Test Cases shall be chosen from the above equivalence classes  </a:t>
            </a:r>
          </a:p>
          <a:p>
            <a:pPr lvl="3" algn="l">
              <a:defRPr/>
            </a:pPr>
            <a:endParaRPr lang="en-US" sz="1400" b="0" dirty="0">
              <a:solidFill>
                <a:srgbClr val="000000"/>
              </a:solidFill>
              <a:latin typeface="+mn-lt"/>
              <a:cs typeface="Times New Roman" pitchFamily="18" charset="0"/>
            </a:endParaRPr>
          </a:p>
        </p:txBody>
      </p:sp>
      <p:grpSp>
        <p:nvGrpSpPr>
          <p:cNvPr id="68613" name="Group 17"/>
          <p:cNvGrpSpPr>
            <a:grpSpLocks/>
          </p:cNvGrpSpPr>
          <p:nvPr/>
        </p:nvGrpSpPr>
        <p:grpSpPr bwMode="auto">
          <a:xfrm>
            <a:off x="4129088" y="4114800"/>
            <a:ext cx="4314825" cy="1185863"/>
            <a:chOff x="2514600" y="5230813"/>
            <a:chExt cx="4114800" cy="1017587"/>
          </a:xfrm>
        </p:grpSpPr>
        <p:sp>
          <p:nvSpPr>
            <p:cNvPr id="24" name="Rectangle 2"/>
            <p:cNvSpPr>
              <a:spLocks noChangeArrowheads="1"/>
            </p:cNvSpPr>
            <p:nvPr/>
          </p:nvSpPr>
          <p:spPr bwMode="auto">
            <a:xfrm>
              <a:off x="2514600" y="5943260"/>
              <a:ext cx="4114800" cy="275171"/>
            </a:xfrm>
            <a:prstGeom prst="rect">
              <a:avLst/>
            </a:prstGeom>
            <a:solidFill>
              <a:schemeClr val="accent5"/>
            </a:solidFill>
            <a:ln w="9525">
              <a:solidFill>
                <a:schemeClr val="tx1"/>
              </a:solidFill>
              <a:miter lim="800000"/>
              <a:headEnd/>
              <a:tailEnd/>
            </a:ln>
            <a:effectLst/>
          </p:spPr>
          <p:txBody>
            <a:bodyPr wrap="none" anchor="ctr"/>
            <a:lstStyle/>
            <a:p>
              <a:pPr>
                <a:defRPr/>
              </a:pPr>
              <a:endParaRPr lang="en-US" sz="1000" dirty="0">
                <a:latin typeface="Times New Roman" pitchFamily="18" charset="0"/>
                <a:cs typeface="Times New Roman" pitchFamily="18" charset="0"/>
              </a:endParaRPr>
            </a:p>
          </p:txBody>
        </p:sp>
        <p:sp>
          <p:nvSpPr>
            <p:cNvPr id="68615" name="Line 3"/>
            <p:cNvSpPr>
              <a:spLocks noChangeShapeType="1"/>
            </p:cNvSpPr>
            <p:nvPr/>
          </p:nvSpPr>
          <p:spPr bwMode="auto">
            <a:xfrm>
              <a:off x="3581400" y="5973763"/>
              <a:ext cx="0" cy="274637"/>
            </a:xfrm>
            <a:prstGeom prst="line">
              <a:avLst/>
            </a:prstGeom>
            <a:noFill/>
            <a:ln w="9525">
              <a:solidFill>
                <a:srgbClr val="0000CC"/>
              </a:solidFill>
              <a:round/>
              <a:headEnd/>
              <a:tailEnd/>
            </a:ln>
          </p:spPr>
          <p:txBody>
            <a:bodyPr/>
            <a:lstStyle/>
            <a:p>
              <a:endParaRPr lang="en-US"/>
            </a:p>
          </p:txBody>
        </p:sp>
        <p:sp>
          <p:nvSpPr>
            <p:cNvPr id="68616" name="Line 4"/>
            <p:cNvSpPr>
              <a:spLocks noChangeShapeType="1"/>
            </p:cNvSpPr>
            <p:nvPr/>
          </p:nvSpPr>
          <p:spPr bwMode="auto">
            <a:xfrm>
              <a:off x="5138738" y="5973763"/>
              <a:ext cx="0" cy="274637"/>
            </a:xfrm>
            <a:prstGeom prst="line">
              <a:avLst/>
            </a:prstGeom>
            <a:noFill/>
            <a:ln w="9525">
              <a:solidFill>
                <a:srgbClr val="0000CC"/>
              </a:solidFill>
              <a:round/>
              <a:headEnd/>
              <a:tailEnd/>
            </a:ln>
          </p:spPr>
          <p:txBody>
            <a:bodyPr/>
            <a:lstStyle/>
            <a:p>
              <a:endParaRPr lang="en-US"/>
            </a:p>
          </p:txBody>
        </p:sp>
        <p:sp>
          <p:nvSpPr>
            <p:cNvPr id="68617" name="Text Box 5"/>
            <p:cNvSpPr txBox="1">
              <a:spLocks noChangeArrowheads="1"/>
            </p:cNvSpPr>
            <p:nvPr/>
          </p:nvSpPr>
          <p:spPr bwMode="auto">
            <a:xfrm>
              <a:off x="2647950" y="5970588"/>
              <a:ext cx="825500"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Before 10th</a:t>
              </a:r>
            </a:p>
          </p:txBody>
        </p:sp>
        <p:sp>
          <p:nvSpPr>
            <p:cNvPr id="68618" name="Text Box 6"/>
            <p:cNvSpPr txBox="1">
              <a:spLocks noChangeArrowheads="1"/>
            </p:cNvSpPr>
            <p:nvPr/>
          </p:nvSpPr>
          <p:spPr bwMode="auto">
            <a:xfrm>
              <a:off x="3765550" y="5970588"/>
              <a:ext cx="1362075"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Between 10</a:t>
              </a:r>
              <a:r>
                <a:rPr lang="en-US" sz="1000" baseline="30000">
                  <a:latin typeface="Times New Roman" pitchFamily="18" charset="0"/>
                  <a:cs typeface="Times New Roman" pitchFamily="18" charset="0"/>
                </a:rPr>
                <a:t>th</a:t>
              </a:r>
              <a:r>
                <a:rPr lang="en-US" sz="1000">
                  <a:latin typeface="Times New Roman" pitchFamily="18" charset="0"/>
                  <a:cs typeface="Times New Roman" pitchFamily="18" charset="0"/>
                </a:rPr>
                <a:t> and 20</a:t>
              </a:r>
              <a:r>
                <a:rPr lang="en-US" sz="1000" baseline="30000">
                  <a:latin typeface="Times New Roman" pitchFamily="18" charset="0"/>
                  <a:cs typeface="Times New Roman" pitchFamily="18" charset="0"/>
                </a:rPr>
                <a:t>th</a:t>
              </a:r>
              <a:endParaRPr lang="en-US" sz="1000">
                <a:latin typeface="Times New Roman" pitchFamily="18" charset="0"/>
                <a:cs typeface="Times New Roman" pitchFamily="18" charset="0"/>
              </a:endParaRPr>
            </a:p>
          </p:txBody>
        </p:sp>
        <p:sp>
          <p:nvSpPr>
            <p:cNvPr id="68619" name="Text Box 7"/>
            <p:cNvSpPr txBox="1">
              <a:spLocks noChangeArrowheads="1"/>
            </p:cNvSpPr>
            <p:nvPr/>
          </p:nvSpPr>
          <p:spPr bwMode="auto">
            <a:xfrm>
              <a:off x="5553075" y="5973763"/>
              <a:ext cx="779463"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After  20</a:t>
              </a:r>
              <a:r>
                <a:rPr lang="en-US" sz="1000" baseline="30000">
                  <a:latin typeface="Times New Roman" pitchFamily="18" charset="0"/>
                  <a:cs typeface="Times New Roman" pitchFamily="18" charset="0"/>
                </a:rPr>
                <a:t>th</a:t>
              </a:r>
              <a:r>
                <a:rPr lang="en-US" sz="1000">
                  <a:latin typeface="Times New Roman" pitchFamily="18" charset="0"/>
                  <a:cs typeface="Times New Roman" pitchFamily="18" charset="0"/>
                </a:rPr>
                <a:t> </a:t>
              </a:r>
            </a:p>
          </p:txBody>
        </p:sp>
        <p:sp>
          <p:nvSpPr>
            <p:cNvPr id="68620" name="Line 8"/>
            <p:cNvSpPr>
              <a:spLocks noChangeShapeType="1"/>
            </p:cNvSpPr>
            <p:nvPr/>
          </p:nvSpPr>
          <p:spPr bwMode="auto">
            <a:xfrm>
              <a:off x="3309938" y="5516563"/>
              <a:ext cx="0" cy="457200"/>
            </a:xfrm>
            <a:prstGeom prst="line">
              <a:avLst/>
            </a:prstGeom>
            <a:noFill/>
            <a:ln w="28575">
              <a:solidFill>
                <a:srgbClr val="003366"/>
              </a:solidFill>
              <a:round/>
              <a:headEnd/>
              <a:tailEnd type="triangle" w="med" len="med"/>
            </a:ln>
          </p:spPr>
          <p:txBody>
            <a:bodyPr/>
            <a:lstStyle/>
            <a:p>
              <a:endParaRPr lang="en-US"/>
            </a:p>
          </p:txBody>
        </p:sp>
        <p:sp>
          <p:nvSpPr>
            <p:cNvPr id="68621" name="Line 9"/>
            <p:cNvSpPr>
              <a:spLocks noChangeShapeType="1"/>
            </p:cNvSpPr>
            <p:nvPr/>
          </p:nvSpPr>
          <p:spPr bwMode="auto">
            <a:xfrm>
              <a:off x="4529138" y="5516563"/>
              <a:ext cx="0" cy="457200"/>
            </a:xfrm>
            <a:prstGeom prst="line">
              <a:avLst/>
            </a:prstGeom>
            <a:noFill/>
            <a:ln w="28575">
              <a:solidFill>
                <a:srgbClr val="003366"/>
              </a:solidFill>
              <a:round/>
              <a:headEnd/>
              <a:tailEnd type="triangle" w="med" len="med"/>
            </a:ln>
          </p:spPr>
          <p:txBody>
            <a:bodyPr/>
            <a:lstStyle/>
            <a:p>
              <a:endParaRPr lang="en-US"/>
            </a:p>
          </p:txBody>
        </p:sp>
        <p:sp>
          <p:nvSpPr>
            <p:cNvPr id="68622" name="Line 10"/>
            <p:cNvSpPr>
              <a:spLocks noChangeShapeType="1"/>
            </p:cNvSpPr>
            <p:nvPr/>
          </p:nvSpPr>
          <p:spPr bwMode="auto">
            <a:xfrm>
              <a:off x="6053138" y="5516563"/>
              <a:ext cx="0" cy="457200"/>
            </a:xfrm>
            <a:prstGeom prst="line">
              <a:avLst/>
            </a:prstGeom>
            <a:noFill/>
            <a:ln w="28575">
              <a:solidFill>
                <a:srgbClr val="003366"/>
              </a:solidFill>
              <a:round/>
              <a:headEnd/>
              <a:tailEnd type="triangle" w="med" len="med"/>
            </a:ln>
          </p:spPr>
          <p:txBody>
            <a:bodyPr/>
            <a:lstStyle/>
            <a:p>
              <a:endParaRPr lang="en-US"/>
            </a:p>
          </p:txBody>
        </p:sp>
        <p:sp>
          <p:nvSpPr>
            <p:cNvPr id="68623" name="Text Box 11"/>
            <p:cNvSpPr txBox="1">
              <a:spLocks noChangeArrowheads="1"/>
            </p:cNvSpPr>
            <p:nvPr/>
          </p:nvSpPr>
          <p:spPr bwMode="auto">
            <a:xfrm>
              <a:off x="3165475" y="5240338"/>
              <a:ext cx="358775"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8</a:t>
              </a:r>
              <a:r>
                <a:rPr lang="en-US" sz="1000" baseline="30000">
                  <a:latin typeface="Times New Roman" pitchFamily="18" charset="0"/>
                  <a:cs typeface="Times New Roman" pitchFamily="18" charset="0"/>
                </a:rPr>
                <a:t>th</a:t>
              </a:r>
              <a:r>
                <a:rPr lang="en-US" sz="1000">
                  <a:latin typeface="Times New Roman" pitchFamily="18" charset="0"/>
                  <a:cs typeface="Times New Roman" pitchFamily="18" charset="0"/>
                </a:rPr>
                <a:t> </a:t>
              </a:r>
            </a:p>
          </p:txBody>
        </p:sp>
        <p:sp>
          <p:nvSpPr>
            <p:cNvPr id="68624" name="Text Box 12"/>
            <p:cNvSpPr txBox="1">
              <a:spLocks noChangeArrowheads="1"/>
            </p:cNvSpPr>
            <p:nvPr/>
          </p:nvSpPr>
          <p:spPr bwMode="auto">
            <a:xfrm>
              <a:off x="4324350" y="5230813"/>
              <a:ext cx="390525"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16</a:t>
              </a:r>
              <a:r>
                <a:rPr lang="en-US" sz="1000" baseline="30000">
                  <a:latin typeface="Times New Roman" pitchFamily="18" charset="0"/>
                  <a:cs typeface="Times New Roman" pitchFamily="18" charset="0"/>
                </a:rPr>
                <a:t>th</a:t>
              </a:r>
              <a:endParaRPr lang="en-US" sz="1000">
                <a:latin typeface="Times New Roman" pitchFamily="18" charset="0"/>
                <a:cs typeface="Times New Roman" pitchFamily="18" charset="0"/>
              </a:endParaRPr>
            </a:p>
          </p:txBody>
        </p:sp>
        <p:sp>
          <p:nvSpPr>
            <p:cNvPr id="68625" name="Text Box 13"/>
            <p:cNvSpPr txBox="1">
              <a:spLocks noChangeArrowheads="1"/>
            </p:cNvSpPr>
            <p:nvPr/>
          </p:nvSpPr>
          <p:spPr bwMode="auto">
            <a:xfrm>
              <a:off x="5838825" y="5240338"/>
              <a:ext cx="409575" cy="246062"/>
            </a:xfrm>
            <a:prstGeom prst="rect">
              <a:avLst/>
            </a:prstGeom>
            <a:noFill/>
            <a:ln w="9525">
              <a:noFill/>
              <a:miter lim="800000"/>
              <a:headEnd/>
              <a:tailEnd/>
            </a:ln>
          </p:spPr>
          <p:txBody>
            <a:bodyPr wrap="none">
              <a:spAutoFit/>
            </a:bodyPr>
            <a:lstStyle/>
            <a:p>
              <a:pPr eaLnBrk="1" hangingPunct="1"/>
              <a:r>
                <a:rPr lang="en-US" sz="1000">
                  <a:latin typeface="Times New Roman" pitchFamily="18" charset="0"/>
                  <a:cs typeface="Times New Roman" pitchFamily="18" charset="0"/>
                </a:rPr>
                <a:t>22</a:t>
              </a:r>
              <a:r>
                <a:rPr lang="en-US" sz="1000" baseline="30000">
                  <a:latin typeface="Times New Roman" pitchFamily="18" charset="0"/>
                  <a:cs typeface="Times New Roman" pitchFamily="18" charset="0"/>
                </a:rPr>
                <a:t>nd</a:t>
              </a:r>
              <a:endParaRPr lang="en-US" sz="1000">
                <a:latin typeface="Times New Roman" pitchFamily="18" charset="0"/>
                <a:cs typeface="Times New Roman" pitchFamily="18" charset="0"/>
              </a:endParaRPr>
            </a:p>
          </p:txBody>
        </p:sp>
      </p:gr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22531" name="Content Placeholder 2"/>
          <p:cNvSpPr>
            <a:spLocks noGrp="1"/>
          </p:cNvSpPr>
          <p:nvPr>
            <p:ph idx="1"/>
          </p:nvPr>
        </p:nvSpPr>
        <p:spPr>
          <a:xfrm>
            <a:off x="685800" y="1216025"/>
            <a:ext cx="7772400" cy="3889375"/>
          </a:xfrm>
        </p:spPr>
        <p:txBody>
          <a:bodyPr/>
          <a:lstStyle/>
          <a:p>
            <a:pPr lvl="1">
              <a:buFont typeface="Verdana" pitchFamily="34" charset="0"/>
              <a:buChar char="»"/>
              <a:defRPr/>
            </a:pPr>
            <a:r>
              <a:rPr lang="en-US" sz="1800" kern="1200" dirty="0" smtClean="0">
                <a:ea typeface="+mn-ea"/>
                <a:cs typeface="Times New Roman" pitchFamily="18" charset="0"/>
              </a:rPr>
              <a:t>Boundary Value Analysis</a:t>
            </a:r>
          </a:p>
          <a:p>
            <a:pPr marL="1204913" lvl="3" indent="-290513">
              <a:buFont typeface="Verdana" pitchFamily="34" charset="0"/>
              <a:buChar char="●"/>
              <a:defRPr/>
            </a:pPr>
            <a:r>
              <a:rPr lang="en-US" kern="1200" dirty="0" smtClean="0">
                <a:cs typeface="Times New Roman" pitchFamily="18" charset="0"/>
              </a:rPr>
              <a:t>A technique that consists of developing test cases and data that focuses on the input and output boundaries of a given function</a:t>
            </a:r>
          </a:p>
          <a:p>
            <a:pPr marL="1204913" lvl="3" indent="-290513">
              <a:buFont typeface="Verdana" pitchFamily="34" charset="0"/>
              <a:buChar char="●"/>
              <a:defRPr/>
            </a:pPr>
            <a:r>
              <a:rPr lang="en-US" kern="1200" dirty="0" smtClean="0">
                <a:cs typeface="Times New Roman" pitchFamily="18" charset="0"/>
              </a:rPr>
              <a:t>Complements equivalence partitioning and selects the test cases at the “edge” of equivalence classes</a:t>
            </a:r>
          </a:p>
          <a:p>
            <a:pPr marL="1204913" lvl="3" indent="-290513">
              <a:buFont typeface="Verdana" pitchFamily="34" charset="0"/>
              <a:buChar char="●"/>
              <a:defRPr/>
            </a:pPr>
            <a:r>
              <a:rPr lang="en-US" kern="1200" dirty="0" smtClean="0">
                <a:cs typeface="Times New Roman" pitchFamily="18" charset="0"/>
              </a:rPr>
              <a:t>Identify errors at boundaries rather than finding those that exist in center of input domain</a:t>
            </a:r>
          </a:p>
          <a:p>
            <a:pPr marL="1204913" lvl="3" indent="-290513">
              <a:buFont typeface="Verdana" pitchFamily="34" charset="0"/>
              <a:buChar char="●"/>
              <a:defRPr/>
            </a:pPr>
            <a:r>
              <a:rPr lang="en-US" kern="1200" dirty="0" smtClean="0">
                <a:cs typeface="Times New Roman" pitchFamily="18" charset="0"/>
              </a:rPr>
              <a:t>Tests are designed to include representatives of boundary values</a:t>
            </a:r>
          </a:p>
          <a:p>
            <a:pPr lvl="2">
              <a:buFontTx/>
              <a:buNone/>
              <a:defRPr/>
            </a:pPr>
            <a:endParaRPr lang="en-US" sz="1600" kern="1200" dirty="0" smtClean="0">
              <a:cs typeface="Times New Roman" pitchFamily="18" charset="0"/>
            </a:endParaRPr>
          </a:p>
        </p:txBody>
      </p:sp>
      <p:sp>
        <p:nvSpPr>
          <p:cNvPr id="69636" name="Slide Number Placeholder 3"/>
          <p:cNvSpPr>
            <a:spLocks noGrp="1"/>
          </p:cNvSpPr>
          <p:nvPr>
            <p:ph type="sldNum" sz="quarter" idx="10"/>
          </p:nvPr>
        </p:nvSpPr>
        <p:spPr>
          <a:noFill/>
        </p:spPr>
        <p:txBody>
          <a:bodyPr/>
          <a:lstStyle/>
          <a:p>
            <a:fld id="{5BE29943-0224-448A-B883-6CC9616F8070}" type="slidenum">
              <a:rPr lang="en-US" smtClean="0"/>
              <a:pPr/>
              <a:t>64</a:t>
            </a:fld>
            <a:endParaRPr lang="en-US" smtClean="0"/>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70659" name="Slide Number Placeholder 3"/>
          <p:cNvSpPr>
            <a:spLocks noGrp="1"/>
          </p:cNvSpPr>
          <p:nvPr>
            <p:ph type="sldNum" sz="quarter" idx="10"/>
          </p:nvPr>
        </p:nvSpPr>
        <p:spPr>
          <a:noFill/>
        </p:spPr>
        <p:txBody>
          <a:bodyPr/>
          <a:lstStyle/>
          <a:p>
            <a:fld id="{544347EC-5743-4B97-8145-7649DEC43D77}" type="slidenum">
              <a:rPr lang="en-US" smtClean="0"/>
              <a:pPr/>
              <a:t>65</a:t>
            </a:fld>
            <a:endParaRPr lang="en-US" smtClean="0"/>
          </a:p>
        </p:txBody>
      </p:sp>
      <p:sp>
        <p:nvSpPr>
          <p:cNvPr id="5" name="Rounded Rectangle 4"/>
          <p:cNvSpPr/>
          <p:nvPr/>
        </p:nvSpPr>
        <p:spPr bwMode="auto">
          <a:xfrm>
            <a:off x="685800" y="1219200"/>
            <a:ext cx="8077200" cy="5278438"/>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lvl="2" algn="l">
              <a:defRPr/>
            </a:pPr>
            <a:r>
              <a:rPr lang="en-US" sz="1600" b="0" u="sng" dirty="0">
                <a:latin typeface="+mn-lt"/>
                <a:cs typeface="Times New Roman" pitchFamily="18" charset="0"/>
              </a:rPr>
              <a:t>Example</a:t>
            </a:r>
          </a:p>
          <a:p>
            <a:pPr lvl="2" algn="l">
              <a:defRPr/>
            </a:pPr>
            <a:r>
              <a:rPr lang="en-US" sz="1600" b="0" dirty="0">
                <a:latin typeface="+mn-lt"/>
                <a:cs typeface="Times New Roman" pitchFamily="18" charset="0"/>
              </a:rPr>
              <a:t>Consider the following requirement of LMS:</a:t>
            </a:r>
          </a:p>
          <a:p>
            <a:pPr lvl="2" algn="l">
              <a:defRPr/>
            </a:pPr>
            <a:r>
              <a:rPr lang="en-US" sz="1600" b="0" dirty="0">
                <a:latin typeface="+mn-lt"/>
                <a:cs typeface="Times New Roman" pitchFamily="18" charset="0"/>
              </a:rPr>
              <a:t>For availing compensatory off, the employee should have worked for a minimum of 6 hours on a holiday. </a:t>
            </a:r>
          </a:p>
          <a:p>
            <a:pPr lvl="2" algn="l">
              <a:defRPr/>
            </a:pPr>
            <a:r>
              <a:rPr lang="en-US" sz="1600" b="0" dirty="0">
                <a:latin typeface="+mn-lt"/>
                <a:cs typeface="Times New Roman" pitchFamily="18" charset="0"/>
              </a:rPr>
              <a:t>In this requirement, the boundary analysis would test the following:</a:t>
            </a:r>
          </a:p>
          <a:p>
            <a:pPr lvl="3" algn="l">
              <a:defRPr/>
            </a:pPr>
            <a:r>
              <a:rPr lang="en-US" sz="1600" b="0" dirty="0">
                <a:latin typeface="+mn-lt"/>
                <a:cs typeface="Times New Roman" pitchFamily="18" charset="0"/>
              </a:rPr>
              <a:t>1. Lower boundary  (5 hours)</a:t>
            </a:r>
          </a:p>
          <a:p>
            <a:pPr lvl="3" algn="l">
              <a:defRPr/>
            </a:pPr>
            <a:r>
              <a:rPr lang="en-US" sz="1600" b="0" dirty="0">
                <a:latin typeface="+mn-lt"/>
                <a:cs typeface="Times New Roman" pitchFamily="18" charset="0"/>
              </a:rPr>
              <a:t>2. On the boundary (6 hours)</a:t>
            </a:r>
          </a:p>
          <a:p>
            <a:pPr lvl="3" algn="l">
              <a:defRPr/>
            </a:pPr>
            <a:r>
              <a:rPr lang="en-US" sz="1600" b="0" dirty="0">
                <a:latin typeface="+mn-lt"/>
                <a:cs typeface="Times New Roman" pitchFamily="18" charset="0"/>
              </a:rPr>
              <a:t>3. Upper boundary  (7 hours)</a:t>
            </a:r>
          </a:p>
          <a:p>
            <a:pPr lvl="3" algn="l">
              <a:defRPr/>
            </a:pPr>
            <a:endParaRPr lang="en-US" sz="1600" b="0" dirty="0">
              <a:latin typeface="+mn-lt"/>
              <a:cs typeface="Times New Roman" pitchFamily="18" charset="0"/>
            </a:endParaRPr>
          </a:p>
          <a:p>
            <a:pPr lvl="2" algn="l">
              <a:defRPr/>
            </a:pPr>
            <a:r>
              <a:rPr lang="en-US" sz="1600" b="0" dirty="0">
                <a:latin typeface="+mn-lt"/>
                <a:cs typeface="Times New Roman" pitchFamily="18" charset="0"/>
              </a:rPr>
              <a:t>Following are the range of Boundary Values:</a:t>
            </a:r>
          </a:p>
          <a:p>
            <a:pPr marL="1654175" lvl="2" indent="-274638" algn="l">
              <a:buFont typeface="Wingdings" pitchFamily="2" charset="2"/>
              <a:buChar char="Ø"/>
              <a:defRPr/>
            </a:pPr>
            <a:r>
              <a:rPr lang="en-US" sz="1600" b="0" dirty="0">
                <a:latin typeface="+mn-lt"/>
                <a:cs typeface="Times New Roman" pitchFamily="18" charset="0"/>
              </a:rPr>
              <a:t>Value immediately below range </a:t>
            </a:r>
          </a:p>
          <a:p>
            <a:pPr marL="1654175" lvl="2" indent="-274638" algn="l">
              <a:buFont typeface="Wingdings" pitchFamily="2" charset="2"/>
              <a:buChar char="Ø"/>
              <a:defRPr/>
            </a:pPr>
            <a:r>
              <a:rPr lang="en-US" sz="1600" b="0" dirty="0">
                <a:latin typeface="+mn-lt"/>
                <a:cs typeface="Times New Roman" pitchFamily="18" charset="0"/>
              </a:rPr>
              <a:t>First value of range </a:t>
            </a:r>
          </a:p>
          <a:p>
            <a:pPr marL="1654175" lvl="2" indent="-274638" algn="l">
              <a:buFont typeface="Wingdings" pitchFamily="2" charset="2"/>
              <a:buChar char="Ø"/>
              <a:defRPr/>
            </a:pPr>
            <a:r>
              <a:rPr lang="en-US" sz="1600" b="0" dirty="0">
                <a:latin typeface="+mn-lt"/>
                <a:cs typeface="Times New Roman" pitchFamily="18" charset="0"/>
              </a:rPr>
              <a:t>Second value of range </a:t>
            </a:r>
          </a:p>
          <a:p>
            <a:pPr marL="1654175" lvl="2" indent="-274638" algn="l">
              <a:buFont typeface="Wingdings" pitchFamily="2" charset="2"/>
              <a:buChar char="Ø"/>
              <a:defRPr/>
            </a:pPr>
            <a:r>
              <a:rPr lang="en-US" sz="1600" b="0" dirty="0">
                <a:latin typeface="+mn-lt"/>
                <a:cs typeface="Times New Roman" pitchFamily="18" charset="0"/>
              </a:rPr>
              <a:t>Value immediately below last value of range </a:t>
            </a:r>
          </a:p>
          <a:p>
            <a:pPr marL="1654175" lvl="2" indent="-274638" algn="l">
              <a:buFont typeface="Wingdings" pitchFamily="2" charset="2"/>
              <a:buChar char="Ø"/>
              <a:defRPr/>
            </a:pPr>
            <a:r>
              <a:rPr lang="en-US" sz="1600" b="0" dirty="0">
                <a:latin typeface="+mn-lt"/>
                <a:cs typeface="Times New Roman" pitchFamily="18" charset="0"/>
              </a:rPr>
              <a:t>Last value of range </a:t>
            </a:r>
          </a:p>
          <a:p>
            <a:pPr marL="1654175" lvl="2" indent="-274638" algn="l">
              <a:buFont typeface="Wingdings" pitchFamily="2" charset="2"/>
              <a:buChar char="Ø"/>
              <a:defRPr/>
            </a:pPr>
            <a:r>
              <a:rPr lang="en-US" sz="1600" b="0" dirty="0">
                <a:latin typeface="+mn-lt"/>
                <a:cs typeface="Times New Roman" pitchFamily="18" charset="0"/>
              </a:rPr>
              <a:t>Value immediately above range </a:t>
            </a:r>
          </a:p>
          <a:p>
            <a:pPr lvl="2" algn="l">
              <a:defRPr/>
            </a:pPr>
            <a:r>
              <a:rPr lang="en-US" sz="1600" b="0" dirty="0">
                <a:latin typeface="+mn-lt"/>
                <a:cs typeface="Times New Roman" pitchFamily="18" charset="0"/>
              </a:rPr>
              <a:t>	</a:t>
            </a:r>
          </a:p>
          <a:p>
            <a:pPr algn="l">
              <a:buFont typeface="Wingdings" pitchFamily="2" charset="2"/>
              <a:buNone/>
              <a:defRPr/>
            </a:pPr>
            <a:endParaRPr lang="en-US" sz="1600" b="0" dirty="0">
              <a:latin typeface="+mn-lt"/>
            </a:endParaRPr>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22531" name="Content Placeholder 2"/>
          <p:cNvSpPr>
            <a:spLocks noGrp="1"/>
          </p:cNvSpPr>
          <p:nvPr>
            <p:ph idx="1"/>
          </p:nvPr>
        </p:nvSpPr>
        <p:spPr>
          <a:xfrm>
            <a:off x="685800" y="1216025"/>
            <a:ext cx="7772400" cy="4876800"/>
          </a:xfrm>
        </p:spPr>
        <p:txBody>
          <a:bodyPr/>
          <a:lstStyle/>
          <a:p>
            <a:pPr lvl="1">
              <a:buFont typeface="Verdana" pitchFamily="34" charset="0"/>
              <a:buChar char="»"/>
              <a:defRPr/>
            </a:pPr>
            <a:r>
              <a:rPr lang="en-US" sz="1800" kern="1200" dirty="0" smtClean="0">
                <a:ea typeface="+mn-ea"/>
                <a:cs typeface="Times New Roman" pitchFamily="18" charset="0"/>
              </a:rPr>
              <a:t>Decision Table</a:t>
            </a:r>
          </a:p>
          <a:p>
            <a:pPr marL="1204913" lvl="3" indent="-290513">
              <a:buFont typeface="Verdana" pitchFamily="34" charset="0"/>
              <a:buChar char="●"/>
              <a:defRPr/>
            </a:pPr>
            <a:r>
              <a:rPr lang="en-US" kern="1200" dirty="0" smtClean="0">
                <a:cs typeface="Times New Roman" pitchFamily="18" charset="0"/>
              </a:rPr>
              <a:t>A Decision table lists causes and effects in a matrix. Each column represents a unique combination.</a:t>
            </a:r>
          </a:p>
          <a:p>
            <a:pPr marL="1204913" lvl="3" indent="-290513">
              <a:buFont typeface="Verdana" pitchFamily="34" charset="0"/>
              <a:buChar char="●"/>
              <a:defRPr/>
            </a:pPr>
            <a:r>
              <a:rPr lang="en-US" kern="1200" dirty="0" smtClean="0">
                <a:cs typeface="Times New Roman" pitchFamily="18" charset="0"/>
              </a:rPr>
              <a:t>Its purpose is to structure logic.</a:t>
            </a:r>
          </a:p>
          <a:p>
            <a:pPr marL="1204913" lvl="3" indent="-290513">
              <a:buFont typeface="Verdana" pitchFamily="34" charset="0"/>
              <a:buChar char="●"/>
              <a:defRPr/>
            </a:pPr>
            <a:r>
              <a:rPr lang="en-US" kern="1200" dirty="0" smtClean="0">
                <a:cs typeface="Times New Roman" pitchFamily="18" charset="0"/>
              </a:rPr>
              <a:t>It is a precise yet compact way to model complicated logic.</a:t>
            </a:r>
          </a:p>
          <a:p>
            <a:pPr lvl="3">
              <a:buFontTx/>
              <a:buNone/>
              <a:defRPr/>
            </a:pPr>
            <a:r>
              <a:rPr lang="en-US" sz="1400" kern="1200" dirty="0" smtClean="0">
                <a:cs typeface="Times New Roman" pitchFamily="18" charset="0"/>
              </a:rPr>
              <a:t>Cause = condition</a:t>
            </a:r>
          </a:p>
          <a:p>
            <a:pPr lvl="3">
              <a:buFontTx/>
              <a:buNone/>
              <a:defRPr/>
            </a:pPr>
            <a:r>
              <a:rPr lang="en-US" sz="1400" kern="1200" dirty="0" smtClean="0">
                <a:cs typeface="Times New Roman" pitchFamily="18" charset="0"/>
              </a:rPr>
              <a:t>Effect = action = expected results</a:t>
            </a:r>
          </a:p>
          <a:p>
            <a:pPr lvl="2">
              <a:buFontTx/>
              <a:buNone/>
              <a:defRPr/>
            </a:pPr>
            <a:r>
              <a:rPr lang="en-US" sz="1200" kern="1200" dirty="0" smtClean="0">
                <a:cs typeface="Times New Roman" pitchFamily="18" charset="0"/>
              </a:rPr>
              <a:t>	</a:t>
            </a:r>
          </a:p>
          <a:p>
            <a:pPr lvl="2">
              <a:buFontTx/>
              <a:buNone/>
              <a:defRPr/>
            </a:pPr>
            <a:endParaRPr lang="en-US" sz="1200" kern="1200" dirty="0" smtClean="0">
              <a:cs typeface="Times New Roman" pitchFamily="18" charset="0"/>
            </a:endParaRPr>
          </a:p>
        </p:txBody>
      </p:sp>
      <p:sp>
        <p:nvSpPr>
          <p:cNvPr id="71684" name="Slide Number Placeholder 3"/>
          <p:cNvSpPr>
            <a:spLocks noGrp="1"/>
          </p:cNvSpPr>
          <p:nvPr>
            <p:ph type="sldNum" sz="quarter" idx="10"/>
          </p:nvPr>
        </p:nvSpPr>
        <p:spPr>
          <a:noFill/>
        </p:spPr>
        <p:txBody>
          <a:bodyPr/>
          <a:lstStyle/>
          <a:p>
            <a:fld id="{D9D07905-D1D5-462A-8075-BB87AEC691D9}" type="slidenum">
              <a:rPr lang="en-US" smtClean="0"/>
              <a:pPr/>
              <a:t>66</a:t>
            </a:fld>
            <a:endParaRPr lang="en-US" smtClean="0"/>
          </a:p>
        </p:txBody>
      </p:sp>
      <p:pic>
        <p:nvPicPr>
          <p:cNvPr id="71685" name="Picture 7"/>
          <p:cNvPicPr>
            <a:picLocks noChangeAspect="1" noChangeArrowheads="1"/>
          </p:cNvPicPr>
          <p:nvPr/>
        </p:nvPicPr>
        <p:blipFill>
          <a:blip r:embed="rId3" cstate="print"/>
          <a:srcRect/>
          <a:stretch>
            <a:fillRect/>
          </a:stretch>
        </p:blipFill>
        <p:spPr bwMode="auto">
          <a:xfrm>
            <a:off x="771525" y="3505200"/>
            <a:ext cx="7534275" cy="25050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defRPr/>
            </a:pPr>
            <a:r>
              <a:rPr lang="en-US" dirty="0" smtClean="0">
                <a:latin typeface="+mn-lt"/>
              </a:rPr>
              <a:t>Test Case Development Process (Contd.)</a:t>
            </a:r>
          </a:p>
        </p:txBody>
      </p:sp>
      <p:sp>
        <p:nvSpPr>
          <p:cNvPr id="72707" name="Slide Number Placeholder 3"/>
          <p:cNvSpPr>
            <a:spLocks noGrp="1"/>
          </p:cNvSpPr>
          <p:nvPr>
            <p:ph type="sldNum" sz="quarter" idx="10"/>
          </p:nvPr>
        </p:nvSpPr>
        <p:spPr>
          <a:noFill/>
        </p:spPr>
        <p:txBody>
          <a:bodyPr/>
          <a:lstStyle/>
          <a:p>
            <a:fld id="{0F254269-DEF1-4732-B1CA-EB2A71FF201C}" type="slidenum">
              <a:rPr lang="en-US" smtClean="0"/>
              <a:pPr/>
              <a:t>67</a:t>
            </a:fld>
            <a:endParaRPr lang="en-US" smtClean="0"/>
          </a:p>
        </p:txBody>
      </p:sp>
      <p:sp>
        <p:nvSpPr>
          <p:cNvPr id="9" name="Rounded Rectangle 8"/>
          <p:cNvSpPr/>
          <p:nvPr/>
        </p:nvSpPr>
        <p:spPr bwMode="auto">
          <a:xfrm>
            <a:off x="381000" y="1066800"/>
            <a:ext cx="8534400" cy="5211763"/>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lvl="1" algn="l">
              <a:defRPr/>
            </a:pPr>
            <a:r>
              <a:rPr lang="en-US" sz="1400" b="0" u="sng" dirty="0">
                <a:latin typeface="+mn-lt"/>
                <a:cs typeface="Times New Roman" pitchFamily="18" charset="0"/>
              </a:rPr>
              <a:t>Decision Table  - Example</a:t>
            </a:r>
          </a:p>
          <a:p>
            <a:pPr lvl="1" algn="l">
              <a:buFont typeface="Wingdings" pitchFamily="2" charset="2"/>
              <a:buChar char="Ø"/>
              <a:defRPr/>
            </a:pPr>
            <a:r>
              <a:rPr lang="en-US" sz="1400" b="0" dirty="0">
                <a:latin typeface="+mn-lt"/>
                <a:cs typeface="Times New Roman" pitchFamily="18" charset="0"/>
              </a:rPr>
              <a:t>Consider a program statement that, given the length of 3 sides, determines whether the 3 sides can</a:t>
            </a:r>
          </a:p>
          <a:p>
            <a:pPr lvl="1" algn="l">
              <a:defRPr/>
            </a:pPr>
            <a:r>
              <a:rPr lang="en-US" sz="1400" b="0" dirty="0">
                <a:latin typeface="+mn-lt"/>
                <a:cs typeface="Times New Roman" pitchFamily="18" charset="0"/>
              </a:rPr>
              <a:t> (1) form a triangle and </a:t>
            </a:r>
          </a:p>
          <a:p>
            <a:pPr lvl="1" algn="l">
              <a:defRPr/>
            </a:pPr>
            <a:r>
              <a:rPr lang="en-US" sz="1400" b="0" dirty="0">
                <a:latin typeface="+mn-lt"/>
                <a:cs typeface="Times New Roman" pitchFamily="18" charset="0"/>
              </a:rPr>
              <a:t> (2) what type of triangle (equilateral, isosceles, or scalene).</a:t>
            </a:r>
          </a:p>
          <a:p>
            <a:pPr lvl="1" algn="l">
              <a:buFont typeface="Wingdings" pitchFamily="2" charset="2"/>
              <a:buChar char="Ø"/>
              <a:defRPr/>
            </a:pPr>
            <a:r>
              <a:rPr lang="en-US" sz="1400" b="0" dirty="0">
                <a:latin typeface="+mn-lt"/>
                <a:cs typeface="Times New Roman" pitchFamily="18" charset="0"/>
              </a:rPr>
              <a:t>The inputs are a, b, c sides </a:t>
            </a:r>
          </a:p>
          <a:p>
            <a:pPr lvl="1" algn="l">
              <a:buFont typeface="Wingdings" pitchFamily="2" charset="2"/>
              <a:buChar char="Ø"/>
              <a:defRPr/>
            </a:pPr>
            <a:r>
              <a:rPr lang="en-US" sz="1400" b="0" dirty="0">
                <a:latin typeface="+mn-lt"/>
                <a:cs typeface="Times New Roman" pitchFamily="18" charset="0"/>
              </a:rPr>
              <a:t>Then the inputs must satisfy certain conditions:</a:t>
            </a:r>
          </a:p>
          <a:p>
            <a:pPr lvl="1" algn="l">
              <a:buFont typeface="Wingdings" pitchFamily="2" charset="2"/>
              <a:buChar char="§"/>
              <a:defRPr/>
            </a:pPr>
            <a:r>
              <a:rPr lang="en-US" sz="1400" b="0" dirty="0">
                <a:latin typeface="+mn-lt"/>
                <a:cs typeface="Times New Roman" pitchFamily="18" charset="0"/>
              </a:rPr>
              <a:t>a &lt; b + c</a:t>
            </a:r>
          </a:p>
          <a:p>
            <a:pPr lvl="1" algn="l">
              <a:buFont typeface="Wingdings" pitchFamily="2" charset="2"/>
              <a:buChar char="§"/>
              <a:defRPr/>
            </a:pPr>
            <a:r>
              <a:rPr lang="en-US" sz="1400" b="0" dirty="0">
                <a:latin typeface="+mn-lt"/>
                <a:cs typeface="Times New Roman" pitchFamily="18" charset="0"/>
              </a:rPr>
              <a:t>b &lt; a + c</a:t>
            </a:r>
          </a:p>
          <a:p>
            <a:pPr lvl="1" algn="l">
              <a:buFont typeface="Wingdings" pitchFamily="2" charset="2"/>
              <a:buChar char="§"/>
              <a:defRPr/>
            </a:pPr>
            <a:r>
              <a:rPr lang="en-US" sz="1400" b="0" dirty="0">
                <a:latin typeface="+mn-lt"/>
                <a:cs typeface="Times New Roman" pitchFamily="18" charset="0"/>
              </a:rPr>
              <a:t>c &lt; a + b</a:t>
            </a:r>
          </a:p>
          <a:p>
            <a:pPr lvl="1" algn="l">
              <a:defRPr/>
            </a:pPr>
            <a:endParaRPr lang="en-US" sz="1400" dirty="0">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cs typeface="Times New Roman" pitchFamily="18" charset="0"/>
            </a:endParaRPr>
          </a:p>
          <a:p>
            <a:pPr lvl="1" algn="l">
              <a:buFont typeface="Wingdings" pitchFamily="2" charset="2"/>
              <a:buChar char="§"/>
              <a:defRPr/>
            </a:pPr>
            <a:endParaRPr lang="en-US" sz="1400" b="0" dirty="0">
              <a:solidFill>
                <a:srgbClr val="000000"/>
              </a:solidFill>
              <a:latin typeface="+mn-lt"/>
            </a:endParaRPr>
          </a:p>
        </p:txBody>
      </p:sp>
      <p:pic>
        <p:nvPicPr>
          <p:cNvPr id="72709" name="Picture 5"/>
          <p:cNvPicPr>
            <a:picLocks noChangeAspect="1" noChangeArrowheads="1"/>
          </p:cNvPicPr>
          <p:nvPr/>
        </p:nvPicPr>
        <p:blipFill>
          <a:blip r:embed="rId3" cstate="print"/>
          <a:srcRect/>
          <a:stretch>
            <a:fillRect/>
          </a:stretch>
        </p:blipFill>
        <p:spPr bwMode="auto">
          <a:xfrm>
            <a:off x="762000" y="3870325"/>
            <a:ext cx="3429000" cy="2055813"/>
          </a:xfrm>
          <a:prstGeom prst="rect">
            <a:avLst/>
          </a:prstGeom>
          <a:noFill/>
          <a:ln w="9525" algn="ctr">
            <a:noFill/>
            <a:miter lim="800000"/>
            <a:headEnd/>
            <a:tailEnd/>
          </a:ln>
        </p:spPr>
      </p:pic>
      <p:pic>
        <p:nvPicPr>
          <p:cNvPr id="72710" name="Picture 6"/>
          <p:cNvPicPr>
            <a:picLocks noChangeAspect="1" noChangeArrowheads="1"/>
          </p:cNvPicPr>
          <p:nvPr/>
        </p:nvPicPr>
        <p:blipFill>
          <a:blip r:embed="rId4" cstate="print"/>
          <a:srcRect/>
          <a:stretch>
            <a:fillRect/>
          </a:stretch>
        </p:blipFill>
        <p:spPr bwMode="auto">
          <a:xfrm>
            <a:off x="4267200" y="3733800"/>
            <a:ext cx="4267200" cy="21336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p:spPr>
        <p:txBody>
          <a:bodyPr/>
          <a:lstStyle/>
          <a:p>
            <a:fld id="{84FE908D-DFB0-41CB-A312-B8C280E47282}" type="slidenum">
              <a:rPr lang="en-US" smtClean="0"/>
              <a:pPr/>
              <a:t>68</a:t>
            </a:fld>
            <a:endParaRPr lang="en-US" smtClean="0"/>
          </a:p>
        </p:txBody>
      </p:sp>
      <p:sp>
        <p:nvSpPr>
          <p:cNvPr id="59395" name="Title 1"/>
          <p:cNvSpPr>
            <a:spLocks noGrp="1"/>
          </p:cNvSpPr>
          <p:nvPr>
            <p:ph type="title"/>
          </p:nvPr>
        </p:nvSpPr>
        <p:spPr/>
        <p:txBody>
          <a:bodyPr/>
          <a:lstStyle/>
          <a:p>
            <a:pPr marL="342900" indent="-342900" eaLnBrk="1" hangingPunct="1">
              <a:defRPr/>
            </a:pPr>
            <a:r>
              <a:rPr lang="en-US" dirty="0" smtClean="0">
                <a:latin typeface="+mn-lt"/>
              </a:rPr>
              <a:t>Test Case Template- Sample</a:t>
            </a:r>
          </a:p>
        </p:txBody>
      </p:sp>
      <p:pic>
        <p:nvPicPr>
          <p:cNvPr id="73732" name="Picture 4"/>
          <p:cNvPicPr>
            <a:picLocks noGrp="1" noChangeAspect="1" noChangeArrowheads="1"/>
          </p:cNvPicPr>
          <p:nvPr>
            <p:ph idx="1"/>
          </p:nvPr>
        </p:nvPicPr>
        <p:blipFill>
          <a:blip r:embed="rId2" cstate="print"/>
          <a:srcRect b="42188"/>
          <a:stretch>
            <a:fillRect/>
          </a:stretch>
        </p:blipFill>
        <p:spPr>
          <a:xfrm>
            <a:off x="533400" y="1219200"/>
            <a:ext cx="8061325" cy="4572000"/>
          </a:xfrm>
          <a:noFill/>
        </p:spPr>
      </p:pic>
      <p:sp>
        <p:nvSpPr>
          <p:cNvPr id="6" name="TextBox 5"/>
          <p:cNvSpPr txBox="1"/>
          <p:nvPr/>
        </p:nvSpPr>
        <p:spPr>
          <a:xfrm>
            <a:off x="2362200" y="61468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Test Case Template</a:t>
            </a:r>
            <a:endParaRPr lang="en-US" sz="1050" i="1" dirty="0">
              <a:latin typeface="Times New Roman" pitchFamily="18" charset="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marL="342900" indent="-342900" eaLnBrk="1" hangingPunct="1">
              <a:defRPr/>
            </a:pPr>
            <a:r>
              <a:rPr lang="en-US" dirty="0" smtClean="0">
                <a:latin typeface="+mn-lt"/>
              </a:rPr>
              <a:t>Test Case Components</a:t>
            </a:r>
          </a:p>
        </p:txBody>
      </p:sp>
      <p:sp>
        <p:nvSpPr>
          <p:cNvPr id="74755" name="Slide Number Placeholder 3"/>
          <p:cNvSpPr>
            <a:spLocks noGrp="1"/>
          </p:cNvSpPr>
          <p:nvPr>
            <p:ph type="sldNum" sz="quarter" idx="10"/>
          </p:nvPr>
        </p:nvSpPr>
        <p:spPr>
          <a:noFill/>
        </p:spPr>
        <p:txBody>
          <a:bodyPr/>
          <a:lstStyle/>
          <a:p>
            <a:fld id="{D14ADEA0-68ED-4694-A928-6078789996AF}" type="slidenum">
              <a:rPr lang="en-US" smtClean="0"/>
              <a:pPr/>
              <a:t>69</a:t>
            </a:fld>
            <a:endParaRPr lang="en-US" smtClean="0"/>
          </a:p>
        </p:txBody>
      </p:sp>
      <p:sp>
        <p:nvSpPr>
          <p:cNvPr id="6" name="Content Placeholder 5"/>
          <p:cNvSpPr>
            <a:spLocks noGrp="1"/>
          </p:cNvSpPr>
          <p:nvPr>
            <p:ph idx="1"/>
          </p:nvPr>
        </p:nvSpPr>
        <p:spPr>
          <a:xfrm>
            <a:off x="685800" y="1219200"/>
            <a:ext cx="7924800" cy="4876800"/>
          </a:xfrm>
        </p:spPr>
        <p:txBody>
          <a:bodyPr/>
          <a:lstStyle/>
          <a:p>
            <a:pPr>
              <a:defRPr/>
            </a:pPr>
            <a:r>
              <a:rPr lang="en-US" sz="1800" dirty="0" smtClean="0">
                <a:cs typeface="Times New Roman" pitchFamily="18" charset="0"/>
              </a:rPr>
              <a:t>Following are the components of Test Case:</a:t>
            </a:r>
          </a:p>
          <a:p>
            <a:pPr lvl="1">
              <a:buFont typeface="Verdana" pitchFamily="34" charset="0"/>
              <a:buChar char="»"/>
              <a:defRPr/>
            </a:pPr>
            <a:r>
              <a:rPr lang="en-US" sz="1600" b="1" kern="1200" dirty="0" smtClean="0">
                <a:ea typeface="+mn-ea"/>
                <a:cs typeface="Times New Roman" pitchFamily="18" charset="0"/>
              </a:rPr>
              <a:t>Test Case ID: </a:t>
            </a:r>
            <a:r>
              <a:rPr lang="en-US" sz="1600" kern="1200" dirty="0" smtClean="0">
                <a:ea typeface="+mn-ea"/>
                <a:cs typeface="Times New Roman" pitchFamily="18" charset="0"/>
              </a:rPr>
              <a:t>It is a unique ID to identify a test case. This can be as per the agreed naming standards from the client.</a:t>
            </a:r>
          </a:p>
          <a:p>
            <a:pPr lvl="1">
              <a:buFont typeface="Verdana" pitchFamily="34" charset="0"/>
              <a:buChar char="»"/>
              <a:defRPr/>
            </a:pPr>
            <a:r>
              <a:rPr lang="en-US" sz="1600" b="1" kern="1200" dirty="0" smtClean="0">
                <a:ea typeface="+mn-ea"/>
                <a:cs typeface="Times New Roman" pitchFamily="18" charset="0"/>
              </a:rPr>
              <a:t>Test Case: </a:t>
            </a:r>
            <a:r>
              <a:rPr lang="en-US" sz="1600" kern="1200" dirty="0" smtClean="0">
                <a:ea typeface="+mn-ea"/>
                <a:cs typeface="Times New Roman" pitchFamily="18" charset="0"/>
              </a:rPr>
              <a:t>This section describes the test case objective/ description of the what the test case is intended to test. </a:t>
            </a:r>
          </a:p>
          <a:p>
            <a:pPr lvl="1">
              <a:buFont typeface="Verdana" pitchFamily="34" charset="0"/>
              <a:buChar char="»"/>
              <a:defRPr/>
            </a:pPr>
            <a:r>
              <a:rPr lang="en-US" sz="1600" b="1" kern="1200" dirty="0" smtClean="0">
                <a:ea typeface="+mn-ea"/>
                <a:cs typeface="Times New Roman" pitchFamily="18" charset="0"/>
              </a:rPr>
              <a:t>Pre-Requisites: </a:t>
            </a:r>
            <a:r>
              <a:rPr lang="en-US" sz="1600" kern="1200" dirty="0" smtClean="0">
                <a:ea typeface="+mn-ea"/>
                <a:cs typeface="Times New Roman" pitchFamily="18" charset="0"/>
              </a:rPr>
              <a:t>This section details the actions that are required beforehand that is, a necessary action that is to be completed before start of the Test case.</a:t>
            </a:r>
          </a:p>
          <a:p>
            <a:pPr lvl="1">
              <a:buFont typeface="Verdana" pitchFamily="34" charset="0"/>
              <a:buChar char="»"/>
              <a:defRPr/>
            </a:pPr>
            <a:r>
              <a:rPr lang="en-US" sz="1600" b="1" kern="1200" dirty="0" smtClean="0">
                <a:ea typeface="+mn-ea"/>
                <a:cs typeface="Times New Roman" pitchFamily="18" charset="0"/>
              </a:rPr>
              <a:t>Steps to Execute the Test case: </a:t>
            </a:r>
            <a:r>
              <a:rPr lang="en-US" sz="1600" kern="1200" dirty="0" smtClean="0">
                <a:ea typeface="+mn-ea"/>
                <a:cs typeface="Times New Roman" pitchFamily="18" charset="0"/>
              </a:rPr>
              <a:t>This section describes the steps to execute the test. It includes the user actions to be performed, navigation flows to other screens, appropriate inputs, verification point, and so on.</a:t>
            </a:r>
          </a:p>
          <a:p>
            <a:pPr lvl="1">
              <a:buFont typeface="Verdana" pitchFamily="34" charset="0"/>
              <a:buChar char="»"/>
              <a:defRPr/>
            </a:pPr>
            <a:r>
              <a:rPr lang="en-US" sz="1600" b="1" kern="1200" dirty="0" smtClean="0">
                <a:ea typeface="+mn-ea"/>
                <a:cs typeface="Times New Roman" pitchFamily="18" charset="0"/>
              </a:rPr>
              <a:t>Test Data: </a:t>
            </a:r>
            <a:r>
              <a:rPr lang="en-US" sz="1600" kern="1200" dirty="0" smtClean="0">
                <a:ea typeface="+mn-ea"/>
                <a:cs typeface="Times New Roman" pitchFamily="18" charset="0"/>
              </a:rPr>
              <a:t>Test Data is an optional column. It can be given as a part of steps to execute or at times given as a separate column in a test case.</a:t>
            </a:r>
          </a:p>
          <a:p>
            <a:pPr lvl="1">
              <a:buFont typeface="Verdana" pitchFamily="34" charset="0"/>
              <a:buChar char="»"/>
              <a:defRPr/>
            </a:pPr>
            <a:r>
              <a:rPr lang="en-US" sz="1600" b="1" kern="1200" dirty="0" smtClean="0">
                <a:ea typeface="+mn-ea"/>
                <a:cs typeface="Times New Roman" pitchFamily="18" charset="0"/>
              </a:rPr>
              <a:t>Expected Results: </a:t>
            </a:r>
            <a:r>
              <a:rPr lang="en-US" sz="1600" kern="1200" dirty="0" smtClean="0">
                <a:ea typeface="+mn-ea"/>
                <a:cs typeface="Times New Roman" pitchFamily="18" charset="0"/>
              </a:rPr>
              <a:t>The outcome that is expected to happen when the “Steps to Execute” are performed is detailed in this section. </a:t>
            </a:r>
          </a:p>
          <a:p>
            <a:pPr>
              <a:defRPr/>
            </a:pPr>
            <a:endParaRPr lang="en-US" sz="1600" dirty="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CB303CD0-DA78-40DF-95B5-F8E6C3F6FC9F}" type="slidenum">
              <a:rPr lang="en-US" smtClean="0"/>
              <a:pPr/>
              <a:t>7</a:t>
            </a:fld>
            <a:endParaRPr lang="en-US" smtClean="0"/>
          </a:p>
        </p:txBody>
      </p:sp>
      <p:sp>
        <p:nvSpPr>
          <p:cNvPr id="11267" name="Rectangle 2"/>
          <p:cNvSpPr>
            <a:spLocks noGrp="1" noChangeArrowheads="1"/>
          </p:cNvSpPr>
          <p:nvPr>
            <p:ph type="body" idx="1"/>
          </p:nvPr>
        </p:nvSpPr>
        <p:spPr>
          <a:xfrm>
            <a:off x="381000" y="990600"/>
            <a:ext cx="4800600" cy="5181600"/>
          </a:xfrm>
        </p:spPr>
        <p:txBody>
          <a:bodyPr/>
          <a:lstStyle/>
          <a:p>
            <a:pPr>
              <a:spcBef>
                <a:spcPct val="0"/>
              </a:spcBef>
              <a:tabLst>
                <a:tab pos="552450" algn="l"/>
              </a:tabLst>
            </a:pPr>
            <a:r>
              <a:rPr lang="en-US" sz="1600" dirty="0" smtClean="0">
                <a:ea typeface="Calibri" pitchFamily="34" charset="0"/>
                <a:cs typeface="Times New Roman" pitchFamily="18" charset="0"/>
              </a:rPr>
              <a:t>The Test Design process involves the following activities:	</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Obtain the Test Basis (such as requirements, architecture, design, interfaces) for Test Design</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Perform functional decomposition of the Requirements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Develop Test Scenarios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Review Test Scenarios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Identify Test Condition</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Develop Test Cases for the derived Test Scenarios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Review Test Cases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Prepare Traceability Matrix</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Prepare Test Data to support the Test conditions and Test cases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Perform Impact analysis and Identify regression test cases</a:t>
            </a:r>
          </a:p>
          <a:p>
            <a:pPr lvl="1" eaLnBrk="1" hangingPunct="1">
              <a:lnSpc>
                <a:spcPct val="115000"/>
              </a:lnSpc>
              <a:buFont typeface="Verdana" pitchFamily="34" charset="0"/>
              <a:buChar char="»"/>
              <a:tabLst>
                <a:tab pos="552450" algn="l"/>
              </a:tabLst>
            </a:pPr>
            <a:r>
              <a:rPr lang="en-US" sz="1400" dirty="0" smtClean="0">
                <a:ea typeface="Calibri" pitchFamily="34" charset="0"/>
                <a:cs typeface="Times New Roman" pitchFamily="18" charset="0"/>
              </a:rPr>
              <a:t>Create Test Run plan</a:t>
            </a:r>
          </a:p>
          <a:p>
            <a:pPr>
              <a:lnSpc>
                <a:spcPct val="115000"/>
              </a:lnSpc>
              <a:spcBef>
                <a:spcPct val="0"/>
              </a:spcBef>
              <a:buFont typeface="Wingdings" pitchFamily="2" charset="2"/>
              <a:buNone/>
              <a:tabLst>
                <a:tab pos="552450" algn="l"/>
              </a:tabLst>
            </a:pPr>
            <a:endParaRPr lang="en-US" sz="1400" dirty="0" smtClean="0">
              <a:ea typeface="Calibri" pitchFamily="34" charset="0"/>
              <a:cs typeface="Times New Roman" pitchFamily="18" charset="0"/>
            </a:endParaRPr>
          </a:p>
          <a:p>
            <a:pPr>
              <a:buFont typeface="Wingdings" pitchFamily="2" charset="2"/>
              <a:buNone/>
              <a:tabLst>
                <a:tab pos="552450" algn="l"/>
              </a:tabLst>
            </a:pPr>
            <a:endParaRPr lang="en-US" sz="1400" dirty="0" smtClean="0">
              <a:ea typeface="Calibri" pitchFamily="34" charset="0"/>
              <a:cs typeface="Times New Roman" pitchFamily="18" charset="0"/>
            </a:endParaRPr>
          </a:p>
          <a:p>
            <a:pPr>
              <a:lnSpc>
                <a:spcPct val="115000"/>
              </a:lnSpc>
              <a:spcBef>
                <a:spcPct val="0"/>
              </a:spcBef>
              <a:buFont typeface="Wingdings" pitchFamily="2" charset="2"/>
              <a:buNone/>
              <a:tabLst>
                <a:tab pos="552450" algn="l"/>
              </a:tabLst>
            </a:pPr>
            <a:endParaRPr lang="en-US" sz="1400" dirty="0" smtClean="0">
              <a:ea typeface="Calibri" pitchFamily="34" charset="0"/>
              <a:cs typeface="Times New Roman" pitchFamily="18" charset="0"/>
            </a:endParaRPr>
          </a:p>
        </p:txBody>
      </p:sp>
      <p:sp>
        <p:nvSpPr>
          <p:cNvPr id="7172" name="Rectangle 3"/>
          <p:cNvSpPr>
            <a:spLocks noGrp="1" noChangeArrowheads="1"/>
          </p:cNvSpPr>
          <p:nvPr>
            <p:ph type="title"/>
          </p:nvPr>
        </p:nvSpPr>
        <p:spPr/>
        <p:txBody>
          <a:bodyPr/>
          <a:lstStyle/>
          <a:p>
            <a:pPr eaLnBrk="1" hangingPunct="1">
              <a:defRPr/>
            </a:pPr>
            <a:r>
              <a:rPr lang="en-US" dirty="0" smtClean="0">
                <a:latin typeface="+mn-lt"/>
              </a:rPr>
              <a:t>Overview of Test Design</a:t>
            </a:r>
          </a:p>
        </p:txBody>
      </p:sp>
      <p:grpSp>
        <p:nvGrpSpPr>
          <p:cNvPr id="11269" name="Group 70"/>
          <p:cNvGrpSpPr>
            <a:grpSpLocks/>
          </p:cNvGrpSpPr>
          <p:nvPr/>
        </p:nvGrpSpPr>
        <p:grpSpPr bwMode="auto">
          <a:xfrm>
            <a:off x="5105400" y="1219200"/>
            <a:ext cx="3581400" cy="5130800"/>
            <a:chOff x="5105400" y="1219200"/>
            <a:chExt cx="3581400" cy="5130800"/>
          </a:xfrm>
        </p:grpSpPr>
        <p:grpSp>
          <p:nvGrpSpPr>
            <p:cNvPr id="11273" name="Group 69"/>
            <p:cNvGrpSpPr>
              <a:grpSpLocks/>
            </p:cNvGrpSpPr>
            <p:nvPr/>
          </p:nvGrpSpPr>
          <p:grpSpPr bwMode="auto">
            <a:xfrm>
              <a:off x="5105400" y="1219200"/>
              <a:ext cx="3581400" cy="5130800"/>
              <a:chOff x="5105400" y="1219200"/>
              <a:chExt cx="3581400" cy="5130800"/>
            </a:xfrm>
          </p:grpSpPr>
          <p:grpSp>
            <p:nvGrpSpPr>
              <p:cNvPr id="11276" name="Group 34"/>
              <p:cNvGrpSpPr>
                <a:grpSpLocks/>
              </p:cNvGrpSpPr>
              <p:nvPr/>
            </p:nvGrpSpPr>
            <p:grpSpPr bwMode="auto">
              <a:xfrm>
                <a:off x="5105400" y="1219200"/>
                <a:ext cx="3581400" cy="5130800"/>
                <a:chOff x="5105400" y="1219200"/>
                <a:chExt cx="3581676" cy="5130800"/>
              </a:xfrm>
            </p:grpSpPr>
            <p:sp>
              <p:nvSpPr>
                <p:cNvPr id="5" name="TextBox 4"/>
                <p:cNvSpPr txBox="1"/>
                <p:nvPr/>
              </p:nvSpPr>
              <p:spPr>
                <a:xfrm>
                  <a:off x="5105400" y="6096000"/>
                  <a:ext cx="3581676"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Test Design Process</a:t>
                  </a:r>
                  <a:endParaRPr lang="en-US" sz="1050" i="1" dirty="0">
                    <a:latin typeface="Times New Roman" pitchFamily="18" charset="0"/>
                    <a:cs typeface="Times New Roman" pitchFamily="18" charset="0"/>
                  </a:endParaRPr>
                </a:p>
              </p:txBody>
            </p:sp>
            <p:sp>
              <p:nvSpPr>
                <p:cNvPr id="29" name="Rectangle 28"/>
                <p:cNvSpPr/>
                <p:nvPr/>
              </p:nvSpPr>
              <p:spPr bwMode="auto">
                <a:xfrm>
                  <a:off x="5284802" y="1219200"/>
                  <a:ext cx="3383223" cy="1676400"/>
                </a:xfrm>
                <a:prstGeom prst="rect">
                  <a:avLst/>
                </a:prstGeom>
                <a:solidFill>
                  <a:srgbClr val="DEE6DE"/>
                </a:solidFill>
                <a:ln w="9525" cap="flat" cmpd="sng" algn="ctr">
                  <a:solidFill>
                    <a:schemeClr val="tx1">
                      <a:lumMod val="95000"/>
                      <a:lumOff val="5000"/>
                    </a:schemeClr>
                  </a:solidFill>
                  <a:prstDash val="sysDash"/>
                  <a:round/>
                  <a:headEnd type="none" w="med" len="med"/>
                  <a:tailEnd type="stealth" w="med" len="med"/>
                </a:ln>
                <a:effectLst/>
              </p:spPr>
              <p:txBody>
                <a:bodyPr anchor="ctr">
                  <a:spAutoFit/>
                </a:bodyPr>
                <a:lstStyle/>
                <a:p>
                  <a:pPr>
                    <a:defRPr/>
                  </a:pPr>
                  <a:endParaRPr lang="en-US" dirty="0"/>
                </a:p>
              </p:txBody>
            </p:sp>
            <p:sp>
              <p:nvSpPr>
                <p:cNvPr id="31" name="Rectangle 30"/>
                <p:cNvSpPr/>
                <p:nvPr/>
              </p:nvSpPr>
              <p:spPr bwMode="auto">
                <a:xfrm>
                  <a:off x="5286389" y="2895600"/>
                  <a:ext cx="3383224" cy="3017838"/>
                </a:xfrm>
                <a:prstGeom prst="rect">
                  <a:avLst/>
                </a:prstGeom>
                <a:solidFill>
                  <a:srgbClr val="BBDBBE"/>
                </a:solidFill>
                <a:ln w="9525" cap="flat" cmpd="sng" algn="ctr">
                  <a:solidFill>
                    <a:schemeClr val="tx1">
                      <a:lumMod val="95000"/>
                      <a:lumOff val="5000"/>
                    </a:schemeClr>
                  </a:solidFill>
                  <a:prstDash val="sysDash"/>
                  <a:round/>
                  <a:headEnd type="none" w="med" len="med"/>
                  <a:tailEnd type="stealth" w="med" len="med"/>
                </a:ln>
                <a:effectLst/>
              </p:spPr>
              <p:txBody>
                <a:bodyPr anchor="ctr">
                  <a:spAutoFit/>
                </a:bodyPr>
                <a:lstStyle/>
                <a:p>
                  <a:pPr>
                    <a:defRPr/>
                  </a:pPr>
                  <a:endParaRPr lang="en-US" dirty="0"/>
                </a:p>
              </p:txBody>
            </p:sp>
            <p:grpSp>
              <p:nvGrpSpPr>
                <p:cNvPr id="11285" name="Group 5"/>
                <p:cNvGrpSpPr>
                  <a:grpSpLocks/>
                </p:cNvGrpSpPr>
                <p:nvPr/>
              </p:nvGrpSpPr>
              <p:grpSpPr bwMode="auto">
                <a:xfrm>
                  <a:off x="5334017" y="1447800"/>
                  <a:ext cx="2895823" cy="4254044"/>
                  <a:chOff x="2590817" y="1149578"/>
                  <a:chExt cx="2895823" cy="4254044"/>
                </a:xfrm>
              </p:grpSpPr>
              <p:sp>
                <p:nvSpPr>
                  <p:cNvPr id="7" name="Rectangle 6"/>
                  <p:cNvSpPr/>
                  <p:nvPr/>
                </p:nvSpPr>
                <p:spPr bwMode="auto">
                  <a:xfrm>
                    <a:off x="2743200" y="1475601"/>
                    <a:ext cx="2438400"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Perform functional decomposition of the Requirements</a:t>
                    </a:r>
                  </a:p>
                </p:txBody>
              </p:sp>
              <p:sp>
                <p:nvSpPr>
                  <p:cNvPr id="8" name="Rectangle 7"/>
                  <p:cNvSpPr/>
                  <p:nvPr/>
                </p:nvSpPr>
                <p:spPr bwMode="auto">
                  <a:xfrm>
                    <a:off x="2971800" y="1905000"/>
                    <a:ext cx="1981200"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Create Test Scenarios</a:t>
                    </a:r>
                  </a:p>
                </p:txBody>
              </p:sp>
              <p:sp>
                <p:nvSpPr>
                  <p:cNvPr id="9" name="Rectangle 8"/>
                  <p:cNvSpPr/>
                  <p:nvPr/>
                </p:nvSpPr>
                <p:spPr bwMode="auto">
                  <a:xfrm>
                    <a:off x="2971800" y="2286000"/>
                    <a:ext cx="1981200"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Review of the Test Scenarios</a:t>
                    </a:r>
                    <a:endParaRPr lang="en-US" sz="11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endParaRPr>
                  </a:p>
                </p:txBody>
              </p:sp>
              <p:sp>
                <p:nvSpPr>
                  <p:cNvPr id="10" name="Rectangle 9"/>
                  <p:cNvSpPr/>
                  <p:nvPr/>
                </p:nvSpPr>
                <p:spPr bwMode="auto">
                  <a:xfrm>
                    <a:off x="3048205" y="2673578"/>
                    <a:ext cx="1981199"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Test Condition Identification</a:t>
                    </a:r>
                  </a:p>
                </p:txBody>
              </p:sp>
              <p:sp>
                <p:nvSpPr>
                  <p:cNvPr id="11" name="Rectangle 10"/>
                  <p:cNvSpPr/>
                  <p:nvPr/>
                </p:nvSpPr>
                <p:spPr bwMode="auto">
                  <a:xfrm rot="10800000" flipV="1">
                    <a:off x="2667024" y="3478024"/>
                    <a:ext cx="1143088"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Review of the Test  Case</a:t>
                    </a:r>
                    <a:endParaRPr lang="en-US" sz="11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endParaRPr>
                  </a:p>
                </p:txBody>
              </p:sp>
              <p:sp>
                <p:nvSpPr>
                  <p:cNvPr id="17" name="Rectangle 16"/>
                  <p:cNvSpPr/>
                  <p:nvPr/>
                </p:nvSpPr>
                <p:spPr bwMode="auto">
                  <a:xfrm>
                    <a:off x="2590817" y="4240024"/>
                    <a:ext cx="1285974"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Preparation of Traceability Matrix</a:t>
                    </a:r>
                  </a:p>
                </p:txBody>
              </p:sp>
              <p:sp>
                <p:nvSpPr>
                  <p:cNvPr id="18" name="Rectangle 17"/>
                  <p:cNvSpPr/>
                  <p:nvPr/>
                </p:nvSpPr>
                <p:spPr bwMode="auto">
                  <a:xfrm>
                    <a:off x="4572170" y="3478024"/>
                    <a:ext cx="914470"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Test Data Preparation</a:t>
                    </a:r>
                  </a:p>
                </p:txBody>
              </p:sp>
              <p:sp>
                <p:nvSpPr>
                  <p:cNvPr id="19" name="Rectangle 18"/>
                  <p:cNvSpPr/>
                  <p:nvPr/>
                </p:nvSpPr>
                <p:spPr bwMode="auto">
                  <a:xfrm>
                    <a:off x="3389324" y="5188178"/>
                    <a:ext cx="1600200"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Create Test Run Plan</a:t>
                    </a:r>
                    <a:endParaRPr lang="en-US" sz="11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endParaRPr>
                  </a:p>
                </p:txBody>
              </p:sp>
              <p:sp>
                <p:nvSpPr>
                  <p:cNvPr id="20" name="Rectangle 19"/>
                  <p:cNvSpPr/>
                  <p:nvPr/>
                </p:nvSpPr>
                <p:spPr bwMode="auto">
                  <a:xfrm>
                    <a:off x="2895600" y="1149578"/>
                    <a:ext cx="2133600"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Obtain Requirement document</a:t>
                    </a:r>
                  </a:p>
                </p:txBody>
              </p:sp>
              <p:cxnSp>
                <p:nvCxnSpPr>
                  <p:cNvPr id="21" name="Straight Arrow Connector 70"/>
                  <p:cNvCxnSpPr>
                    <a:cxnSpLocks noChangeShapeType="1"/>
                  </p:cNvCxnSpPr>
                  <p:nvPr/>
                </p:nvCxnSpPr>
                <p:spPr bwMode="auto">
                  <a:xfrm rot="5400000">
                    <a:off x="3922839" y="1446440"/>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2" name="Straight Arrow Connector 70"/>
                  <p:cNvCxnSpPr>
                    <a:cxnSpLocks noChangeShapeType="1"/>
                  </p:cNvCxnSpPr>
                  <p:nvPr/>
                </p:nvCxnSpPr>
                <p:spPr bwMode="auto">
                  <a:xfrm rot="5400000">
                    <a:off x="3922839" y="1827440"/>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70"/>
                  <p:cNvCxnSpPr>
                    <a:cxnSpLocks noChangeShapeType="1"/>
                  </p:cNvCxnSpPr>
                  <p:nvPr/>
                </p:nvCxnSpPr>
                <p:spPr bwMode="auto">
                  <a:xfrm rot="5400000">
                    <a:off x="3926015" y="2208440"/>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4" name="Straight Arrow Connector 70"/>
                  <p:cNvCxnSpPr>
                    <a:cxnSpLocks noChangeShapeType="1"/>
                  </p:cNvCxnSpPr>
                  <p:nvPr/>
                </p:nvCxnSpPr>
                <p:spPr bwMode="auto">
                  <a:xfrm rot="5400000">
                    <a:off x="3922839" y="2589440"/>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5" name="Straight Arrow Connector 70"/>
                  <p:cNvCxnSpPr>
                    <a:cxnSpLocks noChangeShapeType="1"/>
                  </p:cNvCxnSpPr>
                  <p:nvPr/>
                </p:nvCxnSpPr>
                <p:spPr bwMode="auto">
                  <a:xfrm rot="5400000">
                    <a:off x="3227461" y="3433990"/>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6" name="Straight Arrow Connector 70"/>
                  <p:cNvCxnSpPr>
                    <a:cxnSpLocks noChangeShapeType="1"/>
                    <a:stCxn id="11" idx="2"/>
                    <a:endCxn id="17" idx="0"/>
                  </p:cNvCxnSpPr>
                  <p:nvPr/>
                </p:nvCxnSpPr>
                <p:spPr bwMode="auto">
                  <a:xfrm rot="5400000">
                    <a:off x="3024255" y="4026129"/>
                    <a:ext cx="423863" cy="4762"/>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28" name="Straight Arrow Connector 70"/>
                  <p:cNvCxnSpPr>
                    <a:cxnSpLocks noChangeShapeType="1"/>
                    <a:stCxn id="34" idx="2"/>
                    <a:endCxn id="19" idx="0"/>
                  </p:cNvCxnSpPr>
                  <p:nvPr/>
                </p:nvCxnSpPr>
                <p:spPr bwMode="auto">
                  <a:xfrm rot="5400000">
                    <a:off x="4093510" y="5090547"/>
                    <a:ext cx="193675" cy="1587"/>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grpSp>
            <p:sp>
              <p:nvSpPr>
                <p:cNvPr id="32" name="TextBox 31"/>
                <p:cNvSpPr txBox="1"/>
                <p:nvPr/>
              </p:nvSpPr>
              <p:spPr>
                <a:xfrm>
                  <a:off x="8155305" y="3076574"/>
                  <a:ext cx="369360" cy="1876425"/>
                </a:xfrm>
                <a:prstGeom prst="rect">
                  <a:avLst/>
                </a:prstGeom>
                <a:noFill/>
              </p:spPr>
              <p:txBody>
                <a:bodyPr vert="vert270">
                  <a:spAutoFit/>
                  <a:scene3d>
                    <a:camera prst="orthographicFront"/>
                    <a:lightRig rig="soft" dir="t">
                      <a:rot lat="0" lon="0" rev="10800000"/>
                    </a:lightRig>
                  </a:scene3d>
                  <a:sp3d>
                    <a:bevelT w="27940" h="12700"/>
                    <a:contourClr>
                      <a:srgbClr val="DDDDDD"/>
                    </a:contourClr>
                  </a:sp3d>
                </a:bodyPr>
                <a:lstStyle/>
                <a:p>
                  <a:pPr>
                    <a:defRPr/>
                  </a:pPr>
                  <a:r>
                    <a:rPr lang="en-US" sz="1200" spc="150" dirty="0">
                      <a:ln w="11430"/>
                      <a:solidFill>
                        <a:srgbClr val="6600FF"/>
                      </a:solidFill>
                      <a:effectLst>
                        <a:outerShdw blurRad="25400" algn="tl" rotWithShape="0">
                          <a:srgbClr val="000000">
                            <a:alpha val="43000"/>
                          </a:srgbClr>
                        </a:outerShdw>
                      </a:effectLst>
                      <a:latin typeface="Times New Roman" pitchFamily="18" charset="0"/>
                      <a:cs typeface="Times New Roman" pitchFamily="18" charset="0"/>
                    </a:rPr>
                    <a:t>Test Development</a:t>
                  </a:r>
                </a:p>
              </p:txBody>
            </p:sp>
            <p:sp>
              <p:nvSpPr>
                <p:cNvPr id="30" name="TextBox 29"/>
                <p:cNvSpPr txBox="1"/>
                <p:nvPr/>
              </p:nvSpPr>
              <p:spPr>
                <a:xfrm>
                  <a:off x="8153400" y="1371600"/>
                  <a:ext cx="369332" cy="1371600"/>
                </a:xfrm>
                <a:prstGeom prst="rect">
                  <a:avLst/>
                </a:prstGeom>
                <a:noFill/>
              </p:spPr>
              <p:txBody>
                <a:bodyPr vert="vert270">
                  <a:spAutoFit/>
                  <a:scene3d>
                    <a:camera prst="orthographicFront"/>
                    <a:lightRig rig="soft" dir="t">
                      <a:rot lat="0" lon="0" rev="10800000"/>
                    </a:lightRig>
                  </a:scene3d>
                  <a:sp3d>
                    <a:bevelT w="27940" h="12700"/>
                    <a:contourClr>
                      <a:srgbClr val="DDDDDD"/>
                    </a:contourClr>
                  </a:sp3d>
                </a:bodyPr>
                <a:lstStyle/>
                <a:p>
                  <a:pPr>
                    <a:defRPr/>
                  </a:pPr>
                  <a:r>
                    <a:rPr lang="en-US" sz="1200" spc="150" dirty="0">
                      <a:ln w="11430"/>
                      <a:solidFill>
                        <a:srgbClr val="6600FF"/>
                      </a:solidFill>
                      <a:effectLst>
                        <a:outerShdw blurRad="25400" algn="tl" rotWithShape="0">
                          <a:srgbClr val="000000">
                            <a:alpha val="43000"/>
                          </a:srgbClr>
                        </a:outerShdw>
                      </a:effectLst>
                      <a:latin typeface="Times New Roman" pitchFamily="18" charset="0"/>
                      <a:cs typeface="Times New Roman" pitchFamily="18" charset="0"/>
                    </a:rPr>
                    <a:t>Test Scenario</a:t>
                  </a:r>
                </a:p>
              </p:txBody>
            </p:sp>
          </p:grpSp>
          <p:sp>
            <p:nvSpPr>
              <p:cNvPr id="33" name="Rectangle 32"/>
              <p:cNvSpPr/>
              <p:nvPr/>
            </p:nvSpPr>
            <p:spPr bwMode="auto">
              <a:xfrm>
                <a:off x="6400800" y="4157246"/>
                <a:ext cx="762000"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Impact Analysis</a:t>
                </a:r>
                <a:endParaRPr lang="en-US" sz="11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endParaRPr>
              </a:p>
            </p:txBody>
          </p:sp>
          <p:sp>
            <p:nvSpPr>
              <p:cNvPr id="34" name="Rectangle 33"/>
              <p:cNvSpPr/>
              <p:nvPr/>
            </p:nvSpPr>
            <p:spPr bwMode="auto">
              <a:xfrm>
                <a:off x="6248400" y="4953000"/>
                <a:ext cx="1371600" cy="33855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Identification of regression test cases</a:t>
                </a:r>
                <a:endParaRPr lang="en-US" sz="11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endParaRPr>
              </a:p>
            </p:txBody>
          </p:sp>
          <p:cxnSp>
            <p:nvCxnSpPr>
              <p:cNvPr id="44" name="Straight Connector 43"/>
              <p:cNvCxnSpPr/>
              <p:nvPr/>
            </p:nvCxnSpPr>
            <p:spPr bwMode="auto">
              <a:xfrm>
                <a:off x="6035675" y="3657600"/>
                <a:ext cx="1676400"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8" name="Straight Arrow Connector 70"/>
              <p:cNvCxnSpPr>
                <a:cxnSpLocks noChangeShapeType="1"/>
                <a:stCxn id="33" idx="2"/>
              </p:cNvCxnSpPr>
              <p:nvPr/>
            </p:nvCxnSpPr>
            <p:spPr bwMode="auto">
              <a:xfrm rot="16200000" flipH="1">
                <a:off x="6550025" y="4727575"/>
                <a:ext cx="473075" cy="952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2" name="Elbow Connector 51"/>
              <p:cNvCxnSpPr>
                <a:stCxn id="18" idx="2"/>
              </p:cNvCxnSpPr>
              <p:nvPr/>
            </p:nvCxnSpPr>
            <p:spPr bwMode="auto">
              <a:xfrm rot="5400000">
                <a:off x="6667500" y="4381500"/>
                <a:ext cx="1371600" cy="838200"/>
              </a:xfrm>
              <a:prstGeom prst="bentConnector3">
                <a:avLst>
                  <a:gd name="adj1" fmla="val 91159"/>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grpSp>
        <p:cxnSp>
          <p:nvCxnSpPr>
            <p:cNvPr id="35" name="Straight Arrow Connector 70"/>
            <p:cNvCxnSpPr>
              <a:cxnSpLocks noChangeShapeType="1"/>
              <a:endCxn id="33" idx="0"/>
            </p:cNvCxnSpPr>
            <p:nvPr/>
          </p:nvCxnSpPr>
          <p:spPr bwMode="auto">
            <a:xfrm rot="5400000">
              <a:off x="6494463" y="3868738"/>
              <a:ext cx="574675"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0" name="Straight Arrow Connector 49"/>
            <p:cNvCxnSpPr>
              <a:stCxn id="17" idx="2"/>
              <a:endCxn id="19" idx="0"/>
            </p:cNvCxnSpPr>
            <p:nvPr/>
          </p:nvCxnSpPr>
          <p:spPr bwMode="auto">
            <a:xfrm rot="16200000" flipH="1">
              <a:off x="6149976" y="4703762"/>
              <a:ext cx="609600" cy="955675"/>
            </a:xfrm>
            <a:prstGeom prst="bentConnector3">
              <a:avLst>
                <a:gd name="adj1" fmla="val 7965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grpSp>
      <p:cxnSp>
        <p:nvCxnSpPr>
          <p:cNvPr id="64" name="Straight Arrow Connector 70"/>
          <p:cNvCxnSpPr>
            <a:cxnSpLocks noChangeShapeType="1"/>
          </p:cNvCxnSpPr>
          <p:nvPr/>
        </p:nvCxnSpPr>
        <p:spPr bwMode="auto">
          <a:xfrm rot="5400000">
            <a:off x="7621588" y="3732212"/>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66" name="Rectangle 65"/>
          <p:cNvSpPr/>
          <p:nvPr/>
        </p:nvSpPr>
        <p:spPr bwMode="auto">
          <a:xfrm>
            <a:off x="5791200" y="3325667"/>
            <a:ext cx="1981047" cy="215444"/>
          </a:xfrm>
          <a:prstGeom prst="rect">
            <a:avLst/>
          </a:prstGeom>
          <a:solidFill>
            <a:schemeClr val="bg1">
              <a:lumMod val="95000"/>
            </a:schemeClr>
          </a:solidFill>
          <a:ln>
            <a:headEnd type="none" w="med" len="med"/>
            <a:tailEnd type="stealth" w="med" len="med"/>
          </a:ln>
        </p:spPr>
        <p:style>
          <a:lnRef idx="1">
            <a:schemeClr val="accent1"/>
          </a:lnRef>
          <a:fillRef idx="3">
            <a:schemeClr val="accent1"/>
          </a:fillRef>
          <a:effectRef idx="2">
            <a:schemeClr val="accent1"/>
          </a:effectRef>
          <a:fontRef idx="minor">
            <a:schemeClr val="lt1"/>
          </a:fontRef>
        </p:style>
        <p:txBody>
          <a:bodyPr anchor="ctr">
            <a:spAutoFit/>
          </a:bodyPr>
          <a:lstStyle/>
          <a:p>
            <a:pPr>
              <a:defRPr/>
            </a:pPr>
            <a:r>
              <a:rPr lang="en-US" sz="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itchFamily="34" charset="0"/>
                <a:cs typeface="Arial" pitchFamily="34" charset="0"/>
              </a:rPr>
              <a:t>Test Case Creation/Updates</a:t>
            </a:r>
          </a:p>
        </p:txBody>
      </p:sp>
      <p:cxnSp>
        <p:nvCxnSpPr>
          <p:cNvPr id="67" name="Straight Arrow Connector 70"/>
          <p:cNvCxnSpPr>
            <a:cxnSpLocks noChangeShapeType="1"/>
          </p:cNvCxnSpPr>
          <p:nvPr/>
        </p:nvCxnSpPr>
        <p:spPr bwMode="auto">
          <a:xfrm rot="5400000">
            <a:off x="6683376" y="3275012"/>
            <a:ext cx="152400" cy="3175"/>
          </a:xfrm>
          <a:prstGeom prst="straightConnector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marL="342900" indent="-342900" eaLnBrk="1" hangingPunct="1">
              <a:defRPr/>
            </a:pPr>
            <a:r>
              <a:rPr lang="en-US" dirty="0" smtClean="0">
                <a:latin typeface="+mn-lt"/>
              </a:rPr>
              <a:t>Test Case Components</a:t>
            </a:r>
          </a:p>
        </p:txBody>
      </p:sp>
      <p:sp>
        <p:nvSpPr>
          <p:cNvPr id="75779" name="Slide Number Placeholder 3"/>
          <p:cNvSpPr>
            <a:spLocks noGrp="1"/>
          </p:cNvSpPr>
          <p:nvPr>
            <p:ph type="sldNum" sz="quarter" idx="10"/>
          </p:nvPr>
        </p:nvSpPr>
        <p:spPr>
          <a:noFill/>
        </p:spPr>
        <p:txBody>
          <a:bodyPr/>
          <a:lstStyle/>
          <a:p>
            <a:fld id="{F052BD81-11A4-408B-9F12-534061E8D7D4}" type="slidenum">
              <a:rPr lang="en-US" smtClean="0"/>
              <a:pPr/>
              <a:t>70</a:t>
            </a:fld>
            <a:endParaRPr lang="en-US" smtClean="0"/>
          </a:p>
        </p:txBody>
      </p:sp>
      <p:sp>
        <p:nvSpPr>
          <p:cNvPr id="6" name="Content Placeholder 5"/>
          <p:cNvSpPr>
            <a:spLocks noGrp="1"/>
          </p:cNvSpPr>
          <p:nvPr>
            <p:ph idx="1"/>
          </p:nvPr>
        </p:nvSpPr>
        <p:spPr>
          <a:xfrm>
            <a:off x="685800" y="1219200"/>
            <a:ext cx="7848600" cy="4876800"/>
          </a:xfrm>
        </p:spPr>
        <p:txBody>
          <a:bodyPr/>
          <a:lstStyle/>
          <a:p>
            <a:pPr lvl="1">
              <a:buFont typeface="Verdana" pitchFamily="34" charset="0"/>
              <a:buChar char="»"/>
              <a:defRPr/>
            </a:pPr>
            <a:r>
              <a:rPr lang="en-US" sz="1600" b="1" kern="1200" dirty="0" smtClean="0">
                <a:ea typeface="+mn-ea"/>
                <a:cs typeface="Times New Roman" pitchFamily="18" charset="0"/>
              </a:rPr>
              <a:t>Actual Results: </a:t>
            </a:r>
            <a:r>
              <a:rPr lang="en-US" sz="1600" kern="1200" dirty="0" smtClean="0">
                <a:ea typeface="+mn-ea"/>
                <a:cs typeface="Times New Roman" pitchFamily="18" charset="0"/>
              </a:rPr>
              <a:t>The outcome that happened as a result of executing the test steps will be entered in this section during the test execution phase.</a:t>
            </a:r>
          </a:p>
          <a:p>
            <a:pPr lvl="1">
              <a:buFont typeface="Verdana" pitchFamily="34" charset="0"/>
              <a:buChar char="»"/>
              <a:defRPr/>
            </a:pPr>
            <a:r>
              <a:rPr lang="en-US" sz="1600" b="1" kern="1200" dirty="0" smtClean="0">
                <a:ea typeface="+mn-ea"/>
                <a:cs typeface="Times New Roman" pitchFamily="18" charset="0"/>
              </a:rPr>
              <a:t>PASS/FAIL : </a:t>
            </a:r>
            <a:r>
              <a:rPr lang="en-US" sz="1600" kern="1200" dirty="0" smtClean="0">
                <a:ea typeface="+mn-ea"/>
                <a:cs typeface="Times New Roman" pitchFamily="18" charset="0"/>
              </a:rPr>
              <a:t>The status of the test step is decided based on the expected result and actual result. When both results are the same the step is ‘PASS’ and when there is a deviation of the actual from the expected then the step is Failed.</a:t>
            </a:r>
          </a:p>
          <a:p>
            <a:pPr lvl="1">
              <a:buFont typeface="Verdana" pitchFamily="34" charset="0"/>
              <a:buChar char="»"/>
              <a:defRPr/>
            </a:pPr>
            <a:r>
              <a:rPr lang="en-US" sz="1600" b="1" kern="1200" dirty="0" smtClean="0">
                <a:ea typeface="+mn-ea"/>
                <a:cs typeface="Times New Roman" pitchFamily="18" charset="0"/>
              </a:rPr>
              <a:t>Defect ID : </a:t>
            </a:r>
            <a:r>
              <a:rPr lang="en-US" sz="1600" kern="1200" dirty="0" smtClean="0">
                <a:ea typeface="+mn-ea"/>
                <a:cs typeface="Times New Roman" pitchFamily="18" charset="0"/>
              </a:rPr>
              <a:t>This section includes the Defect ID (unique number) that is raised against the failed test step for this test case. Same test case can be mapped to more defects and same defect ID can be mapped to more test cases.</a:t>
            </a:r>
          </a:p>
          <a:p>
            <a:pPr lvl="1">
              <a:buFont typeface="Verdana" pitchFamily="34" charset="0"/>
              <a:buChar char="»"/>
              <a:defRPr/>
            </a:pPr>
            <a:r>
              <a:rPr lang="en-US" sz="1600" b="1" kern="1200" dirty="0" smtClean="0">
                <a:ea typeface="+mn-ea"/>
                <a:cs typeface="Times New Roman" pitchFamily="18" charset="0"/>
              </a:rPr>
              <a:t>Remarks : </a:t>
            </a:r>
            <a:r>
              <a:rPr lang="en-US" sz="1600" kern="1200" dirty="0" smtClean="0">
                <a:ea typeface="+mn-ea"/>
                <a:cs typeface="Times New Roman" pitchFamily="18" charset="0"/>
              </a:rPr>
              <a:t>Remarks or comments about the test case or test execution or any general remarks will be listed against the test case if any.</a:t>
            </a:r>
          </a:p>
          <a:p>
            <a:pPr>
              <a:defRPr/>
            </a:pPr>
            <a:endParaRPr lang="en-US" sz="1600" b="1" dirty="0" smtClean="0">
              <a:cs typeface="Times New Roman" pitchFamily="18" charset="0"/>
            </a:endParaRPr>
          </a:p>
          <a:p>
            <a:pPr>
              <a:buFont typeface="Wingdings" pitchFamily="2" charset="2"/>
              <a:buNone/>
              <a:defRPr/>
            </a:pPr>
            <a:r>
              <a:rPr lang="en-US" sz="1200" dirty="0" smtClean="0">
                <a:cs typeface="Times New Roman" pitchFamily="18" charset="0"/>
              </a:rPr>
              <a:t>*	A section for Test Requirement/Test Scenario can be added, if required by the client. </a:t>
            </a:r>
          </a:p>
          <a:p>
            <a:pPr>
              <a:buFont typeface="Wingdings" pitchFamily="2" charset="2"/>
              <a:buNone/>
              <a:defRPr/>
            </a:pPr>
            <a:r>
              <a:rPr lang="en-US" sz="1200" dirty="0" smtClean="0">
                <a:cs typeface="Times New Roman" pitchFamily="18" charset="0"/>
              </a:rPr>
              <a:t>**	The template can be customized across projects</a:t>
            </a:r>
          </a:p>
          <a:p>
            <a:pPr>
              <a:buFont typeface="Wingdings" pitchFamily="2" charset="2"/>
              <a:buNone/>
              <a:defRPr/>
            </a:pPr>
            <a:r>
              <a:rPr lang="en-US" sz="1200" dirty="0" smtClean="0">
                <a:cs typeface="Times New Roman" pitchFamily="18" charset="0"/>
              </a:rPr>
              <a:t>***	The Columns ‘Actual Results, PASS/FAIL, Defect ID’ will be filled against each test case after the test execution phase for that particular test case</a:t>
            </a:r>
            <a:endParaRPr lang="en-US" sz="1200" dirty="0">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marL="342900" indent="-342900" eaLnBrk="1" hangingPunct="1">
              <a:defRPr/>
            </a:pPr>
            <a:r>
              <a:rPr lang="en-US" dirty="0" smtClean="0">
                <a:latin typeface="+mn-lt"/>
              </a:rPr>
              <a:t>Test Case - Sample1</a:t>
            </a:r>
          </a:p>
        </p:txBody>
      </p:sp>
      <p:sp>
        <p:nvSpPr>
          <p:cNvPr id="76803" name="Content Placeholder 2"/>
          <p:cNvSpPr>
            <a:spLocks noGrp="1"/>
          </p:cNvSpPr>
          <p:nvPr>
            <p:ph idx="1"/>
          </p:nvPr>
        </p:nvSpPr>
        <p:spPr>
          <a:xfrm>
            <a:off x="685800" y="914400"/>
            <a:ext cx="8001000" cy="5638800"/>
          </a:xfrm>
        </p:spPr>
        <p:txBody>
          <a:bodyPr/>
          <a:lstStyle/>
          <a:p>
            <a:pPr>
              <a:buFont typeface="Wingdings" pitchFamily="2" charset="2"/>
              <a:buNone/>
            </a:pPr>
            <a:endParaRPr lang="en-US" sz="1200" b="1" dirty="0" smtClean="0">
              <a:latin typeface="Times New Roman" pitchFamily="18" charset="0"/>
              <a:cs typeface="Times New Roman" pitchFamily="18" charset="0"/>
            </a:endParaRPr>
          </a:p>
          <a:p>
            <a:pPr>
              <a:buFont typeface="Wingdings" pitchFamily="2" charset="2"/>
              <a:buNone/>
            </a:pPr>
            <a:endParaRPr lang="en-US" sz="1200" dirty="0" smtClean="0">
              <a:latin typeface="Times New Roman" pitchFamily="18" charset="0"/>
              <a:cs typeface="Times New Roman" pitchFamily="18" charset="0"/>
            </a:endParaRPr>
          </a:p>
        </p:txBody>
      </p:sp>
      <p:sp>
        <p:nvSpPr>
          <p:cNvPr id="76804" name="Slide Number Placeholder 3"/>
          <p:cNvSpPr>
            <a:spLocks noGrp="1"/>
          </p:cNvSpPr>
          <p:nvPr>
            <p:ph type="sldNum" sz="quarter" idx="10"/>
          </p:nvPr>
        </p:nvSpPr>
        <p:spPr>
          <a:noFill/>
        </p:spPr>
        <p:txBody>
          <a:bodyPr/>
          <a:lstStyle/>
          <a:p>
            <a:fld id="{29B67F09-E7C2-4B02-AF81-AD5423FBD2F1}" type="slidenum">
              <a:rPr lang="en-US" smtClean="0"/>
              <a:pPr/>
              <a:t>71</a:t>
            </a:fld>
            <a:endParaRPr lang="en-US" smtClean="0"/>
          </a:p>
        </p:txBody>
      </p:sp>
      <p:sp>
        <p:nvSpPr>
          <p:cNvPr id="6" name="Rounded Rectangle 5"/>
          <p:cNvSpPr/>
          <p:nvPr/>
        </p:nvSpPr>
        <p:spPr bwMode="auto">
          <a:xfrm>
            <a:off x="457200" y="1981200"/>
            <a:ext cx="8229600" cy="2465356"/>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290513" indent="-290513" algn="l">
              <a:buFont typeface="Wingdings" pitchFamily="2" charset="2"/>
              <a:buChar char="§"/>
              <a:defRPr/>
            </a:pPr>
            <a:r>
              <a:rPr lang="en-US" sz="2000" b="0" dirty="0" smtClean="0">
                <a:latin typeface="+mn-lt"/>
                <a:cs typeface="Times New Roman" pitchFamily="18" charset="0"/>
              </a:rPr>
              <a:t>Following </a:t>
            </a:r>
            <a:r>
              <a:rPr lang="en-US" sz="2000" b="0" dirty="0">
                <a:latin typeface="+mn-lt"/>
                <a:cs typeface="Times New Roman" pitchFamily="18" charset="0"/>
              </a:rPr>
              <a:t>is a sample Test Case </a:t>
            </a:r>
          </a:p>
          <a:p>
            <a:pPr marL="742950" lvl="1" indent="-285750" algn="l">
              <a:spcBef>
                <a:spcPct val="20000"/>
              </a:spcBef>
              <a:buClr>
                <a:srgbClr val="DF7A1C"/>
              </a:buClr>
              <a:buFont typeface="Verdana" pitchFamily="34" charset="0"/>
              <a:buChar char="»"/>
              <a:defRPr/>
            </a:pPr>
            <a:r>
              <a:rPr lang="en-US" sz="1800" dirty="0">
                <a:latin typeface="+mn-lt"/>
                <a:cs typeface="Times New Roman" pitchFamily="18" charset="0"/>
              </a:rPr>
              <a:t>Test Case ID:</a:t>
            </a:r>
            <a:r>
              <a:rPr lang="en-US" sz="1800" b="0" dirty="0">
                <a:latin typeface="+mn-lt"/>
                <a:cs typeface="Times New Roman" pitchFamily="18" charset="0"/>
              </a:rPr>
              <a:t> </a:t>
            </a:r>
            <a:r>
              <a:rPr lang="en-US" sz="1800" b="0" dirty="0" err="1">
                <a:latin typeface="+mn-lt"/>
                <a:cs typeface="Times New Roman" pitchFamily="18" charset="0"/>
              </a:rPr>
              <a:t>Admin_Add</a:t>
            </a:r>
            <a:r>
              <a:rPr lang="en-US" sz="1800" b="0" dirty="0">
                <a:latin typeface="+mn-lt"/>
                <a:cs typeface="Times New Roman" pitchFamily="18" charset="0"/>
              </a:rPr>
              <a:t> User</a:t>
            </a:r>
          </a:p>
          <a:p>
            <a:pPr marL="742950" lvl="1" indent="-285750" algn="l">
              <a:spcBef>
                <a:spcPct val="20000"/>
              </a:spcBef>
              <a:buClr>
                <a:srgbClr val="DF7A1C"/>
              </a:buClr>
              <a:buFont typeface="Verdana" pitchFamily="34" charset="0"/>
              <a:buChar char="»"/>
              <a:defRPr/>
            </a:pPr>
            <a:r>
              <a:rPr lang="en-US" sz="1800" dirty="0">
                <a:latin typeface="+mn-lt"/>
                <a:cs typeface="Times New Roman" pitchFamily="18" charset="0"/>
              </a:rPr>
              <a:t>Test Case: </a:t>
            </a:r>
            <a:r>
              <a:rPr lang="en-US" sz="1800" b="0" dirty="0">
                <a:latin typeface="+mn-lt"/>
                <a:cs typeface="Times New Roman" pitchFamily="18" charset="0"/>
              </a:rPr>
              <a:t>To verify that an administrator is able to add a new user to the system after providing the required information.</a:t>
            </a:r>
          </a:p>
          <a:p>
            <a:pPr marL="742950" lvl="1" indent="-285750" algn="l">
              <a:spcBef>
                <a:spcPct val="20000"/>
              </a:spcBef>
              <a:buClr>
                <a:srgbClr val="DF7A1C"/>
              </a:buClr>
              <a:buFont typeface="Verdana" pitchFamily="34" charset="0"/>
              <a:buChar char="»"/>
              <a:defRPr/>
            </a:pPr>
            <a:r>
              <a:rPr lang="en-US" sz="1800" dirty="0">
                <a:latin typeface="+mn-lt"/>
                <a:cs typeface="Times New Roman" pitchFamily="18" charset="0"/>
              </a:rPr>
              <a:t>Precondition: </a:t>
            </a:r>
            <a:r>
              <a:rPr lang="en-US" sz="1800" b="0" dirty="0">
                <a:latin typeface="+mn-lt"/>
                <a:cs typeface="Times New Roman" pitchFamily="18" charset="0"/>
              </a:rPr>
              <a:t>The user should have logged on as an administrator and should be on the main page</a:t>
            </a:r>
            <a:r>
              <a:rPr lang="en-US" sz="1800" b="0" dirty="0" smtClean="0">
                <a:latin typeface="+mn-lt"/>
                <a:cs typeface="Times New Roman" pitchFamily="18" charset="0"/>
              </a:rPr>
              <a:t>.</a:t>
            </a: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marL="342900" indent="-342900" eaLnBrk="1" hangingPunct="1">
              <a:defRPr/>
            </a:pPr>
            <a:r>
              <a:rPr lang="en-US" dirty="0" smtClean="0">
                <a:latin typeface="+mn-lt"/>
              </a:rPr>
              <a:t>Test Case - Sample1 (Contd.)</a:t>
            </a:r>
          </a:p>
        </p:txBody>
      </p:sp>
      <p:sp>
        <p:nvSpPr>
          <p:cNvPr id="77827" name="Content Placeholder 2"/>
          <p:cNvSpPr>
            <a:spLocks noGrp="1"/>
          </p:cNvSpPr>
          <p:nvPr>
            <p:ph idx="1"/>
          </p:nvPr>
        </p:nvSpPr>
        <p:spPr>
          <a:xfrm>
            <a:off x="685800" y="914400"/>
            <a:ext cx="8001000" cy="5638800"/>
          </a:xfrm>
        </p:spPr>
        <p:txBody>
          <a:bodyPr/>
          <a:lstStyle/>
          <a:p>
            <a:pPr>
              <a:buFont typeface="Wingdings" pitchFamily="2" charset="2"/>
              <a:buNone/>
            </a:pPr>
            <a:endParaRPr lang="en-US" sz="1200" b="1" smtClean="0">
              <a:latin typeface="Times New Roman" pitchFamily="18" charset="0"/>
              <a:cs typeface="Times New Roman" pitchFamily="18" charset="0"/>
            </a:endParaRPr>
          </a:p>
          <a:p>
            <a:pPr>
              <a:buFont typeface="Wingdings" pitchFamily="2" charset="2"/>
              <a:buNone/>
            </a:pPr>
            <a:endParaRPr lang="en-US" sz="1200" smtClean="0">
              <a:latin typeface="Times New Roman" pitchFamily="18" charset="0"/>
              <a:cs typeface="Times New Roman" pitchFamily="18" charset="0"/>
            </a:endParaRPr>
          </a:p>
        </p:txBody>
      </p:sp>
      <p:sp>
        <p:nvSpPr>
          <p:cNvPr id="77828" name="Slide Number Placeholder 3"/>
          <p:cNvSpPr>
            <a:spLocks noGrp="1"/>
          </p:cNvSpPr>
          <p:nvPr>
            <p:ph type="sldNum" sz="quarter" idx="10"/>
          </p:nvPr>
        </p:nvSpPr>
        <p:spPr>
          <a:noFill/>
        </p:spPr>
        <p:txBody>
          <a:bodyPr/>
          <a:lstStyle/>
          <a:p>
            <a:fld id="{ADBBEA93-B6C1-4AE6-B700-592A7517E6B0}" type="slidenum">
              <a:rPr lang="en-US" smtClean="0"/>
              <a:pPr/>
              <a:t>72</a:t>
            </a:fld>
            <a:endParaRPr lang="en-US" smtClean="0"/>
          </a:p>
        </p:txBody>
      </p:sp>
      <p:sp>
        <p:nvSpPr>
          <p:cNvPr id="6" name="Rounded Rectangle 5"/>
          <p:cNvSpPr/>
          <p:nvPr/>
        </p:nvSpPr>
        <p:spPr bwMode="auto">
          <a:xfrm>
            <a:off x="685800" y="1216025"/>
            <a:ext cx="8229600" cy="4479925"/>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marL="457200" indent="-457200" algn="l">
              <a:buFont typeface="Wingdings" pitchFamily="2" charset="2"/>
              <a:buChar char="§"/>
              <a:defRPr/>
            </a:pPr>
            <a:r>
              <a:rPr lang="en-US" sz="2000" b="0" dirty="0">
                <a:latin typeface="+mn-lt"/>
                <a:cs typeface="Times New Roman" pitchFamily="18" charset="0"/>
              </a:rPr>
              <a:t>Test Case</a:t>
            </a: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i="1" dirty="0">
              <a:latin typeface="+mn-lt"/>
              <a:cs typeface="Times New Roman" pitchFamily="18" charset="0"/>
            </a:endParaRPr>
          </a:p>
          <a:p>
            <a:pPr algn="l">
              <a:buFont typeface="Wingdings" pitchFamily="2" charset="2"/>
              <a:buNone/>
              <a:defRPr/>
            </a:pPr>
            <a:endParaRPr lang="en-US" sz="1200" b="0" dirty="0">
              <a:latin typeface="+mn-lt"/>
              <a:cs typeface="Times New Roman" pitchFamily="18" charset="0"/>
            </a:endParaRPr>
          </a:p>
          <a:p>
            <a:pPr algn="l">
              <a:buFont typeface="Wingdings" pitchFamily="2" charset="2"/>
              <a:buNone/>
              <a:defRPr/>
            </a:pPr>
            <a:endParaRPr lang="en-US" sz="1200" b="0" dirty="0">
              <a:solidFill>
                <a:srgbClr val="000000"/>
              </a:solidFill>
              <a:latin typeface="+mn-lt"/>
            </a:endParaRPr>
          </a:p>
        </p:txBody>
      </p:sp>
      <p:graphicFrame>
        <p:nvGraphicFramePr>
          <p:cNvPr id="7" name="Table 6"/>
          <p:cNvGraphicFramePr>
            <a:graphicFrameLocks noGrp="1"/>
          </p:cNvGraphicFramePr>
          <p:nvPr/>
        </p:nvGraphicFramePr>
        <p:xfrm>
          <a:off x="1676400" y="2273300"/>
          <a:ext cx="6096000" cy="3213100"/>
        </p:xfrm>
        <a:graphic>
          <a:graphicData uri="http://schemas.openxmlformats.org/drawingml/2006/table">
            <a:tbl>
              <a:tblPr/>
              <a:tblGrid>
                <a:gridCol w="664307"/>
                <a:gridCol w="1428954"/>
                <a:gridCol w="1809546"/>
                <a:gridCol w="1202593"/>
                <a:gridCol w="990600"/>
              </a:tblGrid>
              <a:tr h="140385">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S No</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Step</a:t>
                      </a: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Expected Result</a:t>
                      </a: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Actual Result</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Pass/Fail</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115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Select “User-&gt;Add” from the application menu</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“Add User” page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115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Click [Add]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An error message indicating that the “User ” is required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770">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3</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Click [OK]</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Error message should be closed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038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4</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540">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5</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Enter ‘user0001’ in the “User ” field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00" b="0" i="0" u="none" strike="noStrike" cap="none" normalizeH="0" baseline="0" dirty="0" smtClean="0">
                        <a:ln>
                          <a:noFill/>
                        </a:ln>
                        <a:solidFill>
                          <a:schemeClr val="tx1"/>
                        </a:solidFill>
                        <a:effectLst/>
                        <a:latin typeface="+mn-lt"/>
                        <a:cs typeface="Times New Roman"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Click [Add]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An error message indicating that the “First Name” is required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770">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6</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Click [OK]</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Error message should be closed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3239">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7</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Enter ‘Tom’ in the “First Name” field</a:t>
                      </a:r>
                    </a:p>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Click [Add]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An error message indicating that the “Last Name” is required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p:cNvSpPr>
            <a:spLocks noGrp="1"/>
          </p:cNvSpPr>
          <p:nvPr>
            <p:ph type="sldNum" sz="quarter" idx="10"/>
          </p:nvPr>
        </p:nvSpPr>
        <p:spPr>
          <a:noFill/>
        </p:spPr>
        <p:txBody>
          <a:bodyPr/>
          <a:lstStyle/>
          <a:p>
            <a:fld id="{D03DA732-E317-4C44-A3CF-4713F5C6706B}" type="slidenum">
              <a:rPr lang="en-US" smtClean="0"/>
              <a:pPr/>
              <a:t>73</a:t>
            </a:fld>
            <a:endParaRPr lang="en-US" smtClean="0"/>
          </a:p>
        </p:txBody>
      </p:sp>
      <p:sp>
        <p:nvSpPr>
          <p:cNvPr id="62467" name="Title 1"/>
          <p:cNvSpPr>
            <a:spLocks noGrp="1"/>
          </p:cNvSpPr>
          <p:nvPr>
            <p:ph type="title"/>
          </p:nvPr>
        </p:nvSpPr>
        <p:spPr/>
        <p:txBody>
          <a:bodyPr/>
          <a:lstStyle/>
          <a:p>
            <a:pPr marL="342900" indent="-342900" eaLnBrk="1" hangingPunct="1">
              <a:defRPr/>
            </a:pPr>
            <a:r>
              <a:rPr lang="en-US" dirty="0" smtClean="0">
                <a:latin typeface="+mn-lt"/>
              </a:rPr>
              <a:t>Test Case - Sample1 (Contd.)</a:t>
            </a:r>
          </a:p>
        </p:txBody>
      </p:sp>
      <p:sp>
        <p:nvSpPr>
          <p:cNvPr id="7" name="Rounded Rectangle 6"/>
          <p:cNvSpPr/>
          <p:nvPr/>
        </p:nvSpPr>
        <p:spPr bwMode="auto">
          <a:xfrm>
            <a:off x="457200" y="1143000"/>
            <a:ext cx="8305800" cy="5210175"/>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a:p>
            <a:pPr algn="l">
              <a:buFont typeface="Wingdings" pitchFamily="2" charset="2"/>
              <a:buNone/>
              <a:defRPr/>
            </a:pPr>
            <a:endParaRPr lang="en-US" sz="1200" b="0" dirty="0">
              <a:solidFill>
                <a:srgbClr val="000000"/>
              </a:solidFill>
              <a:latin typeface="+mn-lt"/>
            </a:endParaRPr>
          </a:p>
        </p:txBody>
      </p:sp>
      <p:graphicFrame>
        <p:nvGraphicFramePr>
          <p:cNvPr id="8" name="Content Placeholder 4"/>
          <p:cNvGraphicFramePr>
            <a:graphicFrameLocks/>
          </p:cNvGraphicFramePr>
          <p:nvPr/>
        </p:nvGraphicFramePr>
        <p:xfrm>
          <a:off x="1066800" y="1447800"/>
          <a:ext cx="7315199" cy="4660900"/>
        </p:xfrm>
        <a:graphic>
          <a:graphicData uri="http://schemas.openxmlformats.org/drawingml/2006/table">
            <a:tbl>
              <a:tblPr/>
              <a:tblGrid>
                <a:gridCol w="595423"/>
                <a:gridCol w="2041451"/>
                <a:gridCol w="2115879"/>
                <a:gridCol w="1626781"/>
                <a:gridCol w="935665"/>
              </a:tblGrid>
              <a:tr h="371475">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S No</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Step</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Expected Result</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Actual results</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200"/>
                        </a:lnSpc>
                        <a:spcBef>
                          <a:spcPts val="125"/>
                        </a:spcBef>
                        <a:spcAft>
                          <a:spcPts val="1200"/>
                        </a:spcAft>
                        <a:buClrTx/>
                        <a:buSzTx/>
                        <a:buFontTx/>
                        <a:buNone/>
                        <a:tabLst/>
                      </a:pPr>
                      <a:r>
                        <a:rPr kumimoji="0" lang="en-US" sz="1000" b="1" i="0" u="none" strike="noStrike" cap="none" normalizeH="0" baseline="0" dirty="0" smtClean="0">
                          <a:ln>
                            <a:noFill/>
                          </a:ln>
                          <a:solidFill>
                            <a:schemeClr val="tx1"/>
                          </a:solidFill>
                          <a:effectLst/>
                          <a:latin typeface="+mn-lt"/>
                          <a:cs typeface="Times New Roman" pitchFamily="18" charset="0"/>
                        </a:rPr>
                        <a:t>Pass/Fail</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8</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Click [OK]</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Error message should be closed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9</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Enter ‘Moody’ in the “Last Name” field</a:t>
                      </a:r>
                    </a:p>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Click [Add]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“Confirmation” page should be displayed indicating that the user was added successfully</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10</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Close the “Confirmation” page</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“Confirmation” page is closed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Open the application and log on as ‘admin0001’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Main page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Select “User-&gt; Search” from the application menu</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“Search User” page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13</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normalizeH="0" baseline="0" dirty="0" smtClean="0">
                          <a:ln>
                            <a:noFill/>
                          </a:ln>
                          <a:solidFill>
                            <a:schemeClr val="tx1"/>
                          </a:solidFill>
                          <a:effectLst/>
                          <a:latin typeface="+mn-lt"/>
                          <a:ea typeface="+mn-ea"/>
                          <a:cs typeface="Times New Roman" pitchFamily="18" charset="0"/>
                        </a:rPr>
                        <a:t>Enter ‘user0001’ in the “User ” field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normalizeH="0" baseline="0" dirty="0" smtClean="0">
                          <a:ln>
                            <a:noFill/>
                          </a:ln>
                          <a:solidFill>
                            <a:schemeClr val="tx1"/>
                          </a:solidFill>
                          <a:effectLst/>
                          <a:latin typeface="+mn-lt"/>
                          <a:ea typeface="+mn-ea"/>
                          <a:cs typeface="Times New Roman" pitchFamily="18" charset="0"/>
                        </a:rPr>
                        <a:t>Click [Search]</a:t>
                      </a:r>
                    </a:p>
                    <a:p>
                      <a:endParaRPr lang="en-US" sz="1000" dirty="0">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cap="none" normalizeH="0" baseline="0" dirty="0" smtClean="0">
                          <a:ln>
                            <a:noFill/>
                          </a:ln>
                          <a:solidFill>
                            <a:schemeClr val="tx1"/>
                          </a:solidFill>
                          <a:effectLst/>
                          <a:latin typeface="+mn-lt"/>
                          <a:cs typeface="Times New Roman" pitchFamily="18" charset="0"/>
                        </a:rPr>
                        <a:t>The user with ‘user0001’ should be retrieved</a:t>
                      </a:r>
                    </a:p>
                    <a:p>
                      <a:endParaRPr lang="en-US" sz="1000" dirty="0">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14</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Click on the User – ‘user0001’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“Update User” page for the user ‘user0001’ should be displayed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15</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Check the value in the “User ” field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“User ” should be displayed as ‘user0001’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16</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Check the value in the “First Name” field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“First Name” should be displayed as ‘Tom’</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17</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Check the value in the “Last Name” field</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r>
                        <a:rPr kumimoji="0" lang="en-US" sz="1000" b="0" i="0" u="none" strike="noStrike" cap="none" normalizeH="0" baseline="0" dirty="0" smtClean="0">
                          <a:ln>
                            <a:noFill/>
                          </a:ln>
                          <a:solidFill>
                            <a:schemeClr val="tx1"/>
                          </a:solidFill>
                          <a:effectLst/>
                          <a:latin typeface="+mn-lt"/>
                          <a:cs typeface="Times New Roman" pitchFamily="18" charset="0"/>
                        </a:rPr>
                        <a:t>“Last Name” should be displayed as ‘Moody’</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1200"/>
                        </a:lnSpc>
                        <a:spcBef>
                          <a:spcPts val="125"/>
                        </a:spcBef>
                        <a:spcAft>
                          <a:spcPts val="1200"/>
                        </a:spcAft>
                        <a:buClrTx/>
                        <a:buSzTx/>
                        <a:buFontTx/>
                        <a:buNone/>
                        <a:tabLst/>
                      </a:pPr>
                      <a:endParaRPr kumimoji="0" lang="en-US" sz="1000" b="0" i="0" u="none" strike="noStrike" cap="none" normalizeH="0" baseline="0" dirty="0" smtClean="0">
                        <a:ln>
                          <a:noFill/>
                        </a:ln>
                        <a:solidFill>
                          <a:schemeClr val="tx1"/>
                        </a:solidFill>
                        <a:effectLst/>
                        <a:latin typeface="+mn-lt"/>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defRPr/>
            </a:pPr>
            <a:r>
              <a:rPr lang="en-US" dirty="0" smtClean="0">
                <a:latin typeface="+mn-lt"/>
              </a:rPr>
              <a:t>Test Case - Sample 2</a:t>
            </a:r>
          </a:p>
        </p:txBody>
      </p:sp>
      <p:sp>
        <p:nvSpPr>
          <p:cNvPr id="79875" name="Slide Number Placeholder 3"/>
          <p:cNvSpPr>
            <a:spLocks noGrp="1"/>
          </p:cNvSpPr>
          <p:nvPr>
            <p:ph type="sldNum" sz="quarter" idx="10"/>
          </p:nvPr>
        </p:nvSpPr>
        <p:spPr>
          <a:noFill/>
        </p:spPr>
        <p:txBody>
          <a:bodyPr/>
          <a:lstStyle/>
          <a:p>
            <a:fld id="{96AA7BDB-3CD2-4A43-A272-899B9D73F6B4}" type="slidenum">
              <a:rPr lang="en-US" smtClean="0"/>
              <a:pPr/>
              <a:t>74</a:t>
            </a:fld>
            <a:endParaRPr lang="en-US" smtClean="0"/>
          </a:p>
        </p:txBody>
      </p:sp>
      <p:pic>
        <p:nvPicPr>
          <p:cNvPr id="79876" name="Picture 2"/>
          <p:cNvPicPr>
            <a:picLocks noGrp="1" noChangeAspect="1" noChangeArrowheads="1"/>
          </p:cNvPicPr>
          <p:nvPr>
            <p:ph idx="1"/>
          </p:nvPr>
        </p:nvPicPr>
        <p:blipFill>
          <a:blip r:embed="rId3" cstate="print"/>
          <a:srcRect b="32813"/>
          <a:stretch>
            <a:fillRect/>
          </a:stretch>
        </p:blipFill>
        <p:spPr>
          <a:xfrm>
            <a:off x="609600" y="1219200"/>
            <a:ext cx="8305800" cy="4724400"/>
          </a:xfrm>
          <a:noFill/>
        </p:spPr>
      </p:pic>
      <p:sp>
        <p:nvSpPr>
          <p:cNvPr id="6" name="TextBox 5"/>
          <p:cNvSpPr txBox="1"/>
          <p:nvPr/>
        </p:nvSpPr>
        <p:spPr>
          <a:xfrm>
            <a:off x="2362200" y="6146800"/>
            <a:ext cx="3581400" cy="261938"/>
          </a:xfrm>
          <a:prstGeom prst="rect">
            <a:avLst/>
          </a:prstGeom>
          <a:noFill/>
        </p:spPr>
        <p:txBody>
          <a:bodyPr>
            <a:spAutoFit/>
          </a:bodyPr>
          <a:lstStyle/>
          <a:p>
            <a:pPr>
              <a:defRPr/>
            </a:pPr>
            <a:r>
              <a:rPr lang="en-US" sz="1100" b="0" dirty="0">
                <a:latin typeface="+mn-lt"/>
                <a:cs typeface="Times New Roman" pitchFamily="18" charset="0"/>
              </a:rPr>
              <a:t>Fig: </a:t>
            </a:r>
            <a:r>
              <a:rPr lang="en-US" sz="1100" b="0" kern="0" dirty="0">
                <a:solidFill>
                  <a:srgbClr val="000000"/>
                </a:solidFill>
                <a:latin typeface="+mn-lt"/>
                <a:ea typeface="+mj-ea"/>
                <a:cs typeface="Times New Roman" pitchFamily="18" charset="0"/>
              </a:rPr>
              <a:t>Test Case </a:t>
            </a:r>
            <a:endParaRPr lang="en-US" sz="1100" b="0" dirty="0">
              <a:latin typeface="+mn-lt"/>
              <a:cs typeface="Times New Roman" pitchFamily="18" charset="0"/>
            </a:endParaRPr>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0"/>
          </p:nvPr>
        </p:nvSpPr>
        <p:spPr>
          <a:noFill/>
        </p:spPr>
        <p:txBody>
          <a:bodyPr/>
          <a:lstStyle/>
          <a:p>
            <a:fld id="{EB55F6E2-1CDE-4538-A3D2-E22DD2B6571B}" type="slidenum">
              <a:rPr lang="en-US" smtClean="0"/>
              <a:pPr/>
              <a:t>75</a:t>
            </a:fld>
            <a:endParaRPr lang="en-US" smtClean="0"/>
          </a:p>
        </p:txBody>
      </p:sp>
      <p:sp>
        <p:nvSpPr>
          <p:cNvPr id="64515" name="Title 1"/>
          <p:cNvSpPr>
            <a:spLocks noGrp="1"/>
          </p:cNvSpPr>
          <p:nvPr>
            <p:ph type="title"/>
          </p:nvPr>
        </p:nvSpPr>
        <p:spPr/>
        <p:txBody>
          <a:bodyPr/>
          <a:lstStyle/>
          <a:p>
            <a:pPr eaLnBrk="1" hangingPunct="1">
              <a:defRPr/>
            </a:pPr>
            <a:r>
              <a:rPr lang="en-US" dirty="0" smtClean="0">
                <a:latin typeface="+mn-lt"/>
              </a:rPr>
              <a:t>Test Case Example: (Details Tab in QC)</a:t>
            </a:r>
          </a:p>
        </p:txBody>
      </p:sp>
      <p:sp>
        <p:nvSpPr>
          <p:cNvPr id="7" name="TextBox 6"/>
          <p:cNvSpPr txBox="1"/>
          <p:nvPr/>
        </p:nvSpPr>
        <p:spPr>
          <a:xfrm>
            <a:off x="2667000" y="6096000"/>
            <a:ext cx="3581400" cy="261938"/>
          </a:xfrm>
          <a:prstGeom prst="rect">
            <a:avLst/>
          </a:prstGeom>
          <a:noFill/>
        </p:spPr>
        <p:txBody>
          <a:bodyPr>
            <a:spAutoFit/>
          </a:bodyPr>
          <a:lstStyle/>
          <a:p>
            <a:pPr>
              <a:defRPr/>
            </a:pPr>
            <a:r>
              <a:rPr lang="en-US" sz="1100" b="0" dirty="0">
                <a:latin typeface="+mn-lt"/>
                <a:cs typeface="Times New Roman" pitchFamily="18" charset="0"/>
              </a:rPr>
              <a:t>Fig: </a:t>
            </a:r>
            <a:r>
              <a:rPr lang="en-US" sz="1100" b="0" kern="0" dirty="0">
                <a:solidFill>
                  <a:srgbClr val="000000"/>
                </a:solidFill>
                <a:latin typeface="+mn-lt"/>
                <a:ea typeface="+mj-ea"/>
                <a:cs typeface="Times New Roman" pitchFamily="18" charset="0"/>
              </a:rPr>
              <a:t>System Test Case—Details Tab in QC </a:t>
            </a:r>
            <a:endParaRPr lang="en-US" sz="1100" b="0" dirty="0">
              <a:latin typeface="+mn-lt"/>
              <a:cs typeface="Times New Roman" pitchFamily="18" charset="0"/>
            </a:endParaRPr>
          </a:p>
        </p:txBody>
      </p:sp>
      <p:pic>
        <p:nvPicPr>
          <p:cNvPr id="80901" name="Picture 2"/>
          <p:cNvPicPr>
            <a:picLocks noChangeAspect="1" noChangeArrowheads="1"/>
          </p:cNvPicPr>
          <p:nvPr/>
        </p:nvPicPr>
        <p:blipFill>
          <a:blip r:embed="rId3" cstate="print"/>
          <a:srcRect/>
          <a:stretch>
            <a:fillRect/>
          </a:stretch>
        </p:blipFill>
        <p:spPr bwMode="auto">
          <a:xfrm>
            <a:off x="609600" y="1371600"/>
            <a:ext cx="7802563" cy="4735513"/>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p:cNvSpPr>
            <a:spLocks noGrp="1"/>
          </p:cNvSpPr>
          <p:nvPr>
            <p:ph type="sldNum" sz="quarter" idx="10"/>
          </p:nvPr>
        </p:nvSpPr>
        <p:spPr>
          <a:noFill/>
        </p:spPr>
        <p:txBody>
          <a:bodyPr/>
          <a:lstStyle/>
          <a:p>
            <a:fld id="{5DB6F526-25BE-4E65-8C03-B79606D0A724}" type="slidenum">
              <a:rPr lang="en-US" smtClean="0"/>
              <a:pPr/>
              <a:t>76</a:t>
            </a:fld>
            <a:endParaRPr lang="en-US" smtClean="0"/>
          </a:p>
        </p:txBody>
      </p:sp>
      <p:sp>
        <p:nvSpPr>
          <p:cNvPr id="65539" name="Title 1"/>
          <p:cNvSpPr>
            <a:spLocks noGrp="1"/>
          </p:cNvSpPr>
          <p:nvPr>
            <p:ph type="title"/>
          </p:nvPr>
        </p:nvSpPr>
        <p:spPr/>
        <p:txBody>
          <a:bodyPr/>
          <a:lstStyle/>
          <a:p>
            <a:pPr eaLnBrk="1" hangingPunct="1">
              <a:defRPr/>
            </a:pPr>
            <a:r>
              <a:rPr lang="en-US" dirty="0" smtClean="0">
                <a:latin typeface="+mn-lt"/>
              </a:rPr>
              <a:t>Test Case Example: (Design Steps Tab in QC)</a:t>
            </a:r>
          </a:p>
        </p:txBody>
      </p:sp>
      <p:sp>
        <p:nvSpPr>
          <p:cNvPr id="9" name="TextBox 8"/>
          <p:cNvSpPr txBox="1"/>
          <p:nvPr/>
        </p:nvSpPr>
        <p:spPr>
          <a:xfrm>
            <a:off x="2667000" y="6019800"/>
            <a:ext cx="3581400" cy="261938"/>
          </a:xfrm>
          <a:prstGeom prst="rect">
            <a:avLst/>
          </a:prstGeom>
          <a:noFill/>
        </p:spPr>
        <p:txBody>
          <a:bodyPr>
            <a:spAutoFit/>
          </a:bodyPr>
          <a:lstStyle/>
          <a:p>
            <a:pPr>
              <a:defRPr/>
            </a:pPr>
            <a:r>
              <a:rPr lang="en-US" sz="1100" b="0" dirty="0">
                <a:latin typeface="+mn-lt"/>
                <a:cs typeface="Times New Roman" pitchFamily="18" charset="0"/>
              </a:rPr>
              <a:t>Fig: </a:t>
            </a:r>
            <a:r>
              <a:rPr lang="en-US" sz="1100" b="0" kern="0" dirty="0">
                <a:solidFill>
                  <a:srgbClr val="000000"/>
                </a:solidFill>
                <a:latin typeface="+mn-lt"/>
                <a:ea typeface="+mj-ea"/>
                <a:cs typeface="Times New Roman" pitchFamily="18" charset="0"/>
              </a:rPr>
              <a:t>System Test Case-Design Steps Tab in QC </a:t>
            </a:r>
            <a:endParaRPr lang="en-US" sz="1100" b="0" dirty="0">
              <a:latin typeface="+mn-lt"/>
              <a:cs typeface="Times New Roman" pitchFamily="18" charset="0"/>
            </a:endParaRPr>
          </a:p>
        </p:txBody>
      </p:sp>
      <p:pic>
        <p:nvPicPr>
          <p:cNvPr id="81925" name="Picture 2"/>
          <p:cNvPicPr>
            <a:picLocks noChangeAspect="1" noChangeArrowheads="1"/>
          </p:cNvPicPr>
          <p:nvPr/>
        </p:nvPicPr>
        <p:blipFill>
          <a:blip r:embed="rId2" cstate="print"/>
          <a:srcRect/>
          <a:stretch>
            <a:fillRect/>
          </a:stretch>
        </p:blipFill>
        <p:spPr bwMode="auto">
          <a:xfrm>
            <a:off x="731838" y="1201738"/>
            <a:ext cx="7802562" cy="4741862"/>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0"/>
          </p:nvPr>
        </p:nvSpPr>
        <p:spPr>
          <a:noFill/>
        </p:spPr>
        <p:txBody>
          <a:bodyPr/>
          <a:lstStyle/>
          <a:p>
            <a:fld id="{E96F1C7E-7A2F-4689-946E-69499DA99C6A}" type="slidenum">
              <a:rPr lang="en-US" smtClean="0"/>
              <a:pPr/>
              <a:t>77</a:t>
            </a:fld>
            <a:endParaRPr lang="en-US" smtClean="0"/>
          </a:p>
        </p:txBody>
      </p:sp>
      <p:sp>
        <p:nvSpPr>
          <p:cNvPr id="66563" name="Title 1"/>
          <p:cNvSpPr>
            <a:spLocks noGrp="1"/>
          </p:cNvSpPr>
          <p:nvPr>
            <p:ph type="title"/>
          </p:nvPr>
        </p:nvSpPr>
        <p:spPr/>
        <p:txBody>
          <a:bodyPr/>
          <a:lstStyle/>
          <a:p>
            <a:pPr eaLnBrk="1" hangingPunct="1">
              <a:defRPr/>
            </a:pPr>
            <a:r>
              <a:rPr lang="en-US" dirty="0" smtClean="0">
                <a:latin typeface="+mn-lt"/>
              </a:rPr>
              <a:t>Test Case Example: (Attachments Tab in QC)</a:t>
            </a:r>
          </a:p>
        </p:txBody>
      </p:sp>
      <p:sp>
        <p:nvSpPr>
          <p:cNvPr id="7" name="TextBox 6"/>
          <p:cNvSpPr txBox="1"/>
          <p:nvPr/>
        </p:nvSpPr>
        <p:spPr>
          <a:xfrm>
            <a:off x="2819400" y="6019800"/>
            <a:ext cx="3581400" cy="261938"/>
          </a:xfrm>
          <a:prstGeom prst="rect">
            <a:avLst/>
          </a:prstGeom>
          <a:noFill/>
        </p:spPr>
        <p:txBody>
          <a:bodyPr>
            <a:spAutoFit/>
          </a:bodyPr>
          <a:lstStyle/>
          <a:p>
            <a:pPr>
              <a:defRPr/>
            </a:pPr>
            <a:r>
              <a:rPr lang="en-US" sz="1100" b="0" dirty="0">
                <a:latin typeface="+mn-lt"/>
                <a:cs typeface="Times New Roman" pitchFamily="18" charset="0"/>
              </a:rPr>
              <a:t>Fig: </a:t>
            </a:r>
            <a:r>
              <a:rPr lang="en-US" sz="1100" b="0" kern="0" dirty="0">
                <a:solidFill>
                  <a:srgbClr val="000000"/>
                </a:solidFill>
                <a:latin typeface="+mn-lt"/>
                <a:ea typeface="+mj-ea"/>
                <a:cs typeface="Times New Roman" pitchFamily="18" charset="0"/>
              </a:rPr>
              <a:t>System Test Case-Attachments Tab in QC </a:t>
            </a:r>
            <a:endParaRPr lang="en-US" sz="1100" b="0" dirty="0">
              <a:latin typeface="+mn-lt"/>
              <a:cs typeface="Times New Roman" pitchFamily="18" charset="0"/>
            </a:endParaRPr>
          </a:p>
        </p:txBody>
      </p:sp>
      <p:pic>
        <p:nvPicPr>
          <p:cNvPr id="82949" name="Picture 2"/>
          <p:cNvPicPr>
            <a:picLocks noChangeAspect="1" noChangeArrowheads="1"/>
          </p:cNvPicPr>
          <p:nvPr/>
        </p:nvPicPr>
        <p:blipFill>
          <a:blip r:embed="rId3" cstate="print"/>
          <a:srcRect/>
          <a:stretch>
            <a:fillRect/>
          </a:stretch>
        </p:blipFill>
        <p:spPr bwMode="auto">
          <a:xfrm>
            <a:off x="731838" y="1219200"/>
            <a:ext cx="7802562" cy="4735513"/>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defRPr/>
            </a:pPr>
            <a:r>
              <a:rPr lang="en-US" dirty="0" smtClean="0">
                <a:latin typeface="+mn-lt"/>
              </a:rPr>
              <a:t>Review Types – Test Case Review</a:t>
            </a:r>
          </a:p>
        </p:txBody>
      </p:sp>
      <p:sp>
        <p:nvSpPr>
          <p:cNvPr id="3" name="Content Placeholder 2"/>
          <p:cNvSpPr>
            <a:spLocks noGrp="1"/>
          </p:cNvSpPr>
          <p:nvPr>
            <p:ph idx="1"/>
          </p:nvPr>
        </p:nvSpPr>
        <p:spPr>
          <a:xfrm>
            <a:off x="685800" y="1216025"/>
            <a:ext cx="7772400" cy="4333875"/>
          </a:xfrm>
        </p:spPr>
        <p:txBody>
          <a:bodyPr>
            <a:spAutoFit/>
          </a:bodyPr>
          <a:lstStyle/>
          <a:p>
            <a:pPr>
              <a:defRPr/>
            </a:pPr>
            <a:r>
              <a:rPr lang="en-US" sz="2000" kern="1200" dirty="0" smtClean="0">
                <a:cs typeface="Times New Roman" pitchFamily="18" charset="0"/>
              </a:rPr>
              <a:t>Review of Test Case Artifact: After a Test  Case is designed, it undergoes two cycles of review with the help of checklist for each. Following are the two types of review: </a:t>
            </a:r>
          </a:p>
          <a:p>
            <a:pPr lvl="1">
              <a:buFont typeface="Verdana" pitchFamily="34" charset="0"/>
              <a:buChar char="»"/>
              <a:defRPr/>
            </a:pPr>
            <a:r>
              <a:rPr lang="en-US" sz="1800" kern="1200" dirty="0" smtClean="0">
                <a:ea typeface="+mn-ea"/>
                <a:cs typeface="Times New Roman" pitchFamily="18" charset="0"/>
              </a:rPr>
              <a:t>Self Review</a:t>
            </a:r>
          </a:p>
          <a:p>
            <a:pPr lvl="1">
              <a:buFont typeface="Verdana" pitchFamily="34" charset="0"/>
              <a:buChar char="»"/>
              <a:defRPr/>
            </a:pPr>
            <a:r>
              <a:rPr lang="en-US" sz="1800" kern="1200" dirty="0" smtClean="0">
                <a:ea typeface="+mn-ea"/>
                <a:cs typeface="Times New Roman" pitchFamily="18" charset="0"/>
              </a:rPr>
              <a:t>Peer Review</a:t>
            </a:r>
          </a:p>
          <a:p>
            <a:pPr>
              <a:defRPr/>
            </a:pPr>
            <a:r>
              <a:rPr lang="en-US" sz="2000" kern="1200" dirty="0" smtClean="0">
                <a:cs typeface="Times New Roman" pitchFamily="18" charset="0"/>
              </a:rPr>
              <a:t>Following are the features of Self Review: </a:t>
            </a:r>
          </a:p>
          <a:p>
            <a:pPr lvl="2">
              <a:buFont typeface="+mj-lt"/>
              <a:buAutoNum type="alphaLcPeriod"/>
              <a:defRPr/>
            </a:pPr>
            <a:r>
              <a:rPr lang="en-US" sz="1800" kern="1200" dirty="0" smtClean="0">
                <a:ea typeface="+mn-ea"/>
                <a:cs typeface="Times New Roman" pitchFamily="18" charset="0"/>
              </a:rPr>
              <a:t>Reviewed by the Author himself</a:t>
            </a:r>
          </a:p>
          <a:p>
            <a:pPr lvl="2">
              <a:buFont typeface="+mj-lt"/>
              <a:buAutoNum type="alphaLcPeriod"/>
              <a:defRPr/>
            </a:pPr>
            <a:r>
              <a:rPr lang="en-US" sz="1800" kern="1200" dirty="0" smtClean="0">
                <a:ea typeface="+mn-ea"/>
                <a:cs typeface="Times New Roman" pitchFamily="18" charset="0"/>
              </a:rPr>
              <a:t>Reviewed based on the Self Review checklist </a:t>
            </a:r>
          </a:p>
          <a:p>
            <a:pPr lvl="2">
              <a:buFont typeface="+mj-lt"/>
              <a:buAutoNum type="alphaLcPeriod"/>
              <a:defRPr/>
            </a:pPr>
            <a:r>
              <a:rPr lang="en-US" sz="1800" kern="1200" dirty="0" smtClean="0">
                <a:ea typeface="+mn-ea"/>
                <a:cs typeface="Times New Roman" pitchFamily="18" charset="0"/>
              </a:rPr>
              <a:t>Comments observed are fixed by the author himself</a:t>
            </a:r>
          </a:p>
          <a:p>
            <a:pPr lvl="2">
              <a:buFont typeface="+mj-lt"/>
              <a:buAutoNum type="alphaLcPeriod"/>
              <a:defRPr/>
            </a:pPr>
            <a:r>
              <a:rPr lang="en-US" sz="1800" kern="1200" dirty="0" smtClean="0">
                <a:ea typeface="+mn-ea"/>
                <a:cs typeface="Times New Roman" pitchFamily="18" charset="0"/>
              </a:rPr>
              <a:t>Reporting of results is not required</a:t>
            </a:r>
          </a:p>
          <a:p>
            <a:pPr lvl="2">
              <a:buFontTx/>
              <a:buNone/>
              <a:defRPr/>
            </a:pPr>
            <a:endParaRPr lang="en-US" sz="1200" kern="1200" dirty="0" smtClean="0">
              <a:ea typeface="+mn-ea"/>
              <a:cs typeface="Times New Roman" pitchFamily="18" charset="0"/>
            </a:endParaRPr>
          </a:p>
          <a:p>
            <a:pPr lvl="1">
              <a:buFontTx/>
              <a:buNone/>
              <a:defRPr/>
            </a:pPr>
            <a:endParaRPr lang="en-US" sz="1200" b="1" kern="1200" dirty="0" smtClean="0">
              <a:cs typeface="Times New Roman" pitchFamily="18" charset="0"/>
            </a:endParaRPr>
          </a:p>
          <a:p>
            <a:pPr>
              <a:defRPr/>
            </a:pPr>
            <a:endParaRPr lang="en-US" sz="1100" kern="1200" dirty="0" smtClean="0">
              <a:cs typeface="Times New Roman" pitchFamily="18" charset="0"/>
            </a:endParaRPr>
          </a:p>
        </p:txBody>
      </p:sp>
      <p:sp>
        <p:nvSpPr>
          <p:cNvPr id="83972" name="Slide Number Placeholder 3"/>
          <p:cNvSpPr>
            <a:spLocks noGrp="1"/>
          </p:cNvSpPr>
          <p:nvPr>
            <p:ph type="sldNum" sz="quarter" idx="10"/>
          </p:nvPr>
        </p:nvSpPr>
        <p:spPr>
          <a:xfrm>
            <a:off x="8566150" y="6578600"/>
            <a:ext cx="654050" cy="127000"/>
          </a:xfrm>
          <a:noFill/>
        </p:spPr>
        <p:txBody>
          <a:bodyPr/>
          <a:lstStyle/>
          <a:p>
            <a:fld id="{0435DC0F-6122-4DCD-A5D7-B61A5CFCBA7E}" type="slidenum">
              <a:rPr lang="en-US" smtClean="0"/>
              <a:pPr/>
              <a:t>78</a:t>
            </a:fld>
            <a:endParaRPr lang="en-US" smtClean="0"/>
          </a:p>
        </p:txBody>
      </p:sp>
    </p:spTree>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defRPr/>
            </a:pPr>
            <a:r>
              <a:rPr lang="en-US" dirty="0" smtClean="0">
                <a:latin typeface="+mn-lt"/>
              </a:rPr>
              <a:t>Review Types – Test Case Review (Contd.)</a:t>
            </a:r>
          </a:p>
        </p:txBody>
      </p:sp>
      <p:sp>
        <p:nvSpPr>
          <p:cNvPr id="3" name="Content Placeholder 2"/>
          <p:cNvSpPr>
            <a:spLocks noGrp="1"/>
          </p:cNvSpPr>
          <p:nvPr>
            <p:ph idx="1"/>
          </p:nvPr>
        </p:nvSpPr>
        <p:spPr>
          <a:xfrm>
            <a:off x="685800" y="1216025"/>
            <a:ext cx="7772400" cy="5121275"/>
          </a:xfrm>
        </p:spPr>
        <p:txBody>
          <a:bodyPr>
            <a:spAutoFit/>
          </a:bodyPr>
          <a:lstStyle/>
          <a:p>
            <a:pPr>
              <a:defRPr/>
            </a:pPr>
            <a:r>
              <a:rPr lang="en-US" sz="2000" kern="1200" dirty="0" smtClean="0">
                <a:cs typeface="Times New Roman" pitchFamily="18" charset="0"/>
              </a:rPr>
              <a:t>Peer Review: A peer review is led by a Peer group or Subject Matter Experts. This can be done in the following two ways:</a:t>
            </a:r>
          </a:p>
          <a:p>
            <a:pPr lvl="1">
              <a:defRPr/>
            </a:pPr>
            <a:r>
              <a:rPr lang="en-US" sz="1800" kern="1200" dirty="0" smtClean="0">
                <a:cs typeface="Times New Roman" pitchFamily="18" charset="0"/>
              </a:rPr>
              <a:t>Formal Review</a:t>
            </a:r>
          </a:p>
          <a:p>
            <a:pPr lvl="2">
              <a:buFont typeface="+mj-lt"/>
              <a:buAutoNum type="alphaLcPeriod"/>
              <a:defRPr/>
            </a:pPr>
            <a:r>
              <a:rPr lang="en-US" sz="1400" kern="1200" dirty="0" smtClean="0">
                <a:ea typeface="+mn-ea"/>
                <a:cs typeface="Times New Roman" pitchFamily="18" charset="0"/>
              </a:rPr>
              <a:t>Conducted by Subject Matter Experts in the absence of the author</a:t>
            </a:r>
          </a:p>
          <a:p>
            <a:pPr lvl="2">
              <a:buFont typeface="+mj-lt"/>
              <a:buAutoNum type="alphaLcPeriod"/>
              <a:defRPr/>
            </a:pPr>
            <a:r>
              <a:rPr lang="en-US" sz="1400" kern="1200" dirty="0" smtClean="0">
                <a:ea typeface="+mn-ea"/>
                <a:cs typeface="Times New Roman" pitchFamily="18" charset="0"/>
              </a:rPr>
              <a:t>Conducted by one/more reviewers</a:t>
            </a:r>
          </a:p>
          <a:p>
            <a:pPr lvl="2">
              <a:buFont typeface="+mj-lt"/>
              <a:buAutoNum type="alphaLcPeriod"/>
              <a:defRPr/>
            </a:pPr>
            <a:r>
              <a:rPr lang="en-US" sz="1400" kern="1200" dirty="0" smtClean="0">
                <a:ea typeface="+mn-ea"/>
                <a:cs typeface="Times New Roman" pitchFamily="18" charset="0"/>
              </a:rPr>
              <a:t>Author sends the artifact to be reviewed along with related items to the reviewer</a:t>
            </a:r>
          </a:p>
          <a:p>
            <a:pPr lvl="2">
              <a:buFont typeface="+mj-lt"/>
              <a:buAutoNum type="alphaLcPeriod"/>
              <a:defRPr/>
            </a:pPr>
            <a:r>
              <a:rPr lang="en-US" sz="1400" kern="1200" dirty="0" smtClean="0">
                <a:ea typeface="+mn-ea"/>
                <a:cs typeface="Times New Roman" pitchFamily="18" charset="0"/>
              </a:rPr>
              <a:t>Reviewers review the work product and prepare the review report</a:t>
            </a:r>
          </a:p>
          <a:p>
            <a:pPr lvl="2">
              <a:buFont typeface="+mj-lt"/>
              <a:buAutoNum type="alphaLcPeriod"/>
              <a:defRPr/>
            </a:pPr>
            <a:r>
              <a:rPr lang="en-US" sz="1400" kern="1200" dirty="0" smtClean="0">
                <a:ea typeface="+mn-ea"/>
                <a:cs typeface="Times New Roman" pitchFamily="18" charset="0"/>
              </a:rPr>
              <a:t>The review comments are fixed by the author and the review report is updated</a:t>
            </a:r>
          </a:p>
          <a:p>
            <a:pPr lvl="2">
              <a:buFont typeface="+mj-lt"/>
              <a:buAutoNum type="alphaLcPeriod"/>
              <a:defRPr/>
            </a:pPr>
            <a:r>
              <a:rPr lang="en-US" sz="1400" kern="1200" dirty="0" smtClean="0">
                <a:ea typeface="+mn-ea"/>
                <a:cs typeface="Times New Roman" pitchFamily="18" charset="0"/>
              </a:rPr>
              <a:t>Formal reviews can be conducted during any point in the lifecycle</a:t>
            </a:r>
            <a:endParaRPr lang="en-US" sz="1400" kern="1200" dirty="0" smtClean="0">
              <a:cs typeface="Times New Roman" pitchFamily="18" charset="0"/>
            </a:endParaRPr>
          </a:p>
          <a:p>
            <a:pPr lvl="1">
              <a:defRPr/>
            </a:pPr>
            <a:r>
              <a:rPr lang="en-US" sz="1800" kern="1200" dirty="0" smtClean="0">
                <a:cs typeface="Times New Roman" pitchFamily="18" charset="0"/>
              </a:rPr>
              <a:t>Informal Review</a:t>
            </a:r>
          </a:p>
          <a:p>
            <a:pPr lvl="2">
              <a:buFont typeface="+mj-lt"/>
              <a:buAutoNum type="alphaLcPeriod"/>
              <a:defRPr/>
            </a:pPr>
            <a:r>
              <a:rPr lang="en-US" sz="1400" kern="1200" dirty="0" smtClean="0">
                <a:ea typeface="+mn-ea"/>
                <a:cs typeface="Times New Roman" pitchFamily="18" charset="0"/>
              </a:rPr>
              <a:t>Conducted by one or more peers in the group</a:t>
            </a:r>
          </a:p>
          <a:p>
            <a:pPr lvl="2">
              <a:buFont typeface="+mj-lt"/>
              <a:buAutoNum type="alphaLcPeriod"/>
              <a:defRPr/>
            </a:pPr>
            <a:r>
              <a:rPr lang="en-US" sz="1400" kern="1200" dirty="0" smtClean="0">
                <a:ea typeface="+mn-ea"/>
                <a:cs typeface="Times New Roman" pitchFamily="18" charset="0"/>
              </a:rPr>
              <a:t>Review results will not be reported in any format</a:t>
            </a:r>
          </a:p>
          <a:p>
            <a:pPr lvl="2">
              <a:buFont typeface="+mj-lt"/>
              <a:buAutoNum type="alphaLcPeriod"/>
              <a:defRPr/>
            </a:pPr>
            <a:r>
              <a:rPr lang="en-US" sz="1400" kern="1200" dirty="0" smtClean="0">
                <a:ea typeface="+mn-ea"/>
                <a:cs typeface="Times New Roman" pitchFamily="18" charset="0"/>
              </a:rPr>
              <a:t>Informal review is done to make the product ready for formal reviews</a:t>
            </a:r>
          </a:p>
          <a:p>
            <a:pPr marL="1146175" lvl="2" indent="-231775">
              <a:buFont typeface="+mj-lt"/>
              <a:buAutoNum type="alphaLcPeriod" startAt="4"/>
              <a:defRPr/>
            </a:pPr>
            <a:r>
              <a:rPr lang="en-US" sz="1400" kern="1200" dirty="0" smtClean="0">
                <a:ea typeface="+mn-ea"/>
                <a:cs typeface="Times New Roman" pitchFamily="18" charset="0"/>
              </a:rPr>
              <a:t>The review comments needs to be fixed by the author</a:t>
            </a:r>
          </a:p>
          <a:p>
            <a:pPr lvl="1">
              <a:buFontTx/>
              <a:buNone/>
              <a:defRPr/>
            </a:pPr>
            <a:endParaRPr lang="en-US" sz="1200" b="1" kern="1200" dirty="0" smtClean="0">
              <a:cs typeface="Times New Roman" pitchFamily="18" charset="0"/>
            </a:endParaRPr>
          </a:p>
          <a:p>
            <a:pPr>
              <a:defRPr/>
            </a:pPr>
            <a:endParaRPr lang="en-US" sz="1100" kern="1200" dirty="0" smtClean="0">
              <a:cs typeface="Times New Roman" pitchFamily="18" charset="0"/>
            </a:endParaRPr>
          </a:p>
        </p:txBody>
      </p:sp>
      <p:sp>
        <p:nvSpPr>
          <p:cNvPr id="84996" name="Slide Number Placeholder 3"/>
          <p:cNvSpPr>
            <a:spLocks noGrp="1"/>
          </p:cNvSpPr>
          <p:nvPr>
            <p:ph type="sldNum" sz="quarter" idx="10"/>
          </p:nvPr>
        </p:nvSpPr>
        <p:spPr>
          <a:xfrm>
            <a:off x="8566150" y="6578600"/>
            <a:ext cx="654050" cy="127000"/>
          </a:xfrm>
          <a:noFill/>
        </p:spPr>
        <p:txBody>
          <a:bodyPr/>
          <a:lstStyle/>
          <a:p>
            <a:fld id="{3891E9FF-A56E-4FF6-AA68-A8FBE7A0D2BD}" type="slidenum">
              <a:rPr lang="en-US" smtClean="0"/>
              <a:pPr/>
              <a:t>79</a:t>
            </a:fld>
            <a:endParaRPr lang="en-US" smtClean="0"/>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subTitle" idx="1"/>
          </p:nvPr>
        </p:nvSpPr>
        <p:spPr>
          <a:xfrm>
            <a:off x="0" y="2286000"/>
            <a:ext cx="4876800" cy="1752600"/>
          </a:xfrm>
        </p:spPr>
        <p:txBody>
          <a:bodyPr/>
          <a:lstStyle/>
          <a:p>
            <a:pPr algn="ctr" eaLnBrk="1" hangingPunct="1"/>
            <a:r>
              <a:rPr lang="en-US" dirty="0" smtClean="0">
                <a:solidFill>
                  <a:schemeClr val="tx1"/>
                </a:solidFill>
              </a:rPr>
              <a:t>Test Scenario</a:t>
            </a: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defRPr/>
            </a:pPr>
            <a:r>
              <a:rPr lang="en-US" dirty="0" smtClean="0">
                <a:latin typeface="+mn-lt"/>
              </a:rPr>
              <a:t>Review Process - Workflow</a:t>
            </a:r>
          </a:p>
        </p:txBody>
      </p:sp>
      <p:sp>
        <p:nvSpPr>
          <p:cNvPr id="78851" name="Rectangle 5"/>
          <p:cNvSpPr>
            <a:spLocks noChangeArrowheads="1"/>
          </p:cNvSpPr>
          <p:nvPr/>
        </p:nvSpPr>
        <p:spPr bwMode="auto">
          <a:xfrm>
            <a:off x="685800" y="1216025"/>
            <a:ext cx="8153400" cy="5472113"/>
          </a:xfrm>
          <a:prstGeom prst="rect">
            <a:avLst/>
          </a:prstGeom>
          <a:noFill/>
          <a:ln w="9525">
            <a:noFill/>
            <a:miter lim="800000"/>
            <a:headEnd/>
            <a:tailEnd/>
          </a:ln>
        </p:spPr>
        <p:txBody>
          <a:bodyPr>
            <a:spAutoFit/>
          </a:bodyPr>
          <a:lstStyle/>
          <a:p>
            <a:pPr marL="290513" indent="-290513" algn="l">
              <a:buFont typeface="Wingdings" pitchFamily="2" charset="2"/>
              <a:buChar char="§"/>
              <a:defRPr/>
            </a:pPr>
            <a:r>
              <a:rPr lang="en-US" sz="2000" b="0" dirty="0">
                <a:latin typeface="+mn-lt"/>
                <a:cs typeface="Times New Roman" pitchFamily="18" charset="0"/>
              </a:rPr>
              <a:t>Adhere to the following workflow while conducting formal reviews: </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Define the scope and objective of review</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Plan the logistics for review</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Prepare specific checklist for review (if required), or use the generic checklist</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Ensure expert members are part of the identified reviewers</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Circulate the artifact or product (in this scenario, Test Case document is the artifact)</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Perform Test Case Review</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Consolidate the review comments</a:t>
            </a:r>
          </a:p>
          <a:p>
            <a:pPr marL="742950" lvl="1" indent="-285750" algn="l">
              <a:spcBef>
                <a:spcPct val="20000"/>
              </a:spcBef>
              <a:buClr>
                <a:srgbClr val="DF7A1C"/>
              </a:buClr>
              <a:buFont typeface="Arial" pitchFamily="34" charset="0"/>
              <a:buChar char="»"/>
              <a:defRPr/>
            </a:pPr>
            <a:r>
              <a:rPr lang="en-US" sz="1800" b="0" dirty="0">
                <a:cs typeface="Times New Roman" pitchFamily="18" charset="0"/>
              </a:rPr>
              <a:t>Prepare review report </a:t>
            </a:r>
          </a:p>
          <a:p>
            <a:pPr marL="742950" lvl="1" indent="-285750" algn="l">
              <a:spcBef>
                <a:spcPct val="20000"/>
              </a:spcBef>
              <a:buClr>
                <a:srgbClr val="DF7A1C"/>
              </a:buClr>
              <a:buFont typeface="Arial" pitchFamily="34" charset="0"/>
              <a:buChar char="»"/>
              <a:defRPr/>
            </a:pPr>
            <a:r>
              <a:rPr lang="en-US" sz="1800" b="0" dirty="0">
                <a:cs typeface="Times New Roman" pitchFamily="18" charset="0"/>
              </a:rPr>
              <a:t>Author needs to evaluate the review comments / defects identified and assign defects for the authoring team (henceforth referred as team) to fix (as required)</a:t>
            </a:r>
          </a:p>
          <a:p>
            <a:pPr marL="742950" lvl="1" indent="-285750" algn="l">
              <a:spcBef>
                <a:spcPct val="20000"/>
              </a:spcBef>
              <a:buClr>
                <a:srgbClr val="DF7A1C"/>
              </a:buClr>
              <a:buFont typeface="Arial" pitchFamily="34" charset="0"/>
              <a:buChar char="»"/>
              <a:defRPr/>
            </a:pPr>
            <a:endParaRPr lang="en-US" sz="1800" b="0" dirty="0">
              <a:cs typeface="Times New Roman" pitchFamily="18" charset="0"/>
            </a:endParaRPr>
          </a:p>
          <a:p>
            <a:pPr marL="742950" lvl="1" indent="-285750" algn="l">
              <a:spcBef>
                <a:spcPct val="20000"/>
              </a:spcBef>
              <a:buClr>
                <a:srgbClr val="DF7A1C"/>
              </a:buClr>
              <a:buFont typeface="Arial" pitchFamily="34" charset="0"/>
              <a:buChar char="»"/>
              <a:defRPr/>
            </a:pPr>
            <a:endParaRPr lang="en-US" sz="1800" b="0" dirty="0">
              <a:latin typeface="+mn-lt"/>
              <a:cs typeface="Times New Roman" pitchFamily="18" charset="0"/>
            </a:endParaRPr>
          </a:p>
        </p:txBody>
      </p:sp>
      <p:sp>
        <p:nvSpPr>
          <p:cNvPr id="86020" name="Slide Number Placeholder 3"/>
          <p:cNvSpPr>
            <a:spLocks noGrp="1"/>
          </p:cNvSpPr>
          <p:nvPr>
            <p:ph type="sldNum" sz="quarter" idx="10"/>
          </p:nvPr>
        </p:nvSpPr>
        <p:spPr>
          <a:xfrm>
            <a:off x="8566150" y="6578600"/>
            <a:ext cx="654050" cy="127000"/>
          </a:xfrm>
          <a:noFill/>
        </p:spPr>
        <p:txBody>
          <a:bodyPr/>
          <a:lstStyle/>
          <a:p>
            <a:fld id="{7C5ADB54-E744-4D29-BD6A-C6573476AE66}" type="slidenum">
              <a:rPr lang="en-US" smtClean="0"/>
              <a:pPr/>
              <a:t>80</a:t>
            </a:fld>
            <a:endParaRPr lang="en-US" smtClean="0"/>
          </a:p>
        </p:txBody>
      </p:sp>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569913" y="249238"/>
            <a:ext cx="8193087" cy="609600"/>
          </a:xfrm>
        </p:spPr>
        <p:txBody>
          <a:bodyPr/>
          <a:lstStyle/>
          <a:p>
            <a:pPr eaLnBrk="1" hangingPunct="1">
              <a:defRPr/>
            </a:pPr>
            <a:r>
              <a:rPr lang="en-US" dirty="0" smtClean="0">
                <a:latin typeface="+mn-lt"/>
              </a:rPr>
              <a:t>Review Process – Workflow (Contd.)</a:t>
            </a:r>
          </a:p>
        </p:txBody>
      </p:sp>
      <p:sp>
        <p:nvSpPr>
          <p:cNvPr id="78851" name="Rectangle 5"/>
          <p:cNvSpPr>
            <a:spLocks noChangeArrowheads="1"/>
          </p:cNvSpPr>
          <p:nvPr/>
        </p:nvSpPr>
        <p:spPr bwMode="auto">
          <a:xfrm>
            <a:off x="685800" y="1216025"/>
            <a:ext cx="7543800" cy="3859213"/>
          </a:xfrm>
          <a:prstGeom prst="rect">
            <a:avLst/>
          </a:prstGeom>
          <a:noFill/>
          <a:ln w="9525">
            <a:noFill/>
            <a:miter lim="800000"/>
            <a:headEnd/>
            <a:tailEnd/>
          </a:ln>
        </p:spPr>
        <p:txBody>
          <a:bodyPr>
            <a:spAutoFit/>
          </a:bodyPr>
          <a:lstStyle/>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Update the tool / review report for the actions taken</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Submit the artifact or product for a re-review after the team reworks based on the review comments (as required)</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Reviewers check whether the follow-up action has been taken by the team against all the review comments raised. Also, check whether suitable remarks are given if the review comment or defect has not been fixed. On completing this, the reviewers close the review comment / defect in the report</a:t>
            </a:r>
          </a:p>
          <a:p>
            <a:pPr marL="742950" lvl="1" indent="-285750" algn="l">
              <a:spcBef>
                <a:spcPct val="20000"/>
              </a:spcBef>
              <a:buClr>
                <a:srgbClr val="DF7A1C"/>
              </a:buClr>
              <a:buFont typeface="Arial" pitchFamily="34" charset="0"/>
              <a:buChar char="»"/>
              <a:defRPr/>
            </a:pPr>
            <a:r>
              <a:rPr lang="en-US" sz="1800" b="0" dirty="0">
                <a:latin typeface="+mn-lt"/>
                <a:cs typeface="Times New Roman" pitchFamily="18" charset="0"/>
              </a:rPr>
              <a:t>The artifact or product can be sent for approval on closure of all comments and getting the go-ahead from the review team</a:t>
            </a:r>
          </a:p>
        </p:txBody>
      </p:sp>
      <p:sp>
        <p:nvSpPr>
          <p:cNvPr id="87044" name="Slide Number Placeholder 3"/>
          <p:cNvSpPr>
            <a:spLocks noGrp="1"/>
          </p:cNvSpPr>
          <p:nvPr>
            <p:ph type="sldNum" sz="quarter" idx="10"/>
          </p:nvPr>
        </p:nvSpPr>
        <p:spPr>
          <a:xfrm>
            <a:off x="8566150" y="6578600"/>
            <a:ext cx="654050" cy="127000"/>
          </a:xfrm>
          <a:noFill/>
        </p:spPr>
        <p:txBody>
          <a:bodyPr/>
          <a:lstStyle/>
          <a:p>
            <a:fld id="{02A9C96F-759E-4878-8412-54F6DD42CA96}" type="slidenum">
              <a:rPr lang="en-US" smtClean="0"/>
              <a:pPr/>
              <a:t>81</a:t>
            </a:fld>
            <a:endParaRPr lang="en-US" smtClean="0"/>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09600" y="228600"/>
            <a:ext cx="7467600" cy="609600"/>
          </a:xfrm>
        </p:spPr>
        <p:txBody>
          <a:bodyPr/>
          <a:lstStyle/>
          <a:p>
            <a:pPr eaLnBrk="1" hangingPunct="1">
              <a:defRPr/>
            </a:pPr>
            <a:r>
              <a:rPr lang="en-US" dirty="0" smtClean="0">
                <a:latin typeface="+mn-lt"/>
              </a:rPr>
              <a:t>Test Case Review Checklist</a:t>
            </a:r>
          </a:p>
        </p:txBody>
      </p:sp>
      <p:sp>
        <p:nvSpPr>
          <p:cNvPr id="3" name="Content Placeholder 2"/>
          <p:cNvSpPr>
            <a:spLocks noGrp="1"/>
          </p:cNvSpPr>
          <p:nvPr>
            <p:ph idx="1"/>
          </p:nvPr>
        </p:nvSpPr>
        <p:spPr>
          <a:xfrm>
            <a:off x="685800" y="1216025"/>
            <a:ext cx="7772400" cy="4876800"/>
          </a:xfrm>
        </p:spPr>
        <p:txBody>
          <a:bodyPr/>
          <a:lstStyle/>
          <a:p>
            <a:pPr marL="290513" lvl="1" indent="-290513">
              <a:buClrTx/>
              <a:buFont typeface="Wingdings" pitchFamily="2" charset="2"/>
              <a:buChar char="§"/>
              <a:defRPr/>
            </a:pPr>
            <a:r>
              <a:rPr lang="en-US" sz="1600" kern="1200" dirty="0" smtClean="0">
                <a:ea typeface="+mn-ea"/>
                <a:cs typeface="Times New Roman" pitchFamily="18" charset="0"/>
              </a:rPr>
              <a:t>Test Case Review checklist is used by reviewers to ensure that the Test Case is designed based on agreed standards</a:t>
            </a:r>
          </a:p>
          <a:p>
            <a:pPr marL="290513" lvl="1" indent="-290513">
              <a:buClrTx/>
              <a:buFont typeface="Wingdings" pitchFamily="2" charset="2"/>
              <a:buChar char="§"/>
              <a:defRPr/>
            </a:pPr>
            <a:r>
              <a:rPr lang="en-US" sz="1600" kern="1200" dirty="0" smtClean="0">
                <a:ea typeface="+mn-ea"/>
                <a:cs typeface="Times New Roman" pitchFamily="18" charset="0"/>
              </a:rPr>
              <a:t>Test Case Review checklist can be customized according to project requirements</a:t>
            </a: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ea typeface="+mn-ea"/>
              <a:cs typeface="Times New Roman" pitchFamily="18" charset="0"/>
            </a:endParaRPr>
          </a:p>
          <a:p>
            <a:pPr lvl="1">
              <a:buFont typeface="Arial" pitchFamily="34" charset="0"/>
              <a:buChar char="»"/>
              <a:defRPr/>
            </a:pPr>
            <a:endParaRPr lang="en-US" sz="1200" kern="1200" dirty="0" smtClean="0">
              <a:solidFill>
                <a:srgbClr val="FF0000"/>
              </a:solidFill>
              <a:ea typeface="+mn-ea"/>
              <a:cs typeface="Times New Roman" pitchFamily="18" charset="0"/>
            </a:endParaRPr>
          </a:p>
          <a:p>
            <a:pPr marL="290513" lvl="1" indent="-290513">
              <a:buClrTx/>
              <a:buFont typeface="Wingdings" pitchFamily="2" charset="2"/>
              <a:buChar char="§"/>
              <a:defRPr/>
            </a:pPr>
            <a:r>
              <a:rPr lang="en-US" sz="1600" kern="1200" dirty="0" smtClean="0">
                <a:ea typeface="+mn-ea"/>
                <a:cs typeface="Times New Roman" pitchFamily="18" charset="0"/>
              </a:rPr>
              <a:t>Following are the benefits of Review Checklist:</a:t>
            </a:r>
          </a:p>
          <a:p>
            <a:pPr lvl="1">
              <a:defRPr/>
            </a:pPr>
            <a:r>
              <a:rPr lang="en-US" sz="1600" kern="1200" dirty="0" smtClean="0">
                <a:ea typeface="+mn-ea"/>
                <a:cs typeface="Times New Roman" pitchFamily="18" charset="0"/>
              </a:rPr>
              <a:t>	Avoids rework</a:t>
            </a:r>
          </a:p>
          <a:p>
            <a:pPr lvl="1">
              <a:defRPr/>
            </a:pPr>
            <a:r>
              <a:rPr lang="en-US" sz="1600" kern="1200" dirty="0" smtClean="0">
                <a:ea typeface="+mn-ea"/>
                <a:cs typeface="Times New Roman" pitchFamily="18" charset="0"/>
              </a:rPr>
              <a:t>	Helps to detect defects at an earlier stage</a:t>
            </a:r>
          </a:p>
          <a:p>
            <a:pPr lvl="1">
              <a:defRPr/>
            </a:pPr>
            <a:r>
              <a:rPr lang="en-US" sz="1600" kern="1200" dirty="0" smtClean="0">
                <a:ea typeface="+mn-ea"/>
                <a:cs typeface="Times New Roman" pitchFamily="18" charset="0"/>
              </a:rPr>
              <a:t>	Can be customized based on project specific standards</a:t>
            </a:r>
          </a:p>
          <a:p>
            <a:pPr lvl="1">
              <a:buFontTx/>
              <a:buNone/>
              <a:defRPr/>
            </a:pPr>
            <a:endParaRPr lang="en-US" sz="1200" kern="1200" dirty="0" smtClean="0">
              <a:ea typeface="+mn-ea"/>
              <a:cs typeface="Times New Roman" pitchFamily="18" charset="0"/>
            </a:endParaRPr>
          </a:p>
          <a:p>
            <a:pPr>
              <a:buFont typeface="Wingdings" pitchFamily="2" charset="2"/>
              <a:buNone/>
              <a:defRPr/>
            </a:pPr>
            <a:endParaRPr lang="en-US" sz="1400" dirty="0">
              <a:cs typeface="Times New Roman" pitchFamily="18" charset="0"/>
            </a:endParaRPr>
          </a:p>
        </p:txBody>
      </p:sp>
      <p:sp>
        <p:nvSpPr>
          <p:cNvPr id="7" name="TextBox 6"/>
          <p:cNvSpPr txBox="1"/>
          <p:nvPr/>
        </p:nvSpPr>
        <p:spPr>
          <a:xfrm>
            <a:off x="2133600" y="4648200"/>
            <a:ext cx="41148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Sample review checklist for Test case review</a:t>
            </a:r>
          </a:p>
        </p:txBody>
      </p:sp>
      <p:sp>
        <p:nvSpPr>
          <p:cNvPr id="88069" name="Slide Number Placeholder 3"/>
          <p:cNvSpPr>
            <a:spLocks noGrp="1"/>
          </p:cNvSpPr>
          <p:nvPr>
            <p:ph type="sldNum" sz="quarter" idx="10"/>
          </p:nvPr>
        </p:nvSpPr>
        <p:spPr>
          <a:xfrm>
            <a:off x="8566150" y="6578600"/>
            <a:ext cx="654050" cy="127000"/>
          </a:xfrm>
          <a:noFill/>
        </p:spPr>
        <p:txBody>
          <a:bodyPr/>
          <a:lstStyle/>
          <a:p>
            <a:fld id="{C5F442A8-D240-4AF0-9F17-7D3012317CEA}" type="slidenum">
              <a:rPr lang="en-US" smtClean="0"/>
              <a:pPr/>
              <a:t>82</a:t>
            </a:fld>
            <a:endParaRPr lang="en-US" smtClean="0"/>
          </a:p>
        </p:txBody>
      </p:sp>
      <p:pic>
        <p:nvPicPr>
          <p:cNvPr id="88070" name="Picture 5"/>
          <p:cNvPicPr>
            <a:picLocks noChangeAspect="1" noChangeArrowheads="1"/>
          </p:cNvPicPr>
          <p:nvPr/>
        </p:nvPicPr>
        <p:blipFill>
          <a:blip r:embed="rId3" cstate="print"/>
          <a:srcRect b="42508"/>
          <a:stretch>
            <a:fillRect/>
          </a:stretch>
        </p:blipFill>
        <p:spPr bwMode="auto">
          <a:xfrm>
            <a:off x="1562100" y="2286000"/>
            <a:ext cx="5257800" cy="2286000"/>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6025"/>
            <a:ext cx="7772400" cy="4876800"/>
          </a:xfrm>
        </p:spPr>
        <p:txBody>
          <a:bodyPr/>
          <a:lstStyle/>
          <a:p>
            <a:pPr marL="290513" lvl="1" indent="-290513">
              <a:buClrTx/>
              <a:buFont typeface="Wingdings" pitchFamily="2" charset="2"/>
              <a:buChar char="§"/>
              <a:defRPr/>
            </a:pPr>
            <a:r>
              <a:rPr lang="en-US" sz="1600" kern="1200" dirty="0" smtClean="0">
                <a:ea typeface="+mn-ea"/>
                <a:cs typeface="Times New Roman" pitchFamily="18" charset="0"/>
              </a:rPr>
              <a:t>Test Case Review Report is a document to consolidate the review comments</a:t>
            </a:r>
          </a:p>
          <a:p>
            <a:pPr marL="290513" lvl="1" indent="-290513">
              <a:buClrTx/>
              <a:buFont typeface="Wingdings" pitchFamily="2" charset="2"/>
              <a:buChar char="§"/>
              <a:defRPr/>
            </a:pPr>
            <a:r>
              <a:rPr lang="en-US" sz="1600" kern="1200" dirty="0" smtClean="0">
                <a:ea typeface="+mn-ea"/>
                <a:cs typeface="Times New Roman" pitchFamily="18" charset="0"/>
              </a:rPr>
              <a:t>For each review comment, the Severity, Cause, and Type are identified and it is assigned to the author</a:t>
            </a:r>
          </a:p>
          <a:p>
            <a:pPr marL="290513" lvl="1" indent="-290513">
              <a:buClrTx/>
              <a:buFont typeface="Wingdings" pitchFamily="2" charset="2"/>
              <a:buChar char="§"/>
              <a:defRPr/>
            </a:pPr>
            <a:r>
              <a:rPr lang="en-US" sz="1600" kern="1200" dirty="0" smtClean="0">
                <a:ea typeface="+mn-ea"/>
                <a:cs typeface="Times New Roman" pitchFamily="18" charset="0"/>
              </a:rPr>
              <a:t>The author analyzes the comments, updates the Test case, and accordingly, fixes the comment, and closes the review defect</a:t>
            </a: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Tx/>
              <a:buNone/>
              <a:defRPr/>
            </a:pPr>
            <a:endParaRPr lang="en-US" sz="1600" b="1" i="1" kern="1200" dirty="0" smtClean="0">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kern="1200" dirty="0" smtClean="0">
              <a:ea typeface="+mn-ea"/>
              <a:cs typeface="Times New Roman" pitchFamily="18" charset="0"/>
            </a:endParaRPr>
          </a:p>
          <a:p>
            <a:pPr lvl="1">
              <a:buFont typeface="Arial" pitchFamily="34" charset="0"/>
              <a:buChar char="»"/>
              <a:defRPr/>
            </a:pPr>
            <a:endParaRPr lang="en-US" sz="1600" dirty="0">
              <a:cs typeface="Times New Roman" pitchFamily="18" charset="0"/>
            </a:endParaRPr>
          </a:p>
        </p:txBody>
      </p:sp>
      <p:sp>
        <p:nvSpPr>
          <p:cNvPr id="31748" name="Title 1"/>
          <p:cNvSpPr>
            <a:spLocks noGrp="1"/>
          </p:cNvSpPr>
          <p:nvPr>
            <p:ph type="title"/>
          </p:nvPr>
        </p:nvSpPr>
        <p:spPr/>
        <p:txBody>
          <a:bodyPr/>
          <a:lstStyle/>
          <a:p>
            <a:pPr eaLnBrk="1" hangingPunct="1">
              <a:defRPr/>
            </a:pPr>
            <a:r>
              <a:rPr lang="en-US" dirty="0" smtClean="0">
                <a:latin typeface="+mn-lt"/>
              </a:rPr>
              <a:t>Test Case Review Report</a:t>
            </a:r>
          </a:p>
        </p:txBody>
      </p:sp>
      <p:sp>
        <p:nvSpPr>
          <p:cNvPr id="7" name="TextBox 6"/>
          <p:cNvSpPr txBox="1"/>
          <p:nvPr/>
        </p:nvSpPr>
        <p:spPr>
          <a:xfrm>
            <a:off x="2895600" y="6062663"/>
            <a:ext cx="3581400" cy="261937"/>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Sample Review Report</a:t>
            </a:r>
          </a:p>
        </p:txBody>
      </p:sp>
      <p:sp>
        <p:nvSpPr>
          <p:cNvPr id="89093" name="Slide Number Placeholder 3"/>
          <p:cNvSpPr>
            <a:spLocks noGrp="1"/>
          </p:cNvSpPr>
          <p:nvPr>
            <p:ph type="sldNum" sz="quarter" idx="10"/>
          </p:nvPr>
        </p:nvSpPr>
        <p:spPr>
          <a:xfrm>
            <a:off x="8566150" y="6578600"/>
            <a:ext cx="654050" cy="127000"/>
          </a:xfrm>
          <a:noFill/>
        </p:spPr>
        <p:txBody>
          <a:bodyPr/>
          <a:lstStyle/>
          <a:p>
            <a:fld id="{0A8E59D1-1977-4B56-B32F-8BE5AD5A5817}" type="slidenum">
              <a:rPr lang="en-US" smtClean="0"/>
              <a:pPr/>
              <a:t>83</a:t>
            </a:fld>
            <a:endParaRPr lang="en-US" smtClean="0"/>
          </a:p>
        </p:txBody>
      </p:sp>
      <p:pic>
        <p:nvPicPr>
          <p:cNvPr id="89094" name="Picture 2"/>
          <p:cNvPicPr>
            <a:picLocks noChangeAspect="1" noChangeArrowheads="1"/>
          </p:cNvPicPr>
          <p:nvPr/>
        </p:nvPicPr>
        <p:blipFill>
          <a:blip r:embed="rId3" cstate="print"/>
          <a:srcRect b="43842"/>
          <a:stretch>
            <a:fillRect/>
          </a:stretch>
        </p:blipFill>
        <p:spPr bwMode="auto">
          <a:xfrm>
            <a:off x="1371600" y="2971800"/>
            <a:ext cx="6705600" cy="3013075"/>
          </a:xfrm>
          <a:prstGeom prst="rect">
            <a:avLst/>
          </a:prstGeom>
          <a:noFill/>
          <a:ln w="9525" algn="ctr">
            <a:noFill/>
            <a:miter lim="800000"/>
            <a:headEnd/>
            <a:tailEnd/>
          </a:ln>
        </p:spPr>
      </p:pic>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defRPr/>
            </a:pPr>
            <a:r>
              <a:rPr lang="en-US" dirty="0" smtClean="0">
                <a:latin typeface="+mn-lt"/>
              </a:rPr>
              <a:t>Test Case Review Report (Contd.)</a:t>
            </a:r>
          </a:p>
        </p:txBody>
      </p:sp>
      <p:sp>
        <p:nvSpPr>
          <p:cNvPr id="3" name="Content Placeholder 2"/>
          <p:cNvSpPr>
            <a:spLocks noGrp="1"/>
          </p:cNvSpPr>
          <p:nvPr>
            <p:ph idx="1"/>
          </p:nvPr>
        </p:nvSpPr>
        <p:spPr/>
        <p:txBody>
          <a:bodyPr/>
          <a:lstStyle/>
          <a:p>
            <a:pPr marL="290513" lvl="1" indent="-290513">
              <a:buClrTx/>
              <a:buFont typeface="Wingdings" pitchFamily="2" charset="2"/>
              <a:buChar char="§"/>
              <a:defRPr/>
            </a:pPr>
            <a:r>
              <a:rPr lang="en-US" sz="1800" kern="1200" dirty="0" smtClean="0">
                <a:cs typeface="Times New Roman" pitchFamily="18" charset="0"/>
              </a:rPr>
              <a:t>Following are the benefits of Review Report:</a:t>
            </a:r>
          </a:p>
          <a:p>
            <a:pPr lvl="1">
              <a:defRPr/>
            </a:pPr>
            <a:r>
              <a:rPr lang="en-US" sz="1800" kern="1200" dirty="0" smtClean="0">
                <a:cs typeface="Times New Roman" pitchFamily="18" charset="0"/>
              </a:rPr>
              <a:t>Consolidate the review report with the list of all review comments</a:t>
            </a:r>
          </a:p>
          <a:p>
            <a:pPr lvl="1">
              <a:defRPr/>
            </a:pPr>
            <a:r>
              <a:rPr lang="en-US" sz="1800" kern="1200" dirty="0" smtClean="0">
                <a:cs typeface="Times New Roman" pitchFamily="18" charset="0"/>
              </a:rPr>
              <a:t>Identify the frequently occurring review defects which are repetitive</a:t>
            </a:r>
          </a:p>
          <a:p>
            <a:pPr lvl="1">
              <a:defRPr/>
            </a:pPr>
            <a:r>
              <a:rPr lang="en-US" sz="1800" kern="1200" dirty="0" smtClean="0">
                <a:cs typeface="Times New Roman" pitchFamily="18" charset="0"/>
              </a:rPr>
              <a:t>Update the review checklist with the frequently occurring repetitive review defects</a:t>
            </a:r>
          </a:p>
          <a:p>
            <a:pPr lvl="1">
              <a:defRPr/>
            </a:pPr>
            <a:r>
              <a:rPr lang="en-US" sz="1800" kern="1200" dirty="0" smtClean="0">
                <a:cs typeface="Times New Roman" pitchFamily="18" charset="0"/>
              </a:rPr>
              <a:t>Avoid repetition of review defects by following updated review checklist derived from the review report </a:t>
            </a:r>
            <a:endParaRPr lang="en-US" sz="1800" dirty="0" smtClean="0"/>
          </a:p>
        </p:txBody>
      </p:sp>
      <p:sp>
        <p:nvSpPr>
          <p:cNvPr id="90116" name="Slide Number Placeholder 3"/>
          <p:cNvSpPr>
            <a:spLocks noGrp="1"/>
          </p:cNvSpPr>
          <p:nvPr>
            <p:ph type="sldNum" sz="quarter" idx="10"/>
          </p:nvPr>
        </p:nvSpPr>
        <p:spPr>
          <a:xfrm>
            <a:off x="8566150" y="6578600"/>
            <a:ext cx="654050" cy="127000"/>
          </a:xfrm>
          <a:noFill/>
        </p:spPr>
        <p:txBody>
          <a:bodyPr/>
          <a:lstStyle/>
          <a:p>
            <a:fld id="{0FC296C9-B956-4771-A8B0-E8EB88FD9902}" type="slidenum">
              <a:rPr lang="en-US" smtClean="0"/>
              <a:pPr/>
              <a:t>84</a:t>
            </a:fld>
            <a:endParaRPr lang="en-US" smtClean="0"/>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defRPr/>
            </a:pPr>
            <a:r>
              <a:rPr lang="en-US" dirty="0" smtClean="0">
                <a:latin typeface="+mn-lt"/>
              </a:rPr>
              <a:t>Test Case Review Process (Case Study) </a:t>
            </a:r>
          </a:p>
        </p:txBody>
      </p:sp>
      <p:pic>
        <p:nvPicPr>
          <p:cNvPr id="91139" name="Picture 2"/>
          <p:cNvPicPr>
            <a:picLocks noGrp="1" noChangeAspect="1" noChangeArrowheads="1"/>
          </p:cNvPicPr>
          <p:nvPr>
            <p:ph idx="1"/>
          </p:nvPr>
        </p:nvPicPr>
        <p:blipFill>
          <a:blip r:embed="rId3" cstate="print"/>
          <a:srcRect t="14063" b="18750"/>
          <a:stretch>
            <a:fillRect/>
          </a:stretch>
        </p:blipFill>
        <p:spPr>
          <a:xfrm>
            <a:off x="900113" y="1828800"/>
            <a:ext cx="7939087" cy="4267200"/>
          </a:xfrm>
          <a:noFill/>
          <a:ln>
            <a:solidFill>
              <a:schemeClr val="tx1"/>
            </a:solidFill>
          </a:ln>
        </p:spPr>
      </p:pic>
      <p:sp>
        <p:nvSpPr>
          <p:cNvPr id="91140" name="Oval 5"/>
          <p:cNvSpPr>
            <a:spLocks noChangeArrowheads="1"/>
          </p:cNvSpPr>
          <p:nvPr/>
        </p:nvSpPr>
        <p:spPr bwMode="auto">
          <a:xfrm>
            <a:off x="4419600" y="3008312"/>
            <a:ext cx="1371600" cy="649288"/>
          </a:xfrm>
          <a:prstGeom prst="ellipse">
            <a:avLst/>
          </a:prstGeom>
          <a:noFill/>
          <a:ln w="9525" algn="ctr">
            <a:solidFill>
              <a:srgbClr val="FF0000"/>
            </a:solidFill>
            <a:round/>
            <a:headEnd/>
            <a:tailEnd type="stealth" w="med" len="med"/>
          </a:ln>
        </p:spPr>
        <p:txBody>
          <a:bodyPr wrap="square" anchor="ctr">
            <a:spAutoFit/>
          </a:bodyPr>
          <a:lstStyle/>
          <a:p>
            <a:endParaRPr lang="en-US"/>
          </a:p>
        </p:txBody>
      </p:sp>
      <p:sp>
        <p:nvSpPr>
          <p:cNvPr id="82949" name="TextBox 8"/>
          <p:cNvSpPr txBox="1">
            <a:spLocks noChangeArrowheads="1"/>
          </p:cNvSpPr>
          <p:nvPr/>
        </p:nvSpPr>
        <p:spPr bwMode="auto">
          <a:xfrm>
            <a:off x="685800" y="1216025"/>
            <a:ext cx="7924800" cy="523875"/>
          </a:xfrm>
          <a:prstGeom prst="rect">
            <a:avLst/>
          </a:prstGeom>
          <a:noFill/>
          <a:ln w="9525">
            <a:noFill/>
            <a:miter lim="800000"/>
            <a:headEnd/>
            <a:tailEnd/>
          </a:ln>
        </p:spPr>
        <p:txBody>
          <a:bodyPr>
            <a:spAutoFit/>
          </a:bodyPr>
          <a:lstStyle/>
          <a:p>
            <a:pPr marL="290513" indent="-290513" algn="l">
              <a:buFont typeface="Wingdings" pitchFamily="2" charset="2"/>
              <a:buChar char="§"/>
              <a:defRPr/>
            </a:pPr>
            <a:r>
              <a:rPr lang="en-US" sz="1400" dirty="0">
                <a:latin typeface="+mn-lt"/>
                <a:cs typeface="Times New Roman" pitchFamily="18" charset="0"/>
              </a:rPr>
              <a:t>Sample Test Case: </a:t>
            </a:r>
            <a:r>
              <a:rPr lang="en-US" sz="1400" b="0" dirty="0">
                <a:latin typeface="+mn-lt"/>
                <a:cs typeface="Times New Roman" pitchFamily="18" charset="0"/>
              </a:rPr>
              <a:t>In the following test case, details are entered </a:t>
            </a:r>
            <a:r>
              <a:rPr lang="en-US" sz="1400" b="0" dirty="0">
                <a:cs typeface="Times New Roman" pitchFamily="18" charset="0"/>
              </a:rPr>
              <a:t>in the first step of the test case, </a:t>
            </a:r>
            <a:r>
              <a:rPr lang="en-US" sz="1400" b="0" dirty="0">
                <a:latin typeface="+mn-lt"/>
                <a:cs typeface="Times New Roman" pitchFamily="18" charset="0"/>
              </a:rPr>
              <a:t>but the procedure for ‘Saving’ the entered details is missing</a:t>
            </a:r>
          </a:p>
        </p:txBody>
      </p:sp>
      <p:sp>
        <p:nvSpPr>
          <p:cNvPr id="7" name="TextBox 6"/>
          <p:cNvSpPr txBox="1"/>
          <p:nvPr/>
        </p:nvSpPr>
        <p:spPr>
          <a:xfrm>
            <a:off x="2286000" y="61468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Test Case Review</a:t>
            </a:r>
            <a:endParaRPr lang="en-US" sz="1050" b="0" dirty="0">
              <a:latin typeface="+mn-lt"/>
              <a:cs typeface="Times New Roman" pitchFamily="18" charset="0"/>
            </a:endParaRPr>
          </a:p>
        </p:txBody>
      </p:sp>
      <p:sp>
        <p:nvSpPr>
          <p:cNvPr id="91143" name="Slide Number Placeholder 3"/>
          <p:cNvSpPr>
            <a:spLocks noGrp="1"/>
          </p:cNvSpPr>
          <p:nvPr>
            <p:ph type="sldNum" sz="quarter" idx="10"/>
          </p:nvPr>
        </p:nvSpPr>
        <p:spPr>
          <a:xfrm>
            <a:off x="8566150" y="6578600"/>
            <a:ext cx="654050" cy="127000"/>
          </a:xfrm>
          <a:noFill/>
        </p:spPr>
        <p:txBody>
          <a:bodyPr/>
          <a:lstStyle/>
          <a:p>
            <a:fld id="{85A9C9B3-36CC-41E8-AC44-B55EBE800AEC}" type="slidenum">
              <a:rPr lang="en-US" smtClean="0"/>
              <a:pPr/>
              <a:t>85</a:t>
            </a:fld>
            <a:endParaRPr lang="en-US" smtClean="0"/>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defRPr/>
            </a:pPr>
            <a:r>
              <a:rPr lang="en-US" dirty="0" smtClean="0">
                <a:latin typeface="+mn-lt"/>
              </a:rPr>
              <a:t>Test Case Review Process (Case Study) (Contd.) </a:t>
            </a:r>
          </a:p>
        </p:txBody>
      </p:sp>
      <p:pic>
        <p:nvPicPr>
          <p:cNvPr id="92163" name="Picture 2"/>
          <p:cNvPicPr>
            <a:picLocks noGrp="1" noChangeAspect="1" noChangeArrowheads="1"/>
          </p:cNvPicPr>
          <p:nvPr>
            <p:ph idx="1"/>
          </p:nvPr>
        </p:nvPicPr>
        <p:blipFill>
          <a:blip r:embed="rId3" cstate="print"/>
          <a:srcRect l="22501" t="10938" r="21249" b="49229"/>
          <a:stretch>
            <a:fillRect/>
          </a:stretch>
        </p:blipFill>
        <p:spPr>
          <a:xfrm>
            <a:off x="1066800" y="1295400"/>
            <a:ext cx="6248400" cy="2743200"/>
          </a:xfrm>
          <a:noFill/>
          <a:ln>
            <a:solidFill>
              <a:schemeClr val="tx1"/>
            </a:solidFill>
          </a:ln>
        </p:spPr>
      </p:pic>
      <p:sp>
        <p:nvSpPr>
          <p:cNvPr id="6" name="TextBox 5"/>
          <p:cNvSpPr txBox="1"/>
          <p:nvPr/>
        </p:nvSpPr>
        <p:spPr>
          <a:xfrm>
            <a:off x="685800" y="4419600"/>
            <a:ext cx="8001000" cy="2246313"/>
          </a:xfrm>
          <a:prstGeom prst="rect">
            <a:avLst/>
          </a:prstGeom>
          <a:noFill/>
        </p:spPr>
        <p:txBody>
          <a:bodyPr>
            <a:spAutoFit/>
          </a:bodyPr>
          <a:lstStyle/>
          <a:p>
            <a:pPr marL="290513" indent="-290513" algn="l">
              <a:buFont typeface="Wingdings" pitchFamily="2" charset="2"/>
              <a:buChar char="§"/>
              <a:defRPr/>
            </a:pPr>
            <a:r>
              <a:rPr lang="en-US" sz="1400" b="0" dirty="0">
                <a:latin typeface="+mn-lt"/>
                <a:cs typeface="Times New Roman" pitchFamily="18" charset="0"/>
              </a:rPr>
              <a:t>Test case is been reviewed based on the Review checklist and the applicable option is selected against each review item</a:t>
            </a:r>
          </a:p>
          <a:p>
            <a:pPr marL="290513" indent="-290513" algn="l">
              <a:buFont typeface="Wingdings" pitchFamily="2" charset="2"/>
              <a:buChar char="§"/>
              <a:defRPr/>
            </a:pPr>
            <a:r>
              <a:rPr lang="en-US" sz="1400" b="0" dirty="0">
                <a:latin typeface="+mn-lt"/>
                <a:cs typeface="Times New Roman" pitchFamily="18" charset="0"/>
              </a:rPr>
              <a:t>Also, the test case is verified for the following items and comments logged:</a:t>
            </a:r>
          </a:p>
          <a:p>
            <a:pPr marL="739775" indent="-274638" algn="l">
              <a:buFontTx/>
              <a:buAutoNum type="arabicPeriod"/>
              <a:defRPr/>
            </a:pPr>
            <a:r>
              <a:rPr lang="en-US" sz="1400" b="0" dirty="0">
                <a:latin typeface="+mn-lt"/>
                <a:cs typeface="Times New Roman" pitchFamily="18" charset="0"/>
              </a:rPr>
              <a:t>Flow of steps in test case</a:t>
            </a:r>
          </a:p>
          <a:p>
            <a:pPr marL="739775" indent="-274638" algn="l">
              <a:buFontTx/>
              <a:buAutoNum type="arabicPeriod"/>
              <a:defRPr/>
            </a:pPr>
            <a:r>
              <a:rPr lang="en-US" sz="1400" b="0" dirty="0">
                <a:latin typeface="+mn-lt"/>
                <a:cs typeface="Times New Roman" pitchFamily="18" charset="0"/>
              </a:rPr>
              <a:t>Traceability of test case to requirements</a:t>
            </a:r>
          </a:p>
          <a:p>
            <a:pPr marL="739775" indent="-274638" algn="l">
              <a:buFontTx/>
              <a:buAutoNum type="arabicPeriod"/>
              <a:defRPr/>
            </a:pPr>
            <a:r>
              <a:rPr lang="en-US" sz="1400" b="0" dirty="0">
                <a:latin typeface="+mn-lt"/>
                <a:cs typeface="Times New Roman" pitchFamily="18" charset="0"/>
              </a:rPr>
              <a:t>Coverage</a:t>
            </a:r>
          </a:p>
          <a:p>
            <a:pPr marL="739775" indent="-274638" algn="l">
              <a:buFontTx/>
              <a:buAutoNum type="arabicPeriod"/>
              <a:defRPr/>
            </a:pPr>
            <a:r>
              <a:rPr lang="en-US" sz="1400" b="0" dirty="0">
                <a:latin typeface="+mn-lt"/>
                <a:cs typeface="Times New Roman" pitchFamily="18" charset="0"/>
              </a:rPr>
              <a:t>Clear steps for Navigation to screens in the application</a:t>
            </a:r>
          </a:p>
          <a:p>
            <a:pPr marL="739775" indent="-274638" algn="l">
              <a:buFontTx/>
              <a:buAutoNum type="arabicPeriod"/>
              <a:defRPr/>
            </a:pPr>
            <a:r>
              <a:rPr lang="en-US" sz="1400" b="0" dirty="0">
                <a:latin typeface="+mn-lt"/>
                <a:cs typeface="Times New Roman" pitchFamily="18" charset="0"/>
              </a:rPr>
              <a:t>Test steps are relevant to the test objective</a:t>
            </a:r>
          </a:p>
          <a:p>
            <a:pPr marL="228600" indent="-228600" algn="l">
              <a:buFontTx/>
              <a:buAutoNum type="arabicPeriod"/>
              <a:defRPr/>
            </a:pPr>
            <a:endParaRPr lang="en-US" sz="1400" b="0" dirty="0">
              <a:latin typeface="+mn-lt"/>
              <a:cs typeface="Times New Roman" pitchFamily="18" charset="0"/>
            </a:endParaRPr>
          </a:p>
          <a:p>
            <a:pPr algn="l">
              <a:defRPr/>
            </a:pPr>
            <a:r>
              <a:rPr lang="en-US" sz="1400" b="0" dirty="0">
                <a:latin typeface="+mn-lt"/>
                <a:cs typeface="Times New Roman" pitchFamily="18" charset="0"/>
              </a:rPr>
              <a:t> </a:t>
            </a:r>
          </a:p>
        </p:txBody>
      </p:sp>
      <p:sp>
        <p:nvSpPr>
          <p:cNvPr id="7" name="TextBox 6"/>
          <p:cNvSpPr txBox="1"/>
          <p:nvPr/>
        </p:nvSpPr>
        <p:spPr>
          <a:xfrm>
            <a:off x="2362200" y="4114800"/>
            <a:ext cx="3581400" cy="254000"/>
          </a:xfrm>
          <a:prstGeom prst="rect">
            <a:avLst/>
          </a:prstGeom>
          <a:noFill/>
        </p:spPr>
        <p:txBody>
          <a:bodyPr>
            <a:spAutoFit/>
          </a:bodyPr>
          <a:lstStyle/>
          <a:p>
            <a:pPr>
              <a:defRPr/>
            </a:pPr>
            <a:r>
              <a:rPr lang="en-US" sz="1050" b="0" dirty="0">
                <a:latin typeface="+mn-lt"/>
                <a:cs typeface="Times New Roman" pitchFamily="18" charset="0"/>
              </a:rPr>
              <a:t>Fig: </a:t>
            </a:r>
            <a:r>
              <a:rPr lang="en-US" sz="1050" b="0" kern="0" dirty="0">
                <a:solidFill>
                  <a:srgbClr val="000000"/>
                </a:solidFill>
                <a:latin typeface="+mn-lt"/>
                <a:ea typeface="+mj-ea"/>
                <a:cs typeface="Times New Roman" pitchFamily="18" charset="0"/>
              </a:rPr>
              <a:t>Test Case Review Checklist</a:t>
            </a:r>
            <a:endParaRPr lang="en-US" sz="1050" b="0" dirty="0">
              <a:latin typeface="+mn-lt"/>
              <a:cs typeface="Times New Roman" pitchFamily="18" charset="0"/>
            </a:endParaRPr>
          </a:p>
        </p:txBody>
      </p:sp>
      <p:sp>
        <p:nvSpPr>
          <p:cNvPr id="92166" name="Slide Number Placeholder 3"/>
          <p:cNvSpPr>
            <a:spLocks noGrp="1"/>
          </p:cNvSpPr>
          <p:nvPr>
            <p:ph type="sldNum" sz="quarter" idx="10"/>
          </p:nvPr>
        </p:nvSpPr>
        <p:spPr>
          <a:xfrm>
            <a:off x="8566150" y="6578600"/>
            <a:ext cx="654050" cy="127000"/>
          </a:xfrm>
          <a:noFill/>
        </p:spPr>
        <p:txBody>
          <a:bodyPr/>
          <a:lstStyle/>
          <a:p>
            <a:fld id="{08802373-6DB1-470F-A48C-D4D9F94CEE24}" type="slidenum">
              <a:rPr lang="en-US" smtClean="0"/>
              <a:pPr/>
              <a:t>86</a:t>
            </a:fld>
            <a:endParaRPr lang="en-US" smtClean="0"/>
          </a:p>
        </p:txBody>
      </p:sp>
    </p:spTree>
  </p:cSld>
  <p:clrMapOvr>
    <a:masterClrMapping/>
  </p:clrMapOvr>
  <p:transition>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p:cNvSpPr>
          <p:nvPr>
            <p:ph type="title"/>
          </p:nvPr>
        </p:nvSpPr>
        <p:spPr/>
        <p:txBody>
          <a:bodyPr/>
          <a:lstStyle/>
          <a:p>
            <a:pPr eaLnBrk="1" hangingPunct="1">
              <a:defRPr/>
            </a:pPr>
            <a:r>
              <a:rPr lang="en-US" dirty="0" smtClean="0">
                <a:latin typeface="+mn-lt"/>
              </a:rPr>
              <a:t>Test Case Review Process (Case Study) (Contd.) </a:t>
            </a:r>
          </a:p>
        </p:txBody>
      </p:sp>
      <p:pic>
        <p:nvPicPr>
          <p:cNvPr id="93187" name="Picture 3"/>
          <p:cNvPicPr>
            <a:picLocks noGrp="1" noChangeAspect="1" noChangeArrowheads="1"/>
          </p:cNvPicPr>
          <p:nvPr>
            <p:ph idx="1"/>
          </p:nvPr>
        </p:nvPicPr>
        <p:blipFill>
          <a:blip r:embed="rId3" cstate="print"/>
          <a:srcRect b="28125"/>
          <a:stretch>
            <a:fillRect/>
          </a:stretch>
        </p:blipFill>
        <p:spPr>
          <a:xfrm>
            <a:off x="685800" y="1219200"/>
            <a:ext cx="8305800" cy="3276600"/>
          </a:xfrm>
          <a:noFill/>
        </p:spPr>
      </p:pic>
      <p:sp>
        <p:nvSpPr>
          <p:cNvPr id="8" name="TextBox 7"/>
          <p:cNvSpPr txBox="1"/>
          <p:nvPr/>
        </p:nvSpPr>
        <p:spPr>
          <a:xfrm>
            <a:off x="685800" y="4816475"/>
            <a:ext cx="8077200" cy="1076325"/>
          </a:xfrm>
          <a:prstGeom prst="rect">
            <a:avLst/>
          </a:prstGeom>
          <a:noFill/>
        </p:spPr>
        <p:txBody>
          <a:bodyPr>
            <a:spAutoFit/>
          </a:bodyPr>
          <a:lstStyle/>
          <a:p>
            <a:pPr algn="l">
              <a:defRPr/>
            </a:pPr>
            <a:r>
              <a:rPr lang="en-US" sz="1600" b="0" dirty="0">
                <a:latin typeface="+mn-lt"/>
                <a:cs typeface="Times New Roman" pitchFamily="18" charset="0"/>
              </a:rPr>
              <a:t>Review comment is tracked in the Review report.</a:t>
            </a:r>
          </a:p>
          <a:p>
            <a:pPr algn="l">
              <a:defRPr/>
            </a:pPr>
            <a:endParaRPr lang="en-US" sz="1600" b="0" dirty="0">
              <a:latin typeface="+mn-lt"/>
              <a:cs typeface="Times New Roman" pitchFamily="18" charset="0"/>
            </a:endParaRPr>
          </a:p>
          <a:p>
            <a:pPr marL="228600" indent="-228600" algn="l">
              <a:buFontTx/>
              <a:buAutoNum type="arabicPeriod"/>
              <a:defRPr/>
            </a:pPr>
            <a:endParaRPr lang="en-US" sz="1600" b="0" dirty="0">
              <a:latin typeface="+mn-lt"/>
              <a:cs typeface="Times New Roman" pitchFamily="18" charset="0"/>
            </a:endParaRPr>
          </a:p>
          <a:p>
            <a:pPr algn="l">
              <a:defRPr/>
            </a:pPr>
            <a:r>
              <a:rPr lang="en-US" sz="1600" b="0" dirty="0">
                <a:latin typeface="+mn-lt"/>
                <a:cs typeface="Times New Roman" pitchFamily="18" charset="0"/>
              </a:rPr>
              <a:t> </a:t>
            </a:r>
          </a:p>
        </p:txBody>
      </p:sp>
      <p:sp>
        <p:nvSpPr>
          <p:cNvPr id="6" name="TextBox 5"/>
          <p:cNvSpPr txBox="1"/>
          <p:nvPr/>
        </p:nvSpPr>
        <p:spPr>
          <a:xfrm>
            <a:off x="1905000" y="4546600"/>
            <a:ext cx="3581400" cy="254000"/>
          </a:xfrm>
          <a:prstGeom prst="rect">
            <a:avLst/>
          </a:prstGeom>
          <a:noFill/>
        </p:spPr>
        <p:txBody>
          <a:bodyPr>
            <a:spAutoFit/>
          </a:bodyPr>
          <a:lstStyle/>
          <a:p>
            <a:pPr>
              <a:defRPr/>
            </a:pPr>
            <a:r>
              <a:rPr lang="en-US" sz="1050" i="1" dirty="0">
                <a:latin typeface="Times New Roman" pitchFamily="18" charset="0"/>
                <a:cs typeface="Times New Roman" pitchFamily="18" charset="0"/>
              </a:rPr>
              <a:t>Fig: </a:t>
            </a:r>
            <a:r>
              <a:rPr lang="en-US" sz="1050" i="1" kern="0" dirty="0">
                <a:solidFill>
                  <a:srgbClr val="000000"/>
                </a:solidFill>
                <a:latin typeface="Times New Roman" pitchFamily="18" charset="0"/>
                <a:ea typeface="+mj-ea"/>
                <a:cs typeface="Times New Roman" pitchFamily="18" charset="0"/>
              </a:rPr>
              <a:t>Test Case Review Report</a:t>
            </a:r>
            <a:endParaRPr lang="en-US" sz="1050" i="1" dirty="0">
              <a:latin typeface="Times New Roman" pitchFamily="18" charset="0"/>
              <a:cs typeface="Times New Roman" pitchFamily="18" charset="0"/>
            </a:endParaRPr>
          </a:p>
        </p:txBody>
      </p:sp>
      <p:sp>
        <p:nvSpPr>
          <p:cNvPr id="93190" name="Slide Number Placeholder 3"/>
          <p:cNvSpPr>
            <a:spLocks noGrp="1"/>
          </p:cNvSpPr>
          <p:nvPr>
            <p:ph type="sldNum" sz="quarter" idx="10"/>
          </p:nvPr>
        </p:nvSpPr>
        <p:spPr>
          <a:xfrm>
            <a:off x="8566150" y="6578600"/>
            <a:ext cx="654050" cy="127000"/>
          </a:xfrm>
          <a:noFill/>
        </p:spPr>
        <p:txBody>
          <a:bodyPr/>
          <a:lstStyle/>
          <a:p>
            <a:fld id="{5C0D6E37-088F-4361-9A98-510654748267}" type="slidenum">
              <a:rPr lang="en-US" smtClean="0"/>
              <a:pPr/>
              <a:t>87</a:t>
            </a:fld>
            <a:endParaRPr lang="en-US" smtClean="0"/>
          </a:p>
        </p:txBody>
      </p: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0"/>
          </p:nvPr>
        </p:nvSpPr>
        <p:spPr>
          <a:noFill/>
        </p:spPr>
        <p:txBody>
          <a:bodyPr/>
          <a:lstStyle/>
          <a:p>
            <a:fld id="{A9653EC9-2035-42C0-8792-C324E92E90ED}" type="slidenum">
              <a:rPr lang="en-US" smtClean="0"/>
              <a:pPr/>
              <a:t>88</a:t>
            </a:fld>
            <a:endParaRPr lang="en-US" smtClean="0"/>
          </a:p>
        </p:txBody>
      </p:sp>
      <p:sp>
        <p:nvSpPr>
          <p:cNvPr id="88067" name="Rectangle 2"/>
          <p:cNvSpPr>
            <a:spLocks noGrp="1" noChangeArrowheads="1"/>
          </p:cNvSpPr>
          <p:nvPr>
            <p:ph type="body" idx="1"/>
          </p:nvPr>
        </p:nvSpPr>
        <p:spPr>
          <a:xfrm>
            <a:off x="685800" y="1216025"/>
            <a:ext cx="7772400" cy="4876800"/>
          </a:xfrm>
        </p:spPr>
        <p:txBody>
          <a:bodyPr/>
          <a:lstStyle/>
          <a:p>
            <a:pPr>
              <a:defRPr/>
            </a:pPr>
            <a:r>
              <a:rPr lang="en-US" sz="1800" dirty="0" smtClean="0">
                <a:cs typeface="Times New Roman" pitchFamily="18" charset="0"/>
              </a:rPr>
              <a:t>Following are the purposes of Test Coverage:</a:t>
            </a:r>
          </a:p>
          <a:p>
            <a:pPr lvl="1">
              <a:buFont typeface="Arial" pitchFamily="34" charset="0"/>
              <a:buChar char="»"/>
              <a:defRPr/>
            </a:pPr>
            <a:r>
              <a:rPr lang="en-US" sz="1600" kern="1200" dirty="0" smtClean="0">
                <a:ea typeface="+mn-ea"/>
                <a:cs typeface="Times New Roman" pitchFamily="18" charset="0"/>
              </a:rPr>
              <a:t>Based upon the risk and criticality associated with the application under test, the project team should establish a coverage goal during the test planning phase itself</a:t>
            </a:r>
            <a:r>
              <a:rPr lang="en-US" sz="1600" kern="1200" dirty="0" smtClean="0">
                <a:cs typeface="Times New Roman" pitchFamily="18" charset="0"/>
              </a:rPr>
              <a:t>.</a:t>
            </a:r>
            <a:endParaRPr lang="en-US" sz="1600" kern="1200" dirty="0" smtClean="0">
              <a:ea typeface="+mn-ea"/>
              <a:cs typeface="Times New Roman" pitchFamily="18" charset="0"/>
            </a:endParaRPr>
          </a:p>
          <a:p>
            <a:pPr lvl="1">
              <a:buFont typeface="Arial" pitchFamily="34" charset="0"/>
              <a:buChar char="»"/>
              <a:defRPr/>
            </a:pPr>
            <a:r>
              <a:rPr lang="en-US" sz="1600" kern="1200" dirty="0" smtClean="0">
                <a:ea typeface="+mn-ea"/>
                <a:cs typeface="Times New Roman" pitchFamily="18" charset="0"/>
              </a:rPr>
              <a:t>The coverage goal defines the include the functionality and the depth of testing that must be executed by the tests for the application</a:t>
            </a:r>
            <a:r>
              <a:rPr lang="en-US" sz="1600" kern="1200" dirty="0" smtClean="0">
                <a:cs typeface="Times New Roman" pitchFamily="18" charset="0"/>
              </a:rPr>
              <a:t>.</a:t>
            </a:r>
            <a:endParaRPr lang="en-US" sz="1600" kern="1200" dirty="0" smtClean="0">
              <a:ea typeface="+mn-ea"/>
              <a:cs typeface="Times New Roman" pitchFamily="18" charset="0"/>
            </a:endParaRPr>
          </a:p>
          <a:p>
            <a:pPr lvl="1">
              <a:buFont typeface="Arial" pitchFamily="34" charset="0"/>
              <a:buChar char="»"/>
              <a:defRPr/>
            </a:pPr>
            <a:r>
              <a:rPr lang="en-US" sz="1600" kern="1200" dirty="0" smtClean="0">
                <a:ea typeface="+mn-ea"/>
                <a:cs typeface="Times New Roman" pitchFamily="18" charset="0"/>
              </a:rPr>
              <a:t>The objective of test coverage is to assure that the test process has covered the application. In Black Box Testing the coverage goal is represented in terms of requirements like % of Requirements covered during the Testing.</a:t>
            </a:r>
          </a:p>
          <a:p>
            <a:pPr lvl="1">
              <a:buFont typeface="Arial" pitchFamily="34" charset="0"/>
              <a:buChar char="»"/>
              <a:defRPr/>
            </a:pPr>
            <a:r>
              <a:rPr lang="en-US" sz="1600" kern="1200" dirty="0" smtClean="0">
                <a:ea typeface="+mn-ea"/>
                <a:cs typeface="Times New Roman" pitchFamily="18" charset="0"/>
              </a:rPr>
              <a:t>Coverage refers to the extent to which a given verification activity has satisfied its objectives.</a:t>
            </a:r>
          </a:p>
          <a:p>
            <a:pPr lvl="1">
              <a:buFont typeface="Arial" pitchFamily="34" charset="0"/>
              <a:buChar char="»"/>
              <a:defRPr/>
            </a:pPr>
            <a:r>
              <a:rPr lang="en-US" sz="1600" kern="1200" dirty="0" smtClean="0">
                <a:ea typeface="+mn-ea"/>
                <a:cs typeface="Times New Roman" pitchFamily="18" charset="0"/>
              </a:rPr>
              <a:t>Attaining 100% coverage can lead away from the real goal of testing:</a:t>
            </a:r>
          </a:p>
          <a:p>
            <a:pPr marL="1204913" lvl="1" indent="-290513">
              <a:buClrTx/>
              <a:buFont typeface="Verdana" pitchFamily="34" charset="0"/>
              <a:buChar char="●"/>
              <a:defRPr/>
            </a:pPr>
            <a:r>
              <a:rPr lang="en-US" sz="1400" dirty="0" smtClean="0">
                <a:cs typeface="Times New Roman" pitchFamily="18" charset="0"/>
              </a:rPr>
              <a:t>Finding as many defects as possible in as short a time as possible.</a:t>
            </a:r>
          </a:p>
          <a:p>
            <a:pPr marL="1204913" lvl="1" indent="-290513">
              <a:buClrTx/>
              <a:buFont typeface="Verdana" pitchFamily="34" charset="0"/>
              <a:buChar char="●"/>
              <a:defRPr/>
            </a:pPr>
            <a:r>
              <a:rPr lang="en-US" sz="1400" dirty="0" smtClean="0">
                <a:cs typeface="Times New Roman" pitchFamily="18" charset="0"/>
              </a:rPr>
              <a:t>Finding the highest risk defects.</a:t>
            </a:r>
          </a:p>
          <a:p>
            <a:pPr>
              <a:buFont typeface="Wingdings" pitchFamily="2" charset="2"/>
              <a:buChar char="Ø"/>
              <a:defRPr/>
            </a:pPr>
            <a:endParaRPr lang="en-US" sz="1400" dirty="0" smtClean="0">
              <a:cs typeface="Times New Roman" pitchFamily="18" charset="0"/>
            </a:endParaRPr>
          </a:p>
          <a:p>
            <a:pPr>
              <a:buFont typeface="Wingdings" pitchFamily="2" charset="2"/>
              <a:buChar char="Ø"/>
              <a:defRPr/>
            </a:pPr>
            <a:endParaRPr lang="en-US" sz="1400" dirty="0" smtClean="0">
              <a:cs typeface="Times New Roman" pitchFamily="18" charset="0"/>
            </a:endParaRPr>
          </a:p>
        </p:txBody>
      </p:sp>
      <p:sp>
        <p:nvSpPr>
          <p:cNvPr id="75780" name="Rectangle 3"/>
          <p:cNvSpPr>
            <a:spLocks noGrp="1" noChangeArrowheads="1"/>
          </p:cNvSpPr>
          <p:nvPr>
            <p:ph type="title"/>
          </p:nvPr>
        </p:nvSpPr>
        <p:spPr/>
        <p:txBody>
          <a:bodyPr/>
          <a:lstStyle/>
          <a:p>
            <a:pPr marL="342900" indent="-342900" eaLnBrk="1" hangingPunct="1">
              <a:defRPr/>
            </a:pPr>
            <a:r>
              <a:rPr lang="en-US" dirty="0" smtClean="0">
                <a:latin typeface="+mn-lt"/>
              </a:rPr>
              <a:t>Test Coverage</a:t>
            </a:r>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p:cNvSpPr>
            <a:spLocks noGrp="1"/>
          </p:cNvSpPr>
          <p:nvPr>
            <p:ph type="sldNum" sz="quarter" idx="10"/>
          </p:nvPr>
        </p:nvSpPr>
        <p:spPr>
          <a:noFill/>
        </p:spPr>
        <p:txBody>
          <a:bodyPr/>
          <a:lstStyle/>
          <a:p>
            <a:fld id="{6ADF2C5B-52AB-4BEE-A663-C9F55B0B4E87}" type="slidenum">
              <a:rPr lang="en-US" smtClean="0"/>
              <a:pPr/>
              <a:t>89</a:t>
            </a:fld>
            <a:endParaRPr lang="en-US" smtClean="0"/>
          </a:p>
        </p:txBody>
      </p:sp>
      <p:sp>
        <p:nvSpPr>
          <p:cNvPr id="88067" name="Rectangle 2"/>
          <p:cNvSpPr>
            <a:spLocks noGrp="1" noChangeArrowheads="1"/>
          </p:cNvSpPr>
          <p:nvPr>
            <p:ph type="body" idx="1"/>
          </p:nvPr>
        </p:nvSpPr>
        <p:spPr>
          <a:xfrm>
            <a:off x="685800" y="1216025"/>
            <a:ext cx="7772400" cy="4876800"/>
          </a:xfrm>
        </p:spPr>
        <p:txBody>
          <a:bodyPr/>
          <a:lstStyle/>
          <a:p>
            <a:pPr lvl="1">
              <a:buFont typeface="Arial" pitchFamily="34" charset="0"/>
              <a:buChar char="»"/>
              <a:defRPr/>
            </a:pPr>
            <a:r>
              <a:rPr lang="en-US" sz="1600" kern="1200" dirty="0" smtClean="0">
                <a:ea typeface="+mn-ea"/>
                <a:cs typeface="Times New Roman" pitchFamily="18" charset="0"/>
              </a:rPr>
              <a:t>Coverage is a measure and not a method or a test.</a:t>
            </a:r>
          </a:p>
          <a:p>
            <a:pPr lvl="1">
              <a:buFont typeface="Arial" pitchFamily="34" charset="0"/>
              <a:buChar char="»"/>
              <a:defRPr/>
            </a:pPr>
            <a:r>
              <a:rPr lang="en-US" sz="1600" kern="1200" dirty="0" smtClean="0">
                <a:ea typeface="+mn-ea"/>
                <a:cs typeface="Times New Roman" pitchFamily="18" charset="0"/>
              </a:rPr>
              <a:t>Coverage measures can be applied to any verification activity, although they are most frequently applied to testing activities. </a:t>
            </a:r>
          </a:p>
          <a:p>
            <a:pPr lvl="1">
              <a:buFont typeface="Arial" pitchFamily="34" charset="0"/>
              <a:buChar char="»"/>
              <a:defRPr/>
            </a:pPr>
            <a:r>
              <a:rPr lang="en-US" sz="1600" kern="1200" dirty="0" smtClean="0">
                <a:ea typeface="+mn-ea"/>
                <a:cs typeface="Times New Roman" pitchFamily="18" charset="0"/>
              </a:rPr>
              <a:t>Appropriate coverage measures give a sense of adequacy of the verification accomplished to the people managing and auditing verification activities. In essence, it provides an exit criteria for when to stop.</a:t>
            </a:r>
          </a:p>
          <a:p>
            <a:pPr lvl="1">
              <a:buFont typeface="Arial" pitchFamily="34" charset="0"/>
              <a:buChar char="»"/>
              <a:defRPr/>
            </a:pPr>
            <a:r>
              <a:rPr lang="en-US" sz="1600" kern="1200" dirty="0" smtClean="0">
                <a:ea typeface="+mn-ea"/>
                <a:cs typeface="Times New Roman" pitchFamily="18" charset="0"/>
              </a:rPr>
              <a:t>Requirement Traceability Matrix is a very good tool to identify the Test Coverage from the Requirements</a:t>
            </a:r>
            <a:r>
              <a:rPr lang="en-US" sz="1600" kern="1200" dirty="0" smtClean="0">
                <a:cs typeface="Times New Roman" pitchFamily="18" charset="0"/>
              </a:rPr>
              <a:t>.</a:t>
            </a:r>
            <a:endParaRPr lang="en-US" sz="1600" kern="1200" dirty="0" smtClean="0">
              <a:ea typeface="+mn-ea"/>
              <a:cs typeface="Times New Roman" pitchFamily="18" charset="0"/>
            </a:endParaRPr>
          </a:p>
          <a:p>
            <a:pPr>
              <a:buFont typeface="Wingdings" pitchFamily="2" charset="2"/>
              <a:buChar char="Ø"/>
              <a:defRPr/>
            </a:pPr>
            <a:endParaRPr lang="en-US" sz="1400" dirty="0" smtClean="0">
              <a:cs typeface="Times New Roman" pitchFamily="18" charset="0"/>
            </a:endParaRPr>
          </a:p>
          <a:p>
            <a:pPr>
              <a:buFont typeface="Wingdings" pitchFamily="2" charset="2"/>
              <a:buChar char="Ø"/>
              <a:defRPr/>
            </a:pPr>
            <a:endParaRPr lang="en-US" sz="1400" dirty="0" smtClean="0">
              <a:cs typeface="Times New Roman" pitchFamily="18" charset="0"/>
            </a:endParaRPr>
          </a:p>
        </p:txBody>
      </p:sp>
      <p:sp>
        <p:nvSpPr>
          <p:cNvPr id="75780" name="Rectangle 3"/>
          <p:cNvSpPr>
            <a:spLocks noGrp="1" noChangeArrowheads="1"/>
          </p:cNvSpPr>
          <p:nvPr>
            <p:ph type="title"/>
          </p:nvPr>
        </p:nvSpPr>
        <p:spPr/>
        <p:txBody>
          <a:bodyPr/>
          <a:lstStyle/>
          <a:p>
            <a:pPr marL="342900" indent="-342900" eaLnBrk="1" hangingPunct="1">
              <a:defRPr/>
            </a:pPr>
            <a:r>
              <a:rPr lang="en-US" dirty="0" smtClean="0">
                <a:latin typeface="+mn-lt"/>
              </a:rPr>
              <a:t>Test Coverage (Contd.)</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F42A460A-6035-4D37-8180-0D64153F8D2C}" type="slidenum">
              <a:rPr lang="en-US" smtClean="0"/>
              <a:pPr/>
              <a:t>9</a:t>
            </a:fld>
            <a:endParaRPr lang="en-US" smtClean="0"/>
          </a:p>
        </p:txBody>
      </p:sp>
      <p:sp>
        <p:nvSpPr>
          <p:cNvPr id="10243" name="Rectangle 2"/>
          <p:cNvSpPr>
            <a:spLocks noGrp="1" noChangeArrowheads="1"/>
          </p:cNvSpPr>
          <p:nvPr>
            <p:ph type="body" idx="1"/>
          </p:nvPr>
        </p:nvSpPr>
        <p:spPr>
          <a:xfrm>
            <a:off x="304800" y="1066800"/>
            <a:ext cx="8610600" cy="5105400"/>
          </a:xfrm>
        </p:spPr>
        <p:txBody>
          <a:bodyPr/>
          <a:lstStyle/>
          <a:p>
            <a:pPr>
              <a:defRPr/>
            </a:pPr>
            <a:r>
              <a:rPr lang="en-US" sz="1800" dirty="0" smtClean="0">
                <a:cs typeface="Times New Roman" pitchFamily="18" charset="0"/>
              </a:rPr>
              <a:t>Test Scenarios are:</a:t>
            </a:r>
          </a:p>
          <a:p>
            <a:pPr lvl="1" eaLnBrk="1" hangingPunct="1">
              <a:buFont typeface="Verdana" pitchFamily="34" charset="0"/>
              <a:buChar char="»"/>
              <a:defRPr/>
            </a:pPr>
            <a:r>
              <a:rPr lang="en-US" sz="1600" dirty="0" smtClean="0"/>
              <a:t>Based on realistic events that happen during the actual usage of the application</a:t>
            </a:r>
          </a:p>
          <a:p>
            <a:pPr lvl="1" eaLnBrk="1" hangingPunct="1">
              <a:buFont typeface="Verdana" pitchFamily="34" charset="0"/>
              <a:buChar char="»"/>
              <a:defRPr/>
            </a:pPr>
            <a:r>
              <a:rPr lang="en-US" sz="1600" dirty="0" smtClean="0"/>
              <a:t>Hypothetical stories that are:</a:t>
            </a:r>
          </a:p>
          <a:p>
            <a:pPr marL="1203325" lvl="1" indent="-288925">
              <a:buClrTx/>
              <a:buSzPct val="100000"/>
              <a:buFont typeface="Verdana" pitchFamily="34" charset="0"/>
              <a:buChar char="●"/>
              <a:defRPr/>
            </a:pPr>
            <a:r>
              <a:rPr lang="en-US" sz="1600" dirty="0" smtClean="0"/>
              <a:t>Motivating - A stakeholder would push to fix a program that failed this test</a:t>
            </a:r>
          </a:p>
          <a:p>
            <a:pPr marL="1203325" lvl="1" indent="-288925">
              <a:buClrTx/>
              <a:buSzPct val="100000"/>
              <a:buFont typeface="Verdana" pitchFamily="34" charset="0"/>
              <a:buChar char="●"/>
              <a:defRPr/>
            </a:pPr>
            <a:r>
              <a:rPr lang="en-US" sz="1600" dirty="0" smtClean="0"/>
              <a:t>Credible - It not only could happen in the real world, but stakeholders would believe that something like it probably will happen</a:t>
            </a:r>
          </a:p>
          <a:p>
            <a:pPr marL="1203325" lvl="1" indent="-288925">
              <a:buClrTx/>
              <a:buSzPct val="100000"/>
              <a:buFont typeface="Verdana" pitchFamily="34" charset="0"/>
              <a:buChar char="●"/>
              <a:defRPr/>
            </a:pPr>
            <a:r>
              <a:rPr lang="en-US" sz="1600" dirty="0" smtClean="0"/>
              <a:t>Involves a complex use of the program or environment or set of data</a:t>
            </a:r>
          </a:p>
          <a:p>
            <a:pPr marL="1203325" lvl="1" indent="-288925">
              <a:buClrTx/>
              <a:buSzPct val="100000"/>
              <a:buFont typeface="Verdana" pitchFamily="34" charset="0"/>
              <a:buChar char="●"/>
              <a:defRPr/>
            </a:pPr>
            <a:r>
              <a:rPr lang="en-US" sz="1600" dirty="0" smtClean="0"/>
              <a:t>Test Results are easy to evaluate</a:t>
            </a:r>
          </a:p>
          <a:p>
            <a:pPr lvl="1" eaLnBrk="1" hangingPunct="1">
              <a:buFont typeface="Verdana" pitchFamily="34" charset="0"/>
              <a:buChar char="»"/>
              <a:defRPr/>
            </a:pPr>
            <a:r>
              <a:rPr lang="en-US" sz="1600" dirty="0" smtClean="0"/>
              <a:t>Used to create a clear and simple flow of a complex problem or system</a:t>
            </a:r>
          </a:p>
          <a:p>
            <a:pPr lvl="1" eaLnBrk="1" hangingPunct="1">
              <a:buFont typeface="Verdana" pitchFamily="34" charset="0"/>
              <a:buChar char="»"/>
              <a:defRPr/>
            </a:pPr>
            <a:r>
              <a:rPr lang="en-US" sz="1600" dirty="0" smtClean="0"/>
              <a:t>Used to cover a specific functional area, business process, or use case</a:t>
            </a:r>
          </a:p>
          <a:p>
            <a:pPr lvl="1" eaLnBrk="1" hangingPunct="1">
              <a:buFont typeface="Verdana" pitchFamily="34" charset="0"/>
              <a:buChar char="»"/>
              <a:defRPr/>
            </a:pPr>
            <a:r>
              <a:rPr lang="en-US" sz="1600" dirty="0" smtClean="0"/>
              <a:t>Testable Business Scenarios, that can be translated to test cases during the Test Development phases </a:t>
            </a:r>
          </a:p>
          <a:p>
            <a:pPr>
              <a:buFont typeface="Wingdings" pitchFamily="2" charset="2"/>
              <a:buNone/>
              <a:defRPr/>
            </a:pPr>
            <a:endParaRPr lang="en-US" sz="1600" kern="12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a:p>
            <a:pPr>
              <a:buFont typeface="Wingdings" pitchFamily="2" charset="2"/>
              <a:buNone/>
              <a:defRPr/>
            </a:pPr>
            <a:endParaRPr lang="en-US" sz="1600" dirty="0" smtClean="0">
              <a:cs typeface="Times New Roman" pitchFamily="18" charset="0"/>
            </a:endParaRPr>
          </a:p>
          <a:p>
            <a:pPr>
              <a:buFont typeface="Wingdings" pitchFamily="2" charset="2"/>
              <a:buNone/>
              <a:defRPr/>
            </a:pPr>
            <a:endParaRPr lang="en-US" sz="1600" kern="1200" dirty="0" smtClean="0">
              <a:cs typeface="Times New Roman" pitchFamily="18" charset="0"/>
            </a:endParaRPr>
          </a:p>
        </p:txBody>
      </p:sp>
      <p:sp>
        <p:nvSpPr>
          <p:cNvPr id="13316" name="Rectangle 3"/>
          <p:cNvSpPr>
            <a:spLocks noGrp="1" noChangeArrowheads="1"/>
          </p:cNvSpPr>
          <p:nvPr>
            <p:ph type="title"/>
          </p:nvPr>
        </p:nvSpPr>
        <p:spPr>
          <a:xfrm>
            <a:off x="566738" y="247650"/>
            <a:ext cx="7467600" cy="609600"/>
          </a:xfrm>
        </p:spPr>
        <p:txBody>
          <a:bodyPr/>
          <a:lstStyle/>
          <a:p>
            <a:pPr eaLnBrk="1" hangingPunct="1"/>
            <a:r>
              <a:rPr lang="en-US" smtClean="0"/>
              <a:t>Overview of Test Scenarios</a:t>
            </a: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p:cNvSpPr>
            <a:spLocks noGrp="1"/>
          </p:cNvSpPr>
          <p:nvPr>
            <p:ph type="sldNum" sz="quarter" idx="10"/>
          </p:nvPr>
        </p:nvSpPr>
        <p:spPr>
          <a:noFill/>
        </p:spPr>
        <p:txBody>
          <a:bodyPr/>
          <a:lstStyle/>
          <a:p>
            <a:fld id="{2A816DF2-8E94-4B77-BD0E-B585D8C5D2FB}" type="slidenum">
              <a:rPr lang="en-US" smtClean="0"/>
              <a:pPr/>
              <a:t>90</a:t>
            </a:fld>
            <a:endParaRPr lang="en-US" smtClean="0"/>
          </a:p>
        </p:txBody>
      </p:sp>
      <p:sp>
        <p:nvSpPr>
          <p:cNvPr id="10243" name="Rectangle 2"/>
          <p:cNvSpPr>
            <a:spLocks noGrp="1" noChangeArrowheads="1"/>
          </p:cNvSpPr>
          <p:nvPr>
            <p:ph type="body" idx="1"/>
          </p:nvPr>
        </p:nvSpPr>
        <p:spPr>
          <a:xfrm>
            <a:off x="685800" y="1216025"/>
            <a:ext cx="7772400" cy="4876800"/>
          </a:xfrm>
        </p:spPr>
        <p:txBody>
          <a:bodyPr/>
          <a:lstStyle/>
          <a:p>
            <a:pPr algn="just">
              <a:lnSpc>
                <a:spcPct val="80000"/>
              </a:lnSpc>
              <a:defRPr/>
            </a:pPr>
            <a:r>
              <a:rPr lang="en-US" kern="1200" dirty="0" smtClean="0">
                <a:cs typeface="Times New Roman" pitchFamily="18" charset="0"/>
              </a:rPr>
              <a:t>For each of the levels of testing, regression tests should also be designed. </a:t>
            </a:r>
          </a:p>
          <a:p>
            <a:pPr algn="just">
              <a:lnSpc>
                <a:spcPct val="80000"/>
              </a:lnSpc>
              <a:defRPr/>
            </a:pPr>
            <a:r>
              <a:rPr lang="en-US" kern="1200" dirty="0" smtClean="0">
                <a:cs typeface="Times New Roman" pitchFamily="18" charset="0"/>
              </a:rPr>
              <a:t>Regression testing is carried out for the following reasons:</a:t>
            </a:r>
          </a:p>
          <a:p>
            <a:pPr lvl="1">
              <a:lnSpc>
                <a:spcPct val="80000"/>
              </a:lnSpc>
              <a:defRPr/>
            </a:pPr>
            <a:r>
              <a:rPr lang="en-US" kern="1200" dirty="0" smtClean="0">
                <a:cs typeface="Times New Roman" pitchFamily="18" charset="0"/>
              </a:rPr>
              <a:t>To uncover software errors after changes to the program. </a:t>
            </a:r>
          </a:p>
          <a:p>
            <a:pPr lvl="1">
              <a:lnSpc>
                <a:spcPct val="80000"/>
              </a:lnSpc>
              <a:defRPr/>
            </a:pPr>
            <a:r>
              <a:rPr lang="en-US" kern="1200" dirty="0" smtClean="0">
                <a:cs typeface="Times New Roman" pitchFamily="18" charset="0"/>
              </a:rPr>
              <a:t>To assure that a change, such as a bug fix, did not introduce new bugs.</a:t>
            </a:r>
          </a:p>
          <a:p>
            <a:pPr lvl="1">
              <a:lnSpc>
                <a:spcPct val="80000"/>
              </a:lnSpc>
              <a:defRPr/>
            </a:pPr>
            <a:r>
              <a:rPr lang="en-US" kern="1200" dirty="0" smtClean="0">
                <a:cs typeface="Times New Roman" pitchFamily="18" charset="0"/>
              </a:rPr>
              <a:t>To test the system efficiently by systematically selecting the appropriate minimum suite of tests.</a:t>
            </a:r>
          </a:p>
        </p:txBody>
      </p:sp>
      <p:sp>
        <p:nvSpPr>
          <p:cNvPr id="76804" name="Rectangle 3"/>
          <p:cNvSpPr>
            <a:spLocks noGrp="1" noChangeArrowheads="1"/>
          </p:cNvSpPr>
          <p:nvPr>
            <p:ph type="title"/>
          </p:nvPr>
        </p:nvSpPr>
        <p:spPr/>
        <p:txBody>
          <a:bodyPr/>
          <a:lstStyle/>
          <a:p>
            <a:pPr marL="342900" indent="-342900" eaLnBrk="1" hangingPunct="1">
              <a:defRPr/>
            </a:pPr>
            <a:r>
              <a:rPr lang="en-US" dirty="0" smtClean="0">
                <a:latin typeface="+mn-lt"/>
              </a:rPr>
              <a:t>Regression Test Design</a:t>
            </a:r>
            <a:endParaRPr lang="en-US" sz="2400" dirty="0" smtClean="0">
              <a:latin typeface="Monotype Corsiva" pitchFamily="66" charset="0"/>
            </a:endParaRPr>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0"/>
          </p:nvPr>
        </p:nvSpPr>
        <p:spPr>
          <a:noFill/>
        </p:spPr>
        <p:txBody>
          <a:bodyPr/>
          <a:lstStyle/>
          <a:p>
            <a:fld id="{FDF4508B-7A26-417D-80C6-B63D05D5FDCD}" type="slidenum">
              <a:rPr lang="en-US" smtClean="0"/>
              <a:pPr/>
              <a:t>91</a:t>
            </a:fld>
            <a:endParaRPr lang="en-US" smtClean="0"/>
          </a:p>
        </p:txBody>
      </p:sp>
      <p:sp>
        <p:nvSpPr>
          <p:cNvPr id="10243" name="Rectangle 2"/>
          <p:cNvSpPr>
            <a:spLocks noGrp="1" noChangeArrowheads="1"/>
          </p:cNvSpPr>
          <p:nvPr>
            <p:ph type="body" idx="1"/>
          </p:nvPr>
        </p:nvSpPr>
        <p:spPr>
          <a:xfrm>
            <a:off x="685800" y="1216025"/>
            <a:ext cx="7772400" cy="4876800"/>
          </a:xfrm>
        </p:spPr>
        <p:txBody>
          <a:bodyPr/>
          <a:lstStyle/>
          <a:p>
            <a:pPr algn="just">
              <a:lnSpc>
                <a:spcPct val="80000"/>
              </a:lnSpc>
              <a:defRPr/>
            </a:pPr>
            <a:r>
              <a:rPr lang="en-US" dirty="0" smtClean="0">
                <a:cs typeface="Times New Roman" pitchFamily="18" charset="0"/>
              </a:rPr>
              <a:t>Regression testing include re-running previously run tests to checking whether:</a:t>
            </a:r>
          </a:p>
          <a:p>
            <a:pPr lvl="1" algn="just">
              <a:lnSpc>
                <a:spcPct val="80000"/>
              </a:lnSpc>
              <a:defRPr/>
            </a:pPr>
            <a:r>
              <a:rPr lang="en-US" dirty="0" smtClean="0">
                <a:ea typeface="+mn-ea"/>
                <a:cs typeface="Times New Roman" pitchFamily="18" charset="0"/>
              </a:rPr>
              <a:t>Program behavior has changed.</a:t>
            </a:r>
          </a:p>
          <a:p>
            <a:pPr lvl="1" algn="just">
              <a:lnSpc>
                <a:spcPct val="80000"/>
              </a:lnSpc>
              <a:defRPr/>
            </a:pPr>
            <a:r>
              <a:rPr lang="en-US" dirty="0" smtClean="0">
                <a:ea typeface="+mn-ea"/>
                <a:cs typeface="Times New Roman" pitchFamily="18" charset="0"/>
              </a:rPr>
              <a:t>Previously fixed defects have re-emerged.</a:t>
            </a:r>
          </a:p>
          <a:p>
            <a:pPr lvl="1" algn="just">
              <a:lnSpc>
                <a:spcPct val="80000"/>
              </a:lnSpc>
              <a:defRPr/>
            </a:pPr>
            <a:r>
              <a:rPr lang="en-US" dirty="0" smtClean="0">
                <a:cs typeface="Times New Roman" pitchFamily="18" charset="0"/>
              </a:rPr>
              <a:t>New defects are introduced.</a:t>
            </a:r>
          </a:p>
          <a:p>
            <a:pPr algn="just">
              <a:lnSpc>
                <a:spcPct val="80000"/>
              </a:lnSpc>
              <a:defRPr/>
            </a:pPr>
            <a:r>
              <a:rPr lang="en-US" dirty="0" smtClean="0">
                <a:cs typeface="Times New Roman" pitchFamily="18" charset="0"/>
              </a:rPr>
              <a:t>This is done by comparing results of previous tests to results of the current tests being run.</a:t>
            </a:r>
            <a:endParaRPr lang="en-US" kern="1200" dirty="0" smtClean="0">
              <a:cs typeface="Times New Roman" pitchFamily="18" charset="0"/>
            </a:endParaRPr>
          </a:p>
          <a:p>
            <a:pPr lvl="1">
              <a:defRPr/>
            </a:pPr>
            <a:endParaRPr lang="en-US" sz="1200" kern="1200" dirty="0" smtClean="0">
              <a:cs typeface="Times New Roman" pitchFamily="18" charset="0"/>
            </a:endParaRPr>
          </a:p>
          <a:p>
            <a:pPr lvl="1">
              <a:defRPr/>
            </a:pPr>
            <a:endParaRPr lang="en-US" sz="1200" kern="1200" dirty="0" smtClean="0">
              <a:cs typeface="Times New Roman" pitchFamily="18" charset="0"/>
            </a:endParaRPr>
          </a:p>
        </p:txBody>
      </p:sp>
      <p:sp>
        <p:nvSpPr>
          <p:cNvPr id="77828" name="Rectangle 3"/>
          <p:cNvSpPr>
            <a:spLocks noGrp="1" noChangeArrowheads="1"/>
          </p:cNvSpPr>
          <p:nvPr>
            <p:ph type="title"/>
          </p:nvPr>
        </p:nvSpPr>
        <p:spPr/>
        <p:txBody>
          <a:bodyPr/>
          <a:lstStyle/>
          <a:p>
            <a:pPr eaLnBrk="1" hangingPunct="1">
              <a:defRPr/>
            </a:pPr>
            <a:r>
              <a:rPr lang="en-US" dirty="0" smtClean="0">
                <a:latin typeface="+mn-lt"/>
              </a:rPr>
              <a:t>Common Methods of Regression Testing</a:t>
            </a:r>
          </a:p>
        </p:txBody>
      </p:sp>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p:cNvSpPr>
            <a:spLocks noGrp="1"/>
          </p:cNvSpPr>
          <p:nvPr>
            <p:ph type="sldNum" sz="quarter" idx="10"/>
          </p:nvPr>
        </p:nvSpPr>
        <p:spPr>
          <a:noFill/>
        </p:spPr>
        <p:txBody>
          <a:bodyPr/>
          <a:lstStyle/>
          <a:p>
            <a:fld id="{03E07C00-F91E-4FDB-844D-69B83C7DCC59}" type="slidenum">
              <a:rPr lang="en-US" smtClean="0"/>
              <a:pPr/>
              <a:t>92</a:t>
            </a:fld>
            <a:endParaRPr lang="en-US" smtClean="0"/>
          </a:p>
        </p:txBody>
      </p:sp>
      <p:sp>
        <p:nvSpPr>
          <p:cNvPr id="98307" name="Rectangle 2"/>
          <p:cNvSpPr>
            <a:spLocks noGrp="1" noChangeArrowheads="1"/>
          </p:cNvSpPr>
          <p:nvPr>
            <p:ph type="body" idx="1"/>
          </p:nvPr>
        </p:nvSpPr>
        <p:spPr>
          <a:xfrm>
            <a:off x="685800" y="1216025"/>
            <a:ext cx="7772400" cy="3124200"/>
          </a:xfrm>
        </p:spPr>
        <p:txBody>
          <a:bodyPr/>
          <a:lstStyle/>
          <a:p>
            <a:pPr marL="290513" lvl="1" indent="-290513">
              <a:lnSpc>
                <a:spcPct val="80000"/>
              </a:lnSpc>
              <a:buClrTx/>
              <a:buFont typeface="Wingdings" pitchFamily="2" charset="2"/>
              <a:buChar char="§"/>
            </a:pPr>
            <a:r>
              <a:rPr lang="en-US" sz="2400" dirty="0" smtClean="0">
                <a:cs typeface="Times New Roman" pitchFamily="18" charset="0"/>
              </a:rPr>
              <a:t>Set of test scenarios and test cases are designed to ensure that software is accurate and correct after undergoing corrections or changes.</a:t>
            </a:r>
          </a:p>
          <a:p>
            <a:pPr marL="290513" lvl="1" indent="-290513">
              <a:lnSpc>
                <a:spcPct val="80000"/>
              </a:lnSpc>
              <a:buClrTx/>
              <a:buFont typeface="Wingdings" pitchFamily="2" charset="2"/>
              <a:buChar char="§"/>
            </a:pPr>
            <a:r>
              <a:rPr lang="en-US" sz="2400" dirty="0" smtClean="0">
                <a:cs typeface="Times New Roman" pitchFamily="18" charset="0"/>
              </a:rPr>
              <a:t>Each level of testing (i.e., unit testing, system testing, system integration testing and acceptance testing) should have its own regression test suite. </a:t>
            </a:r>
            <a:endParaRPr lang="en-US" sz="2400" dirty="0" smtClean="0">
              <a:solidFill>
                <a:srgbClr val="FF0000"/>
              </a:solidFill>
              <a:cs typeface="Times New Roman" pitchFamily="18" charset="0"/>
            </a:endParaRPr>
          </a:p>
        </p:txBody>
      </p:sp>
      <p:sp>
        <p:nvSpPr>
          <p:cNvPr id="78852" name="Rectangle 3"/>
          <p:cNvSpPr>
            <a:spLocks noGrp="1" noChangeArrowheads="1"/>
          </p:cNvSpPr>
          <p:nvPr>
            <p:ph type="title"/>
          </p:nvPr>
        </p:nvSpPr>
        <p:spPr/>
        <p:txBody>
          <a:bodyPr/>
          <a:lstStyle/>
          <a:p>
            <a:pPr marL="342900" indent="-342900" eaLnBrk="1" hangingPunct="1">
              <a:defRPr/>
            </a:pPr>
            <a:r>
              <a:rPr lang="en-US" dirty="0" smtClean="0">
                <a:latin typeface="+mn-lt"/>
              </a:rPr>
              <a:t>Regression Test Suites</a:t>
            </a:r>
          </a:p>
        </p:txBody>
      </p:sp>
    </p:spTree>
  </p:cSld>
  <p:clrMapOvr>
    <a:masterClrMapping/>
  </p:clrMapOvr>
  <p:transition>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noFill/>
        </p:spPr>
        <p:txBody>
          <a:bodyPr/>
          <a:lstStyle/>
          <a:p>
            <a:fld id="{FE66A1B9-D574-40D1-9C88-8888029EFB4C}" type="slidenum">
              <a:rPr lang="en-US" smtClean="0"/>
              <a:pPr/>
              <a:t>93</a:t>
            </a:fld>
            <a:endParaRPr lang="en-US" smtClean="0"/>
          </a:p>
        </p:txBody>
      </p:sp>
      <p:sp>
        <p:nvSpPr>
          <p:cNvPr id="99331" name="Rectangle 2"/>
          <p:cNvSpPr>
            <a:spLocks noGrp="1" noChangeArrowheads="1"/>
          </p:cNvSpPr>
          <p:nvPr>
            <p:ph type="body" idx="1"/>
          </p:nvPr>
        </p:nvSpPr>
        <p:spPr>
          <a:xfrm>
            <a:off x="685800" y="1216025"/>
            <a:ext cx="7772400" cy="4956175"/>
          </a:xfrm>
        </p:spPr>
        <p:txBody>
          <a:bodyPr/>
          <a:lstStyle/>
          <a:p>
            <a:pPr marL="290513" lvl="1" indent="-290513" algn="just">
              <a:lnSpc>
                <a:spcPct val="80000"/>
              </a:lnSpc>
              <a:buClrTx/>
              <a:buFont typeface="Wingdings" pitchFamily="2" charset="2"/>
              <a:buChar char="§"/>
            </a:pPr>
            <a:r>
              <a:rPr lang="en-US" smtClean="0">
                <a:cs typeface="Times New Roman" pitchFamily="18" charset="0"/>
              </a:rPr>
              <a:t>Regression test suites can be automated or manual.</a:t>
            </a:r>
          </a:p>
          <a:p>
            <a:pPr marL="290513" lvl="1" indent="-290513" algn="just">
              <a:lnSpc>
                <a:spcPct val="80000"/>
              </a:lnSpc>
              <a:buClrTx/>
              <a:buFont typeface="Wingdings" pitchFamily="2" charset="2"/>
              <a:buChar char="§"/>
            </a:pPr>
            <a:r>
              <a:rPr lang="en-US" smtClean="0">
                <a:cs typeface="Times New Roman" pitchFamily="18" charset="0"/>
              </a:rPr>
              <a:t>When determining whether to automate, consider how often the test will be used.  Creation of an automated test is approximately 10 times more costly than the creation of a manual test.</a:t>
            </a:r>
          </a:p>
          <a:p>
            <a:pPr marL="290513" lvl="1" indent="-290513" algn="just">
              <a:lnSpc>
                <a:spcPct val="80000"/>
              </a:lnSpc>
              <a:buClrTx/>
              <a:buFont typeface="Wingdings" pitchFamily="2" charset="2"/>
              <a:buChar char="§"/>
            </a:pPr>
            <a:r>
              <a:rPr lang="en-US" smtClean="0">
                <a:cs typeface="Times New Roman" pitchFamily="18" charset="0"/>
              </a:rPr>
              <a:t>However, a manual test will cost approximately the same amount each subsequent time it is run because the same sequence of entries must be made.</a:t>
            </a:r>
          </a:p>
          <a:p>
            <a:pPr marL="290513" lvl="1" indent="-290513" algn="just">
              <a:lnSpc>
                <a:spcPct val="80000"/>
              </a:lnSpc>
              <a:buClrTx/>
              <a:buFont typeface="Wingdings" pitchFamily="2" charset="2"/>
              <a:buChar char="§"/>
            </a:pPr>
            <a:r>
              <a:rPr lang="en-US" smtClean="0">
                <a:cs typeface="Times New Roman" pitchFamily="18" charset="0"/>
              </a:rPr>
              <a:t>For tests designed to thoroughly exercise an isolated area due to a change in the software, a manual approach is more economical because these tests are not likely to be reused.</a:t>
            </a:r>
          </a:p>
          <a:p>
            <a:pPr marL="290513" lvl="1" indent="-290513" algn="just">
              <a:lnSpc>
                <a:spcPct val="80000"/>
              </a:lnSpc>
              <a:buClrTx/>
              <a:buFont typeface="Wingdings" pitchFamily="2" charset="2"/>
              <a:buChar char="§"/>
            </a:pPr>
            <a:endParaRPr lang="en-US" smtClean="0">
              <a:cs typeface="Times New Roman" pitchFamily="18" charset="0"/>
            </a:endParaRPr>
          </a:p>
        </p:txBody>
      </p:sp>
      <p:sp>
        <p:nvSpPr>
          <p:cNvPr id="79876" name="Rectangle 3"/>
          <p:cNvSpPr>
            <a:spLocks noGrp="1" noChangeArrowheads="1"/>
          </p:cNvSpPr>
          <p:nvPr>
            <p:ph type="title"/>
          </p:nvPr>
        </p:nvSpPr>
        <p:spPr/>
        <p:txBody>
          <a:bodyPr/>
          <a:lstStyle/>
          <a:p>
            <a:pPr marL="342900" indent="-342900" eaLnBrk="1" hangingPunct="1">
              <a:defRPr/>
            </a:pPr>
            <a:r>
              <a:rPr lang="en-US" dirty="0" smtClean="0">
                <a:latin typeface="+mn-lt"/>
              </a:rPr>
              <a:t>Types of Test Suites</a:t>
            </a:r>
          </a:p>
        </p:txBody>
      </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p:cNvSpPr>
            <a:spLocks noGrp="1"/>
          </p:cNvSpPr>
          <p:nvPr>
            <p:ph type="sldNum" sz="quarter" idx="10"/>
          </p:nvPr>
        </p:nvSpPr>
        <p:spPr>
          <a:noFill/>
        </p:spPr>
        <p:txBody>
          <a:bodyPr/>
          <a:lstStyle/>
          <a:p>
            <a:fld id="{E74878E8-1343-4FB8-8963-3D672BC0989E}" type="slidenum">
              <a:rPr lang="en-US" smtClean="0"/>
              <a:pPr/>
              <a:t>94</a:t>
            </a:fld>
            <a:endParaRPr lang="en-US" smtClean="0"/>
          </a:p>
        </p:txBody>
      </p:sp>
      <p:sp>
        <p:nvSpPr>
          <p:cNvPr id="93187" name="Rectangle 2"/>
          <p:cNvSpPr>
            <a:spLocks noGrp="1" noChangeArrowheads="1"/>
          </p:cNvSpPr>
          <p:nvPr>
            <p:ph type="body" idx="1"/>
          </p:nvPr>
        </p:nvSpPr>
        <p:spPr>
          <a:xfrm>
            <a:off x="685800" y="1216025"/>
            <a:ext cx="7772400" cy="4876800"/>
          </a:xfrm>
        </p:spPr>
        <p:txBody>
          <a:bodyPr/>
          <a:lstStyle/>
          <a:p>
            <a:pPr marL="290513" lvl="1" indent="-290513" algn="just">
              <a:lnSpc>
                <a:spcPct val="80000"/>
              </a:lnSpc>
              <a:buClrTx/>
              <a:buFont typeface="Wingdings" pitchFamily="2" charset="2"/>
              <a:buChar char="§"/>
              <a:defRPr/>
            </a:pPr>
            <a:r>
              <a:rPr lang="en-US" dirty="0" smtClean="0">
                <a:cs typeface="Times New Roman" pitchFamily="18" charset="0"/>
              </a:rPr>
              <a:t>Based on the impact caused to the system, test suites are created and prioritized.</a:t>
            </a:r>
            <a:endParaRPr lang="en-US" sz="1400" dirty="0" smtClean="0">
              <a:cs typeface="Times New Roman" pitchFamily="18" charset="0"/>
            </a:endParaRPr>
          </a:p>
          <a:p>
            <a:pPr marL="290513" lvl="1" indent="-290513" algn="just">
              <a:lnSpc>
                <a:spcPct val="80000"/>
              </a:lnSpc>
              <a:buClrTx/>
              <a:buFont typeface="Wingdings" pitchFamily="2" charset="2"/>
              <a:buChar char="§"/>
              <a:defRPr/>
            </a:pPr>
            <a:r>
              <a:rPr lang="en-US" dirty="0" smtClean="0">
                <a:cs typeface="Times New Roman" pitchFamily="18" charset="0"/>
              </a:rPr>
              <a:t>Prepare a written script early in the development process using the applicable testing technique. This script is used to either guide the manual testing process, or to record or program the test sequence using an automated tool. </a:t>
            </a:r>
          </a:p>
          <a:p>
            <a:pPr marL="290513" lvl="1" indent="-290513" algn="just">
              <a:lnSpc>
                <a:spcPct val="80000"/>
              </a:lnSpc>
              <a:buClrTx/>
              <a:buFont typeface="Wingdings" pitchFamily="2" charset="2"/>
              <a:buChar char="§"/>
              <a:defRPr/>
            </a:pPr>
            <a:r>
              <a:rPr lang="en-US" dirty="0" smtClean="0">
                <a:cs typeface="Times New Roman" pitchFamily="18" charset="0"/>
              </a:rPr>
              <a:t>Retain test suites prepared during development for regression testing during development, and for later use during maintenance.</a:t>
            </a:r>
          </a:p>
          <a:p>
            <a:pPr marL="290513" lvl="1" indent="-290513" algn="just">
              <a:lnSpc>
                <a:spcPct val="80000"/>
              </a:lnSpc>
              <a:buClrTx/>
              <a:buFont typeface="Wingdings" pitchFamily="2" charset="2"/>
              <a:buChar char="§"/>
              <a:defRPr/>
            </a:pPr>
            <a:r>
              <a:rPr lang="en-US" dirty="0" smtClean="0">
                <a:cs typeface="Times New Roman" pitchFamily="18" charset="0"/>
              </a:rPr>
              <a:t>To retain regression tests conducted as part of the normal maintenance process.</a:t>
            </a:r>
          </a:p>
          <a:p>
            <a:pPr lvl="1" algn="just">
              <a:lnSpc>
                <a:spcPct val="80000"/>
              </a:lnSpc>
              <a:buFontTx/>
              <a:buNone/>
              <a:defRPr/>
            </a:pPr>
            <a:endParaRPr lang="en-US" sz="1400" dirty="0" smtClean="0">
              <a:cs typeface="Times New Roman" pitchFamily="18" charset="0"/>
            </a:endParaRPr>
          </a:p>
        </p:txBody>
      </p:sp>
      <p:sp>
        <p:nvSpPr>
          <p:cNvPr id="80900" name="Rectangle 3"/>
          <p:cNvSpPr>
            <a:spLocks noGrp="1" noChangeArrowheads="1"/>
          </p:cNvSpPr>
          <p:nvPr>
            <p:ph type="title"/>
          </p:nvPr>
        </p:nvSpPr>
        <p:spPr/>
        <p:txBody>
          <a:bodyPr/>
          <a:lstStyle/>
          <a:p>
            <a:pPr eaLnBrk="1" hangingPunct="1">
              <a:defRPr/>
            </a:pPr>
            <a:r>
              <a:rPr lang="en-US" dirty="0" smtClean="0">
                <a:latin typeface="+mn-lt"/>
              </a:rPr>
              <a:t>Creating the Regression Test Suites</a:t>
            </a:r>
          </a:p>
        </p:txBody>
      </p:sp>
    </p:spTree>
  </p:cSld>
  <p:clrMapOvr>
    <a:masterClrMapping/>
  </p:clrMapOvr>
  <p:transition>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a:noFill/>
        </p:spPr>
        <p:txBody>
          <a:bodyPr/>
          <a:lstStyle/>
          <a:p>
            <a:fld id="{E4563CBB-E1F6-4105-8152-EA0DAD8413B4}" type="slidenum">
              <a:rPr lang="en-US" smtClean="0"/>
              <a:pPr/>
              <a:t>95</a:t>
            </a:fld>
            <a:endParaRPr lang="en-US" smtClean="0"/>
          </a:p>
        </p:txBody>
      </p:sp>
      <p:sp>
        <p:nvSpPr>
          <p:cNvPr id="101379" name="Rectangle 2"/>
          <p:cNvSpPr>
            <a:spLocks noGrp="1" noChangeArrowheads="1"/>
          </p:cNvSpPr>
          <p:nvPr>
            <p:ph type="body" idx="1"/>
          </p:nvPr>
        </p:nvSpPr>
        <p:spPr>
          <a:xfrm>
            <a:off x="685800" y="1216025"/>
            <a:ext cx="7772400" cy="4876800"/>
          </a:xfrm>
        </p:spPr>
        <p:txBody>
          <a:bodyPr/>
          <a:lstStyle/>
          <a:p>
            <a:pPr algn="just">
              <a:lnSpc>
                <a:spcPct val="80000"/>
              </a:lnSpc>
            </a:pPr>
            <a:r>
              <a:rPr lang="en-US" dirty="0" smtClean="0">
                <a:cs typeface="Times New Roman" pitchFamily="18" charset="0"/>
              </a:rPr>
              <a:t>The issue is how to select effective regression test suite so that the number of tests do not grow too large and minimize the running cost of regression. There are many methods to select regression test suite. </a:t>
            </a:r>
          </a:p>
          <a:p>
            <a:pPr algn="just">
              <a:lnSpc>
                <a:spcPct val="80000"/>
              </a:lnSpc>
            </a:pPr>
            <a:r>
              <a:rPr lang="en-US" dirty="0" smtClean="0">
                <a:cs typeface="Times New Roman" pitchFamily="18" charset="0"/>
              </a:rPr>
              <a:t>One of the effective method is to categorize all functional tests based on functionality. From each category select the minimum number of tests to be rolled into regression suite. Selection should be based on the following:</a:t>
            </a:r>
          </a:p>
          <a:p>
            <a:pPr lvl="1" algn="just">
              <a:lnSpc>
                <a:spcPct val="80000"/>
              </a:lnSpc>
            </a:pPr>
            <a:r>
              <a:rPr lang="en-US" dirty="0" smtClean="0">
                <a:cs typeface="Times New Roman" pitchFamily="18" charset="0"/>
              </a:rPr>
              <a:t>All tests which cover multiple functionalities</a:t>
            </a:r>
          </a:p>
          <a:p>
            <a:pPr lvl="1" algn="just">
              <a:lnSpc>
                <a:spcPct val="80000"/>
              </a:lnSpc>
            </a:pPr>
            <a:r>
              <a:rPr lang="en-US" dirty="0" smtClean="0">
                <a:cs typeface="Times New Roman" pitchFamily="18" charset="0"/>
              </a:rPr>
              <a:t>All tests which cover critical functionalities </a:t>
            </a:r>
          </a:p>
          <a:p>
            <a:pPr lvl="1" algn="just">
              <a:lnSpc>
                <a:spcPct val="80000"/>
              </a:lnSpc>
            </a:pPr>
            <a:r>
              <a:rPr lang="en-US" dirty="0" smtClean="0">
                <a:cs typeface="Times New Roman" pitchFamily="18" charset="0"/>
              </a:rPr>
              <a:t>All Boundary value test cases </a:t>
            </a:r>
          </a:p>
          <a:p>
            <a:pPr lvl="1" algn="just">
              <a:lnSpc>
                <a:spcPct val="80000"/>
              </a:lnSpc>
            </a:pPr>
            <a:r>
              <a:rPr lang="en-US" dirty="0" smtClean="0">
                <a:cs typeface="Times New Roman" pitchFamily="18" charset="0"/>
              </a:rPr>
              <a:t>Some of the positive test cases </a:t>
            </a:r>
          </a:p>
          <a:p>
            <a:pPr lvl="1" algn="just">
              <a:lnSpc>
                <a:spcPct val="80000"/>
              </a:lnSpc>
            </a:pPr>
            <a:r>
              <a:rPr lang="en-US" dirty="0" smtClean="0">
                <a:cs typeface="Times New Roman" pitchFamily="18" charset="0"/>
              </a:rPr>
              <a:t>Some of the negative test cases</a:t>
            </a:r>
          </a:p>
          <a:p>
            <a:pPr algn="just">
              <a:lnSpc>
                <a:spcPct val="80000"/>
              </a:lnSpc>
              <a:buFont typeface="Wingdings" pitchFamily="2" charset="2"/>
              <a:buNone/>
            </a:pPr>
            <a:endParaRPr lang="en-US" sz="1600" dirty="0" smtClean="0">
              <a:cs typeface="Times New Roman" pitchFamily="18" charset="0"/>
            </a:endParaRPr>
          </a:p>
          <a:p>
            <a:pPr algn="just">
              <a:lnSpc>
                <a:spcPct val="80000"/>
              </a:lnSpc>
              <a:buFont typeface="Wingdings" pitchFamily="2" charset="2"/>
              <a:buNone/>
            </a:pPr>
            <a:endParaRPr lang="en-US" sz="1600" dirty="0" smtClean="0">
              <a:cs typeface="Times New Roman" pitchFamily="18" charset="0"/>
            </a:endParaRPr>
          </a:p>
          <a:p>
            <a:pPr algn="just">
              <a:lnSpc>
                <a:spcPct val="80000"/>
              </a:lnSpc>
              <a:buFont typeface="Wingdings" pitchFamily="2" charset="2"/>
              <a:buNone/>
            </a:pPr>
            <a:endParaRPr lang="en-US" sz="1600" dirty="0" smtClean="0">
              <a:cs typeface="Times New Roman" pitchFamily="18" charset="0"/>
            </a:endParaRPr>
          </a:p>
        </p:txBody>
      </p:sp>
      <p:sp>
        <p:nvSpPr>
          <p:cNvPr id="81924" name="Rectangle 3"/>
          <p:cNvSpPr>
            <a:spLocks noGrp="1" noChangeArrowheads="1"/>
          </p:cNvSpPr>
          <p:nvPr>
            <p:ph type="title"/>
          </p:nvPr>
        </p:nvSpPr>
        <p:spPr>
          <a:xfrm>
            <a:off x="569913" y="247650"/>
            <a:ext cx="7467600" cy="611188"/>
          </a:xfrm>
        </p:spPr>
        <p:txBody>
          <a:bodyPr/>
          <a:lstStyle/>
          <a:p>
            <a:pPr marL="342900" indent="-342900" eaLnBrk="1" hangingPunct="1">
              <a:defRPr/>
            </a:pPr>
            <a:r>
              <a:rPr lang="en-US" dirty="0" smtClean="0">
                <a:latin typeface="+mn-lt"/>
              </a:rPr>
              <a:t>Selecting Regression Suite</a:t>
            </a:r>
          </a:p>
        </p:txBody>
      </p:sp>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p:cNvSpPr>
          <p:nvPr>
            <p:ph type="sldNum" sz="quarter" idx="10"/>
          </p:nvPr>
        </p:nvSpPr>
        <p:spPr>
          <a:noFill/>
        </p:spPr>
        <p:txBody>
          <a:bodyPr/>
          <a:lstStyle/>
          <a:p>
            <a:fld id="{6084D8A8-C4B5-4967-B2DA-0C10B46A0EAF}" type="slidenum">
              <a:rPr lang="en-US" smtClean="0"/>
              <a:pPr/>
              <a:t>96</a:t>
            </a:fld>
            <a:endParaRPr lang="en-US" smtClean="0"/>
          </a:p>
        </p:txBody>
      </p:sp>
      <p:sp>
        <p:nvSpPr>
          <p:cNvPr id="102403" name="Rectangle 2"/>
          <p:cNvSpPr>
            <a:spLocks noGrp="1" noChangeArrowheads="1"/>
          </p:cNvSpPr>
          <p:nvPr>
            <p:ph type="body" idx="1"/>
          </p:nvPr>
        </p:nvSpPr>
        <p:spPr>
          <a:xfrm>
            <a:off x="685800" y="1216025"/>
            <a:ext cx="7696200" cy="4876800"/>
          </a:xfrm>
        </p:spPr>
        <p:txBody>
          <a:bodyPr/>
          <a:lstStyle/>
          <a:p>
            <a:pPr algn="just">
              <a:lnSpc>
                <a:spcPct val="80000"/>
              </a:lnSpc>
            </a:pPr>
            <a:r>
              <a:rPr lang="en-US" dirty="0" smtClean="0">
                <a:cs typeface="Times New Roman" pitchFamily="18" charset="0"/>
              </a:rPr>
              <a:t>Ensure the following while maintaining the Test Suite:</a:t>
            </a:r>
          </a:p>
          <a:p>
            <a:pPr lvl="1" algn="just">
              <a:lnSpc>
                <a:spcPct val="80000"/>
              </a:lnSpc>
            </a:pPr>
            <a:r>
              <a:rPr lang="en-US" dirty="0" smtClean="0">
                <a:cs typeface="Times New Roman" pitchFamily="18" charset="0"/>
              </a:rPr>
              <a:t>Not to modify the test script in a manner that conflicts or causes an error in another test script</a:t>
            </a:r>
          </a:p>
          <a:p>
            <a:pPr lvl="1" algn="just">
              <a:lnSpc>
                <a:spcPct val="80000"/>
              </a:lnSpc>
            </a:pPr>
            <a:r>
              <a:rPr lang="en-US" dirty="0" smtClean="0">
                <a:cs typeface="Times New Roman" pitchFamily="18" charset="0"/>
              </a:rPr>
              <a:t>Testing of another requirement is not removed as a result of the change </a:t>
            </a:r>
          </a:p>
          <a:p>
            <a:pPr lvl="1" algn="just">
              <a:lnSpc>
                <a:spcPct val="80000"/>
              </a:lnSpc>
            </a:pPr>
            <a:r>
              <a:rPr lang="en-US" dirty="0" smtClean="0">
                <a:cs typeface="Times New Roman" pitchFamily="18" charset="0"/>
              </a:rPr>
              <a:t>Test scripts are evaluated regularly to ensure their reliability</a:t>
            </a:r>
          </a:p>
          <a:p>
            <a:pPr algn="just">
              <a:lnSpc>
                <a:spcPct val="80000"/>
              </a:lnSpc>
              <a:buFont typeface="Wingdings" pitchFamily="2" charset="2"/>
              <a:buNone/>
            </a:pPr>
            <a:endParaRPr lang="en-US" sz="2000" dirty="0" smtClean="0">
              <a:cs typeface="Times New Roman" pitchFamily="18" charset="0"/>
            </a:endParaRPr>
          </a:p>
        </p:txBody>
      </p:sp>
      <p:sp>
        <p:nvSpPr>
          <p:cNvPr id="81924" name="Rectangle 3"/>
          <p:cNvSpPr>
            <a:spLocks noGrp="1" noChangeArrowheads="1"/>
          </p:cNvSpPr>
          <p:nvPr>
            <p:ph type="title"/>
          </p:nvPr>
        </p:nvSpPr>
        <p:spPr>
          <a:xfrm>
            <a:off x="569913" y="247650"/>
            <a:ext cx="7964487" cy="611188"/>
          </a:xfrm>
        </p:spPr>
        <p:txBody>
          <a:bodyPr/>
          <a:lstStyle/>
          <a:p>
            <a:pPr marL="342900" indent="-342900" eaLnBrk="1" hangingPunct="1">
              <a:defRPr/>
            </a:pPr>
            <a:r>
              <a:rPr lang="en-US" dirty="0" smtClean="0">
                <a:latin typeface="+mn-lt"/>
              </a:rPr>
              <a:t>Selecting Regression Suite (Contd.)</a:t>
            </a:r>
          </a:p>
        </p:txBody>
      </p:sp>
    </p:spTree>
  </p:cSld>
  <p:clrMapOvr>
    <a:masterClrMapping/>
  </p:clrMapOvr>
  <p:transition>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p:cNvSpPr>
            <a:spLocks noGrp="1"/>
          </p:cNvSpPr>
          <p:nvPr>
            <p:ph type="sldNum" sz="quarter" idx="10"/>
          </p:nvPr>
        </p:nvSpPr>
        <p:spPr>
          <a:noFill/>
        </p:spPr>
        <p:txBody>
          <a:bodyPr/>
          <a:lstStyle/>
          <a:p>
            <a:fld id="{92B520F7-99AE-4038-B981-E11BA4438C8C}" type="slidenum">
              <a:rPr lang="en-US" smtClean="0"/>
              <a:pPr/>
              <a:t>97</a:t>
            </a:fld>
            <a:endParaRPr lang="en-US" smtClean="0"/>
          </a:p>
        </p:txBody>
      </p:sp>
      <p:sp>
        <p:nvSpPr>
          <p:cNvPr id="95235" name="Rectangle 2"/>
          <p:cNvSpPr>
            <a:spLocks noGrp="1" noChangeArrowheads="1"/>
          </p:cNvSpPr>
          <p:nvPr>
            <p:ph type="body" idx="1"/>
          </p:nvPr>
        </p:nvSpPr>
        <p:spPr>
          <a:xfrm>
            <a:off x="685800" y="1216025"/>
            <a:ext cx="7772400" cy="4876800"/>
          </a:xfrm>
        </p:spPr>
        <p:txBody>
          <a:bodyPr/>
          <a:lstStyle/>
          <a:p>
            <a:pPr marL="290513" lvl="1" indent="-290513" algn="just">
              <a:lnSpc>
                <a:spcPct val="80000"/>
              </a:lnSpc>
              <a:buClrTx/>
              <a:buFont typeface="Wingdings" pitchFamily="2" charset="2"/>
              <a:buChar char="§"/>
              <a:defRPr/>
            </a:pPr>
            <a:r>
              <a:rPr lang="en-US" sz="1800" dirty="0" smtClean="0">
                <a:cs typeface="Times New Roman" pitchFamily="18" charset="0"/>
              </a:rPr>
              <a:t>Suppose after completion of an application or module, if another module is to be added, then we need to test the new module as well as the impacted area which is affected by adding a new module </a:t>
            </a:r>
          </a:p>
          <a:p>
            <a:pPr marL="290513" lvl="1" indent="-290513" algn="just">
              <a:lnSpc>
                <a:spcPct val="80000"/>
              </a:lnSpc>
              <a:buClrTx/>
              <a:buFont typeface="Wingdings" pitchFamily="2" charset="2"/>
              <a:buChar char="§"/>
              <a:defRPr/>
            </a:pPr>
            <a:r>
              <a:rPr lang="en-US" sz="1800" dirty="0" smtClean="0">
                <a:cs typeface="Times New Roman" pitchFamily="18" charset="0"/>
              </a:rPr>
              <a:t>The process of understanding the complete effect of a particular change in order to determine how this change will impact the testing process is known as impact analysis</a:t>
            </a:r>
          </a:p>
          <a:p>
            <a:pPr marL="290513" lvl="1" indent="-290513" algn="just">
              <a:lnSpc>
                <a:spcPct val="80000"/>
              </a:lnSpc>
              <a:buClrTx/>
              <a:buFont typeface="Wingdings" pitchFamily="2" charset="2"/>
              <a:buChar char="§"/>
              <a:defRPr/>
            </a:pPr>
            <a:r>
              <a:rPr lang="en-US" sz="1800" dirty="0" smtClean="0">
                <a:cs typeface="Times New Roman" pitchFamily="18" charset="0"/>
              </a:rPr>
              <a:t>Impact analysis is typically carried out in order to identify the test cases for regression</a:t>
            </a:r>
          </a:p>
          <a:p>
            <a:pPr algn="just">
              <a:lnSpc>
                <a:spcPct val="80000"/>
              </a:lnSpc>
              <a:defRPr/>
            </a:pPr>
            <a:r>
              <a:rPr lang="en-US" sz="1800" dirty="0" smtClean="0">
                <a:cs typeface="Times New Roman" pitchFamily="18" charset="0"/>
              </a:rPr>
              <a:t>Impact analysis is required during the following instances:</a:t>
            </a:r>
            <a:endParaRPr lang="en-US" sz="1400" dirty="0" smtClean="0">
              <a:cs typeface="Times New Roman" pitchFamily="18" charset="0"/>
            </a:endParaRPr>
          </a:p>
          <a:p>
            <a:pPr lvl="1" algn="just">
              <a:lnSpc>
                <a:spcPct val="80000"/>
              </a:lnSpc>
              <a:defRPr/>
            </a:pPr>
            <a:r>
              <a:rPr lang="en-US" sz="1600" dirty="0" smtClean="0">
                <a:cs typeface="Times New Roman" pitchFamily="18" charset="0"/>
              </a:rPr>
              <a:t>Testing after Bug fixing</a:t>
            </a:r>
          </a:p>
          <a:p>
            <a:pPr lvl="1" algn="just">
              <a:lnSpc>
                <a:spcPct val="80000"/>
              </a:lnSpc>
              <a:defRPr/>
            </a:pPr>
            <a:r>
              <a:rPr lang="en-US" sz="1600" dirty="0" smtClean="0">
                <a:cs typeface="Times New Roman" pitchFamily="18" charset="0"/>
              </a:rPr>
              <a:t>Change to the requirements</a:t>
            </a:r>
          </a:p>
          <a:p>
            <a:pPr lvl="1" algn="just">
              <a:lnSpc>
                <a:spcPct val="80000"/>
              </a:lnSpc>
              <a:defRPr/>
            </a:pPr>
            <a:r>
              <a:rPr lang="en-US" sz="1600" dirty="0" smtClean="0">
                <a:cs typeface="Times New Roman" pitchFamily="18" charset="0"/>
              </a:rPr>
              <a:t>Change request is introduced to the product</a:t>
            </a:r>
          </a:p>
          <a:p>
            <a:pPr lvl="1" algn="just">
              <a:lnSpc>
                <a:spcPct val="80000"/>
              </a:lnSpc>
              <a:defRPr/>
            </a:pPr>
            <a:r>
              <a:rPr lang="en-US" sz="1600" dirty="0" smtClean="0">
                <a:cs typeface="Times New Roman" pitchFamily="18" charset="0"/>
              </a:rPr>
              <a:t>Introducing a new module or functionality to an existing product under test</a:t>
            </a:r>
          </a:p>
          <a:p>
            <a:pPr algn="just">
              <a:lnSpc>
                <a:spcPct val="80000"/>
              </a:lnSpc>
              <a:buFont typeface="Wingdings" pitchFamily="2" charset="2"/>
              <a:buNone/>
              <a:defRPr/>
            </a:pPr>
            <a:endParaRPr lang="en-US" sz="1800" dirty="0" smtClean="0">
              <a:cs typeface="Times New Roman" pitchFamily="18" charset="0"/>
            </a:endParaRPr>
          </a:p>
        </p:txBody>
      </p:sp>
      <p:sp>
        <p:nvSpPr>
          <p:cNvPr id="82948" name="Rectangle 3"/>
          <p:cNvSpPr>
            <a:spLocks noGrp="1" noChangeArrowheads="1"/>
          </p:cNvSpPr>
          <p:nvPr>
            <p:ph type="title"/>
          </p:nvPr>
        </p:nvSpPr>
        <p:spPr>
          <a:xfrm>
            <a:off x="569913" y="249238"/>
            <a:ext cx="7467600" cy="612775"/>
          </a:xfrm>
        </p:spPr>
        <p:txBody>
          <a:bodyPr/>
          <a:lstStyle/>
          <a:p>
            <a:pPr marL="342900" indent="-342900" eaLnBrk="1" hangingPunct="1">
              <a:defRPr/>
            </a:pPr>
            <a:r>
              <a:rPr lang="en-US" dirty="0" smtClean="0">
                <a:latin typeface="+mn-lt"/>
              </a:rPr>
              <a:t>Impact Analysis</a:t>
            </a:r>
          </a:p>
        </p:txBody>
      </p:sp>
    </p:spTree>
  </p:cSld>
  <p:clrMapOvr>
    <a:masterClrMapping/>
  </p:clrMapOvr>
  <p:transition>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p:cNvSpPr>
            <a:spLocks noGrp="1"/>
          </p:cNvSpPr>
          <p:nvPr>
            <p:ph type="sldNum" sz="quarter" idx="10"/>
          </p:nvPr>
        </p:nvSpPr>
        <p:spPr>
          <a:noFill/>
        </p:spPr>
        <p:txBody>
          <a:bodyPr/>
          <a:lstStyle/>
          <a:p>
            <a:fld id="{8E4608BB-14B1-4854-A54D-4FC72CB4C8E1}" type="slidenum">
              <a:rPr lang="en-US" smtClean="0"/>
              <a:pPr/>
              <a:t>98</a:t>
            </a:fld>
            <a:endParaRPr lang="en-US" smtClean="0"/>
          </a:p>
        </p:txBody>
      </p:sp>
      <p:sp>
        <p:nvSpPr>
          <p:cNvPr id="104451" name="Rectangle 2"/>
          <p:cNvSpPr>
            <a:spLocks noGrp="1" noChangeArrowheads="1"/>
          </p:cNvSpPr>
          <p:nvPr>
            <p:ph type="body" idx="1"/>
          </p:nvPr>
        </p:nvSpPr>
        <p:spPr>
          <a:xfrm>
            <a:off x="685800" y="1216025"/>
            <a:ext cx="7772400" cy="4876800"/>
          </a:xfrm>
        </p:spPr>
        <p:txBody>
          <a:bodyPr/>
          <a:lstStyle/>
          <a:p>
            <a:pPr algn="just">
              <a:lnSpc>
                <a:spcPct val="80000"/>
              </a:lnSpc>
              <a:buFont typeface="Wingdings" pitchFamily="2" charset="2"/>
              <a:buNone/>
            </a:pPr>
            <a:r>
              <a:rPr lang="en-US" sz="1600" smtClean="0">
                <a:cs typeface="Times New Roman" pitchFamily="18" charset="0"/>
              </a:rPr>
              <a:t>Impact analysis answers the following questions:</a:t>
            </a:r>
          </a:p>
          <a:p>
            <a:pPr lvl="1" algn="just">
              <a:lnSpc>
                <a:spcPct val="80000"/>
              </a:lnSpc>
            </a:pPr>
            <a:r>
              <a:rPr lang="en-US" sz="1600" smtClean="0">
                <a:cs typeface="Times New Roman" pitchFamily="18" charset="0"/>
              </a:rPr>
              <a:t>What modules or functionalities are impacted by this change?</a:t>
            </a:r>
          </a:p>
          <a:p>
            <a:pPr lvl="1" algn="just">
              <a:lnSpc>
                <a:spcPct val="80000"/>
              </a:lnSpc>
            </a:pPr>
            <a:r>
              <a:rPr lang="en-US" sz="1600" smtClean="0">
                <a:cs typeface="Times New Roman" pitchFamily="18" charset="0"/>
              </a:rPr>
              <a:t>Precisely how are these modules or functionalities impacted?</a:t>
            </a:r>
          </a:p>
          <a:p>
            <a:pPr lvl="1" algn="just">
              <a:lnSpc>
                <a:spcPct val="80000"/>
              </a:lnSpc>
            </a:pPr>
            <a:r>
              <a:rPr lang="en-US" sz="1600" smtClean="0">
                <a:cs typeface="Times New Roman" pitchFamily="18" charset="0"/>
              </a:rPr>
              <a:t>What new test cases must be created to cover the new module or functionality?</a:t>
            </a:r>
          </a:p>
          <a:p>
            <a:pPr lvl="1" algn="just">
              <a:lnSpc>
                <a:spcPct val="80000"/>
              </a:lnSpc>
            </a:pPr>
            <a:r>
              <a:rPr lang="en-US" sz="1600" smtClean="0">
                <a:cs typeface="Times New Roman" pitchFamily="18" charset="0"/>
              </a:rPr>
              <a:t>What new test cases must be created to cover interactions between the new and existing modules or functionalities?</a:t>
            </a:r>
          </a:p>
          <a:p>
            <a:pPr lvl="1" algn="just">
              <a:lnSpc>
                <a:spcPct val="80000"/>
              </a:lnSpc>
            </a:pPr>
            <a:r>
              <a:rPr lang="en-US" sz="1600" smtClean="0">
                <a:cs typeface="Times New Roman" pitchFamily="18" charset="0"/>
              </a:rPr>
              <a:t>Are there any test environment or other system requirements that must be dealt with in order to test this new module or functionality?</a:t>
            </a:r>
          </a:p>
          <a:p>
            <a:pPr lvl="1" algn="just">
              <a:lnSpc>
                <a:spcPct val="80000"/>
              </a:lnSpc>
            </a:pPr>
            <a:r>
              <a:rPr lang="en-US" sz="1600" smtClean="0">
                <a:cs typeface="Times New Roman" pitchFamily="18" charset="0"/>
              </a:rPr>
              <a:t>Does the new module or functionality require changes to test processes?</a:t>
            </a:r>
          </a:p>
          <a:p>
            <a:pPr lvl="1" algn="just">
              <a:lnSpc>
                <a:spcPct val="80000"/>
              </a:lnSpc>
            </a:pPr>
            <a:r>
              <a:rPr lang="en-US" sz="1600" smtClean="0">
                <a:cs typeface="Times New Roman" pitchFamily="18" charset="0"/>
              </a:rPr>
              <a:t>Will new module or functionality require new test tools and/or training?</a:t>
            </a:r>
          </a:p>
          <a:p>
            <a:pPr lvl="1" algn="just">
              <a:lnSpc>
                <a:spcPct val="80000"/>
              </a:lnSpc>
            </a:pPr>
            <a:r>
              <a:rPr lang="en-US" sz="1600" smtClean="0">
                <a:cs typeface="Times New Roman" pitchFamily="18" charset="0"/>
              </a:rPr>
              <a:t>How does this new module or functionality impact test estimations in terms of time and resources?</a:t>
            </a:r>
          </a:p>
          <a:p>
            <a:pPr lvl="1" algn="just">
              <a:lnSpc>
                <a:spcPct val="80000"/>
              </a:lnSpc>
            </a:pPr>
            <a:r>
              <a:rPr lang="en-US" sz="1600" smtClean="0">
                <a:cs typeface="Times New Roman" pitchFamily="18" charset="0"/>
              </a:rPr>
              <a:t>How does this new module or functionality impact our test closure or end date? </a:t>
            </a:r>
          </a:p>
          <a:p>
            <a:pPr lvl="1" algn="just">
              <a:lnSpc>
                <a:spcPct val="80000"/>
              </a:lnSpc>
            </a:pPr>
            <a:r>
              <a:rPr lang="en-US" sz="1600" smtClean="0">
                <a:cs typeface="Times New Roman" pitchFamily="18" charset="0"/>
              </a:rPr>
              <a:t>Does the Existing test cases need to be modified or reused?</a:t>
            </a:r>
          </a:p>
        </p:txBody>
      </p:sp>
      <p:sp>
        <p:nvSpPr>
          <p:cNvPr id="83972" name="Rectangle 3"/>
          <p:cNvSpPr>
            <a:spLocks noGrp="1" noChangeArrowheads="1"/>
          </p:cNvSpPr>
          <p:nvPr>
            <p:ph type="title"/>
          </p:nvPr>
        </p:nvSpPr>
        <p:spPr/>
        <p:txBody>
          <a:bodyPr/>
          <a:lstStyle/>
          <a:p>
            <a:pPr marL="342900" indent="-342900" eaLnBrk="1" hangingPunct="1">
              <a:defRPr/>
            </a:pPr>
            <a:r>
              <a:rPr lang="en-US" dirty="0" smtClean="0">
                <a:latin typeface="+mn-lt"/>
              </a:rPr>
              <a:t>Impact Analysis</a:t>
            </a:r>
            <a:r>
              <a:rPr lang="en-US" dirty="0" smtClean="0">
                <a:latin typeface="+mn-lt"/>
                <a:sym typeface="Wingdings" pitchFamily="2" charset="2"/>
              </a:rPr>
              <a:t> (Contd.)</a:t>
            </a:r>
            <a:endParaRPr lang="en-US" dirty="0" smtClean="0">
              <a:latin typeface="+mn-lt"/>
            </a:endParaRPr>
          </a:p>
        </p:txBody>
      </p:sp>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p:cNvSpPr>
            <a:spLocks noGrp="1"/>
          </p:cNvSpPr>
          <p:nvPr>
            <p:ph type="sldNum" sz="quarter" idx="10"/>
          </p:nvPr>
        </p:nvSpPr>
        <p:spPr>
          <a:noFill/>
        </p:spPr>
        <p:txBody>
          <a:bodyPr/>
          <a:lstStyle/>
          <a:p>
            <a:fld id="{0D356CFC-AC6D-4433-8E95-4DC8BC064C46}" type="slidenum">
              <a:rPr lang="en-US" smtClean="0"/>
              <a:pPr/>
              <a:t>99</a:t>
            </a:fld>
            <a:endParaRPr lang="en-US" smtClean="0"/>
          </a:p>
        </p:txBody>
      </p:sp>
      <p:sp>
        <p:nvSpPr>
          <p:cNvPr id="84995" name="Rectangle 3"/>
          <p:cNvSpPr>
            <a:spLocks noGrp="1" noChangeArrowheads="1"/>
          </p:cNvSpPr>
          <p:nvPr>
            <p:ph type="title"/>
          </p:nvPr>
        </p:nvSpPr>
        <p:spPr/>
        <p:txBody>
          <a:bodyPr/>
          <a:lstStyle/>
          <a:p>
            <a:pPr marL="342900" indent="-342900" eaLnBrk="1" hangingPunct="1">
              <a:defRPr/>
            </a:pPr>
            <a:r>
              <a:rPr lang="en-US" dirty="0" smtClean="0">
                <a:latin typeface="+mn-lt"/>
              </a:rPr>
              <a:t>Impact Analysis</a:t>
            </a:r>
            <a:r>
              <a:rPr lang="en-US" dirty="0" smtClean="0">
                <a:latin typeface="+mn-lt"/>
                <a:sym typeface="Wingdings" pitchFamily="2" charset="2"/>
              </a:rPr>
              <a:t> (Contd.)</a:t>
            </a:r>
            <a:endParaRPr lang="en-US" dirty="0" smtClean="0">
              <a:latin typeface="+mn-lt"/>
            </a:endParaRPr>
          </a:p>
        </p:txBody>
      </p:sp>
      <p:sp>
        <p:nvSpPr>
          <p:cNvPr id="5" name="Rounded Rectangle 4"/>
          <p:cNvSpPr/>
          <p:nvPr/>
        </p:nvSpPr>
        <p:spPr bwMode="auto">
          <a:xfrm>
            <a:off x="549275" y="1219200"/>
            <a:ext cx="8458200" cy="4883150"/>
          </a:xfrm>
          <a:prstGeom prst="roundRect">
            <a:avLst/>
          </a:prstGeom>
          <a:solidFill>
            <a:srgbClr val="E1F4FF"/>
          </a:solidFill>
          <a:ln w="9525" cap="flat" cmpd="sng" algn="ctr">
            <a:solidFill>
              <a:schemeClr val="accent5"/>
            </a:solidFill>
            <a:prstDash val="solid"/>
            <a:round/>
            <a:headEnd type="none" w="med" len="med"/>
            <a:tailEnd type="stealth" w="med" len="med"/>
          </a:ln>
          <a:effectLst/>
        </p:spPr>
        <p:txBody>
          <a:bodyPr anchor="ctr">
            <a:spAutoFit/>
          </a:bodyPr>
          <a:lstStyle/>
          <a:p>
            <a:pPr algn="just">
              <a:lnSpc>
                <a:spcPct val="80000"/>
              </a:lnSpc>
              <a:buFont typeface="Wingdings" pitchFamily="2" charset="2"/>
              <a:buNone/>
              <a:defRPr/>
            </a:pPr>
            <a:r>
              <a:rPr lang="en-US" sz="1200" b="0" i="1" dirty="0">
                <a:latin typeface="+mn-lt"/>
                <a:cs typeface="Times New Roman" pitchFamily="18" charset="0"/>
              </a:rPr>
              <a:t>Impact analysis</a:t>
            </a:r>
            <a:r>
              <a:rPr lang="en-US" sz="1200" b="0" dirty="0">
                <a:latin typeface="+mn-lt"/>
                <a:cs typeface="Times New Roman" pitchFamily="18" charset="0"/>
              </a:rPr>
              <a:t> </a:t>
            </a:r>
            <a:r>
              <a:rPr lang="en-US" sz="1200" b="0" i="1" dirty="0">
                <a:latin typeface="+mn-lt"/>
                <a:cs typeface="Times New Roman" pitchFamily="18" charset="0"/>
              </a:rPr>
              <a:t>- Example</a:t>
            </a:r>
            <a:r>
              <a:rPr lang="en-US" sz="1200" b="0" dirty="0">
                <a:latin typeface="+mn-lt"/>
                <a:cs typeface="Times New Roman" pitchFamily="18" charset="0"/>
              </a:rPr>
              <a:t>:</a:t>
            </a:r>
          </a:p>
          <a:p>
            <a:pPr algn="just">
              <a:lnSpc>
                <a:spcPct val="80000"/>
              </a:lnSpc>
              <a:buFont typeface="Wingdings" pitchFamily="2" charset="2"/>
              <a:buNone/>
              <a:defRPr/>
            </a:pPr>
            <a:endParaRPr lang="en-US" sz="1200" b="0" dirty="0">
              <a:latin typeface="+mn-lt"/>
              <a:cs typeface="Times New Roman" pitchFamily="18" charset="0"/>
            </a:endParaRPr>
          </a:p>
          <a:p>
            <a:pPr algn="just">
              <a:lnSpc>
                <a:spcPct val="80000"/>
              </a:lnSpc>
              <a:buFont typeface="Wingdings" pitchFamily="2" charset="2"/>
              <a:buNone/>
              <a:defRPr/>
            </a:pPr>
            <a:r>
              <a:rPr lang="en-US" sz="1200" b="0" dirty="0">
                <a:latin typeface="+mn-lt"/>
                <a:cs typeface="Times New Roman" pitchFamily="18" charset="0"/>
              </a:rPr>
              <a:t>Testing is completed for a Hotel Reservation Web Site with the functionalities search for rooms, reserve rooms, and cancel room reservation for the Hotel Located in City1. The Hotel Management buys a new Hotel in City2 and the Hotel Reservation Web Site needs to be updated with the ability to provide reservation for the Hotel in the City2.  A new CR (Change Request) is created to implement the City2 in all the existing functionalities search for rooms, reserve rooms</a:t>
            </a:r>
            <a:r>
              <a:rPr lang="en-US" sz="1200" b="0" dirty="0">
                <a:solidFill>
                  <a:srgbClr val="FF0000"/>
                </a:solidFill>
                <a:latin typeface="+mn-lt"/>
                <a:cs typeface="Times New Roman" pitchFamily="18" charset="0"/>
              </a:rPr>
              <a:t>,</a:t>
            </a:r>
            <a:r>
              <a:rPr lang="en-US" sz="1200" b="0" dirty="0">
                <a:latin typeface="+mn-lt"/>
                <a:cs typeface="Times New Roman" pitchFamily="18" charset="0"/>
              </a:rPr>
              <a:t> and cancel room reservation. Development team would add all the existing features to City2 in the Web Site.</a:t>
            </a:r>
          </a:p>
          <a:p>
            <a:pPr algn="just">
              <a:lnSpc>
                <a:spcPct val="80000"/>
              </a:lnSpc>
              <a:buFont typeface="Wingdings" pitchFamily="2" charset="2"/>
              <a:buNone/>
              <a:defRPr/>
            </a:pPr>
            <a:endParaRPr lang="en-US" sz="1200" b="0" dirty="0">
              <a:latin typeface="+mn-lt"/>
              <a:cs typeface="Times New Roman" pitchFamily="18" charset="0"/>
            </a:endParaRPr>
          </a:p>
          <a:p>
            <a:pPr algn="just">
              <a:lnSpc>
                <a:spcPct val="80000"/>
              </a:lnSpc>
              <a:buFont typeface="Wingdings" pitchFamily="2" charset="2"/>
              <a:buNone/>
              <a:defRPr/>
            </a:pPr>
            <a:r>
              <a:rPr lang="en-US" sz="1200" b="0" dirty="0">
                <a:latin typeface="+mn-lt"/>
                <a:cs typeface="Times New Roman" pitchFamily="18" charset="0"/>
              </a:rPr>
              <a:t>Testing Team will perform an Impact Analysis for the CR and will decide on the amount Testing needed to certify the system again. The following activities will be performed as part of the Impact Analysis:</a:t>
            </a:r>
          </a:p>
          <a:p>
            <a:pPr algn="just">
              <a:lnSpc>
                <a:spcPct val="80000"/>
              </a:lnSpc>
              <a:buFont typeface="Wingdings" pitchFamily="2" charset="2"/>
              <a:buChar char="Ø"/>
              <a:defRPr/>
            </a:pPr>
            <a:r>
              <a:rPr lang="en-US" sz="1200" b="0" dirty="0">
                <a:latin typeface="+mn-lt"/>
                <a:cs typeface="Times New Roman" pitchFamily="18" charset="0"/>
              </a:rPr>
              <a:t>Identify impacted requirements and corresponding impacted Test Cases for this CR</a:t>
            </a:r>
          </a:p>
          <a:p>
            <a:pPr lvl="1" algn="just">
              <a:lnSpc>
                <a:spcPct val="80000"/>
              </a:lnSpc>
              <a:buFont typeface="Wingdings" pitchFamily="2" charset="2"/>
              <a:buChar char="v"/>
              <a:defRPr/>
            </a:pPr>
            <a:r>
              <a:rPr lang="en-US" sz="1200" b="0" dirty="0">
                <a:latin typeface="+mn-lt"/>
                <a:cs typeface="Times New Roman" pitchFamily="18" charset="0"/>
              </a:rPr>
              <a:t>Adding the new City2 will impact many Requirements like search  for rooms where the Site will now display all the rooms for Hotel in City2. So we need to identify all such requirements having impact and their Test Cases</a:t>
            </a:r>
          </a:p>
          <a:p>
            <a:pPr algn="just">
              <a:lnSpc>
                <a:spcPct val="80000"/>
              </a:lnSpc>
              <a:buFont typeface="Wingdings" pitchFamily="2" charset="2"/>
              <a:buChar char="Ø"/>
              <a:defRPr/>
            </a:pPr>
            <a:r>
              <a:rPr lang="en-US" sz="1200" b="0" dirty="0">
                <a:latin typeface="+mn-lt"/>
                <a:cs typeface="Times New Roman" pitchFamily="18" charset="0"/>
              </a:rPr>
              <a:t>Identify the number of Test Cases which need to be changed to accommodate this CR</a:t>
            </a:r>
          </a:p>
          <a:p>
            <a:pPr lvl="1" algn="just">
              <a:lnSpc>
                <a:spcPct val="80000"/>
              </a:lnSpc>
              <a:buFont typeface="Wingdings" pitchFamily="2" charset="2"/>
              <a:buChar char="v"/>
              <a:defRPr/>
            </a:pPr>
            <a:r>
              <a:rPr lang="en-US" sz="1200" b="0" dirty="0">
                <a:latin typeface="+mn-lt"/>
                <a:cs typeface="Times New Roman" pitchFamily="18" charset="0"/>
              </a:rPr>
              <a:t>Update all the Test Cases incorporating the new Hotel in City2</a:t>
            </a:r>
          </a:p>
          <a:p>
            <a:pPr algn="just">
              <a:lnSpc>
                <a:spcPct val="80000"/>
              </a:lnSpc>
              <a:buFont typeface="Wingdings" pitchFamily="2" charset="2"/>
              <a:buChar char="Ø"/>
              <a:defRPr/>
            </a:pPr>
            <a:r>
              <a:rPr lang="en-US" sz="1200" b="0" dirty="0">
                <a:latin typeface="+mn-lt"/>
                <a:cs typeface="Times New Roman" pitchFamily="18" charset="0"/>
              </a:rPr>
              <a:t>Identify the number of new Test Cases which needs to be created to accommodate this CR</a:t>
            </a:r>
          </a:p>
          <a:p>
            <a:pPr lvl="1" algn="just">
              <a:lnSpc>
                <a:spcPct val="80000"/>
              </a:lnSpc>
              <a:buFont typeface="Wingdings" pitchFamily="2" charset="2"/>
              <a:buChar char="v"/>
              <a:defRPr/>
            </a:pPr>
            <a:r>
              <a:rPr lang="en-US" sz="1200" b="0" dirty="0">
                <a:latin typeface="+mn-lt"/>
                <a:cs typeface="Times New Roman" pitchFamily="18" charset="0"/>
              </a:rPr>
              <a:t>Add new Test Cases to test the specific areas covering the Hotel in City2</a:t>
            </a:r>
          </a:p>
          <a:p>
            <a:pPr algn="just">
              <a:lnSpc>
                <a:spcPct val="80000"/>
              </a:lnSpc>
              <a:buFont typeface="Wingdings" pitchFamily="2" charset="2"/>
              <a:buChar char="Ø"/>
              <a:defRPr/>
            </a:pPr>
            <a:r>
              <a:rPr lang="en-US" sz="1200" b="0" dirty="0">
                <a:latin typeface="+mn-lt"/>
                <a:cs typeface="Times New Roman" pitchFamily="18" charset="0"/>
              </a:rPr>
              <a:t>Identify the number of Test Cases which need not be changed for this CR but require Regression Testing</a:t>
            </a:r>
          </a:p>
          <a:p>
            <a:pPr lvl="1" algn="just">
              <a:lnSpc>
                <a:spcPct val="80000"/>
              </a:lnSpc>
              <a:buFont typeface="Wingdings" pitchFamily="2" charset="2"/>
              <a:buChar char="v"/>
              <a:defRPr/>
            </a:pPr>
            <a:r>
              <a:rPr lang="en-US" sz="1200" b="0" dirty="0">
                <a:latin typeface="+mn-lt"/>
                <a:cs typeface="Times New Roman" pitchFamily="18" charset="0"/>
              </a:rPr>
              <a:t>There might be some Test Cases which need not be updated but has to be re-run again as part of Regression Testing do determine whether the web site does not have an impact on the other functionalities relating to Hotel in City1 due to the CR for the new Hotel City2</a:t>
            </a:r>
          </a:p>
          <a:p>
            <a:pPr algn="just">
              <a:lnSpc>
                <a:spcPct val="80000"/>
              </a:lnSpc>
              <a:buFont typeface="Wingdings" pitchFamily="2" charset="2"/>
              <a:buChar char="Ø"/>
              <a:defRPr/>
            </a:pPr>
            <a:endParaRPr lang="en-US" sz="1200" b="0" dirty="0">
              <a:latin typeface="+mn-lt"/>
              <a:cs typeface="Times New Roman" pitchFamily="18" charset="0"/>
            </a:endParaRPr>
          </a:p>
          <a:p>
            <a:pPr algn="just">
              <a:lnSpc>
                <a:spcPct val="80000"/>
              </a:lnSpc>
              <a:buFont typeface="Wingdings" pitchFamily="2" charset="2"/>
              <a:buNone/>
              <a:defRPr/>
            </a:pPr>
            <a:endParaRPr lang="en-US" sz="1200" b="0" dirty="0">
              <a:latin typeface="+mn-lt"/>
              <a:cs typeface="Times New Roman" pitchFamily="18" charset="0"/>
            </a:endParaRPr>
          </a:p>
          <a:p>
            <a:pPr algn="l">
              <a:buFont typeface="Wingdings" pitchFamily="2" charset="2"/>
              <a:buNone/>
              <a:defRPr/>
            </a:pPr>
            <a:endParaRPr lang="en-US" sz="1200" b="0" dirty="0">
              <a:solidFill>
                <a:srgbClr val="000000"/>
              </a:solidFill>
              <a:latin typeface="+mn-lt"/>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1F4FF"/>
        </a:solidFill>
        <a:ln w="9525" cap="flat" cmpd="sng" algn="ctr">
          <a:solidFill>
            <a:schemeClr val="accent5"/>
          </a:solidFill>
          <a:prstDash val="solid"/>
          <a:round/>
          <a:headEnd type="none" w="med" len="med"/>
          <a:tailEnd type="stealth" w="med" len="med"/>
        </a:ln>
        <a:effectLst/>
      </a:spPr>
      <a:bodyPr vert="horz" wrap="square" lIns="91440" tIns="45720" rIns="91440" bIns="45720" numCol="1" rtlCol="0" anchor="ctr" anchorCtr="0" compatLnSpc="1">
        <a:prstTxWarp prst="textNoShape">
          <a:avLst/>
        </a:prstTxWarp>
        <a:spAutoFit/>
      </a:bodyPr>
      <a:lstStyle>
        <a:defPPr algn="l">
          <a:buFont typeface="Wingdings" pitchFamily="2" charset="2"/>
          <a:buNone/>
          <a:defRPr sz="1200" b="0" dirty="0">
            <a:solidFill>
              <a:srgbClr val="000000"/>
            </a:solidFill>
            <a:latin typeface="+mn-lt"/>
          </a:defRPr>
        </a:defPPr>
      </a:lstStyle>
    </a:spDef>
    <a:lnDef>
      <a:spPr bwMode="auto">
        <a:xfrm>
          <a:off x="0" y="0"/>
          <a:ext cx="1" cy="1"/>
        </a:xfrm>
        <a:custGeom>
          <a:avLst/>
          <a:gdLst/>
          <a:ahLst/>
          <a:cxnLst/>
          <a:rect l="0" t="0" r="0" b="0"/>
          <a:pathLst/>
        </a:custGeom>
        <a:solidFill>
          <a:srgbClr val="D8750D"/>
        </a:solidFill>
        <a:ln w="9525" cap="flat" cmpd="sng" algn="ctr">
          <a:solidFill>
            <a:srgbClr val="D8750D"/>
          </a:solidFill>
          <a:prstDash val="solid"/>
          <a:round/>
          <a:headEnd type="none" w="med" len="med"/>
          <a:tailEnd type="stealth"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F31BC6725678499B873552DB2E17F4" ma:contentTypeVersion="0" ma:contentTypeDescription="Create a new document." ma:contentTypeScope="" ma:versionID="80f229b991a288a3192306f5c5431ed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1BAFEF8-705D-47AA-83B5-CEA98E448164}">
  <ds:schemaRefs>
    <ds:schemaRef ds:uri="http://schemas.microsoft.com/sharepoint/v3/contenttype/forms"/>
  </ds:schemaRefs>
</ds:datastoreItem>
</file>

<file path=customXml/itemProps2.xml><?xml version="1.0" encoding="utf-8"?>
<ds:datastoreItem xmlns:ds="http://schemas.openxmlformats.org/officeDocument/2006/customXml" ds:itemID="{81554AE6-2E40-4EA9-BDA8-458B5EEBD215}">
  <ds:schemaRefs>
    <ds:schemaRef ds:uri="http://purl.org/dc/elements/1.1/"/>
    <ds:schemaRef ds:uri="http://purl.org/dc/dcmitype/"/>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901E45AF-1990-46D9-9E40-E9BD7D056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Cognizan_accadmy_pmd</Template>
  <TotalTime>23459</TotalTime>
  <Words>20358</Words>
  <Application>Microsoft Office PowerPoint</Application>
  <PresentationFormat>On-screen Show (4:3)</PresentationFormat>
  <Paragraphs>2729</Paragraphs>
  <Slides>143</Slides>
  <Notes>132</Notes>
  <HiddenSlides>0</HiddenSlides>
  <MMClips>0</MMClips>
  <ScaleCrop>false</ScaleCrop>
  <HeadingPairs>
    <vt:vector size="4" baseType="variant">
      <vt:variant>
        <vt:lpstr>Theme</vt:lpstr>
      </vt:variant>
      <vt:variant>
        <vt:i4>1</vt:i4>
      </vt:variant>
      <vt:variant>
        <vt:lpstr>Slide Titles</vt:lpstr>
      </vt:variant>
      <vt:variant>
        <vt:i4>143</vt:i4>
      </vt:variant>
    </vt:vector>
  </HeadingPairs>
  <TitlesOfParts>
    <vt:vector size="144" baseType="lpstr">
      <vt:lpstr>Blank</vt:lpstr>
      <vt:lpstr>PowerPoint Presentation</vt:lpstr>
      <vt:lpstr>About the Author</vt:lpstr>
      <vt:lpstr>Icons Used</vt:lpstr>
      <vt:lpstr>Fundamentals of Test Design Session 1: Overview</vt:lpstr>
      <vt:lpstr>Test Design Process - Objective</vt:lpstr>
      <vt:lpstr>Test Design Process – Objective (Contd.)</vt:lpstr>
      <vt:lpstr>Overview of Test Design</vt:lpstr>
      <vt:lpstr>PowerPoint Presentation</vt:lpstr>
      <vt:lpstr>Overview of Test Scenarios</vt:lpstr>
      <vt:lpstr>Why Test Scenarios?</vt:lpstr>
      <vt:lpstr>Test Scenarios - Example</vt:lpstr>
      <vt:lpstr>Types of Test Scenarios</vt:lpstr>
      <vt:lpstr>Importance of Basic Scenario</vt:lpstr>
      <vt:lpstr>Test Scenarios - Example</vt:lpstr>
      <vt:lpstr>Test Scenarios – Example (Contd.)</vt:lpstr>
      <vt:lpstr>Contents of Test Scenarios</vt:lpstr>
      <vt:lpstr>Requirement Traceability Matrix</vt:lpstr>
      <vt:lpstr>Requirement Traceability Matrix (Contd.)</vt:lpstr>
      <vt:lpstr>Requirement Traceability Matrix (Contd.)</vt:lpstr>
      <vt:lpstr>System Testing and System Integration Test Scenarios</vt:lpstr>
      <vt:lpstr>Test Scenario - Sample Scenario for System Testing </vt:lpstr>
      <vt:lpstr>Test Scenario - Sample Scenario for System Integration Testing</vt:lpstr>
      <vt:lpstr>Test Scenario Design Techniques</vt:lpstr>
      <vt:lpstr>Use Case: Introduction</vt:lpstr>
      <vt:lpstr>Components of Use Cases</vt:lpstr>
      <vt:lpstr>Components of Use Cases (Contd.)</vt:lpstr>
      <vt:lpstr>Components of Use Cases</vt:lpstr>
      <vt:lpstr>Components of Use Cases (Contd.)</vt:lpstr>
      <vt:lpstr>Use Case Model: Creating Test Scenarios </vt:lpstr>
      <vt:lpstr>Use Case Model: Creating Test Scenarios (Contd.)</vt:lpstr>
      <vt:lpstr>Use Case Model : Test Scenario Creation - Example </vt:lpstr>
      <vt:lpstr>Use Case Model : Test Scenario Creation - Example (Contd.)</vt:lpstr>
      <vt:lpstr>Use Case Model : Test Scenario Creation - Example (Contd.)</vt:lpstr>
      <vt:lpstr>Benefits of Use Case Modeling </vt:lpstr>
      <vt:lpstr>What is  ACE?</vt:lpstr>
      <vt:lpstr>ACE Methodology – Objective and Uses</vt:lpstr>
      <vt:lpstr>ACE Methodology</vt:lpstr>
      <vt:lpstr>Build Test Scenario Using the ACE Methodology</vt:lpstr>
      <vt:lpstr>Build Test Scenario Using the ACE Methodology (Contd.)</vt:lpstr>
      <vt:lpstr>Build Test Scenario Using the ACE Methodology (Contd.)</vt:lpstr>
      <vt:lpstr>Build Test Scenario Using the ACE Methodology (Contd.)</vt:lpstr>
      <vt:lpstr>Benefits of ACE Methodology</vt:lpstr>
      <vt:lpstr>PowerPoint Presentation</vt:lpstr>
      <vt:lpstr>Test Development : Test Development Process - Overview</vt:lpstr>
      <vt:lpstr>Test Development Process</vt:lpstr>
      <vt:lpstr>Test Case Development Process</vt:lpstr>
      <vt:lpstr>Test Case Development Process (Contd.)</vt:lpstr>
      <vt:lpstr>Test Case Development Process (Contd.)</vt:lpstr>
      <vt:lpstr>Overview of Test Conditions</vt:lpstr>
      <vt:lpstr>Overview of Test Conditions (Contd.)</vt:lpstr>
      <vt:lpstr>Overview of Test Conditions (Contd.)</vt:lpstr>
      <vt:lpstr>Overview of Test Conditions (Contd.)</vt:lpstr>
      <vt:lpstr>Test Conditions in Scenarios - Example</vt:lpstr>
      <vt:lpstr>Creation of Test Cases Using Test Conditions in Test Scenarios</vt:lpstr>
      <vt:lpstr>Creation of Test Cases Using Test Conditions in Test Scenarios (Contd.)</vt:lpstr>
      <vt:lpstr>Creation of Test Cases Using Test Conditions in Test Scenarios (Contd.)</vt:lpstr>
      <vt:lpstr>Creation of Test Cases Using Test Conditions in Test Scenarios (Contd.)</vt:lpstr>
      <vt:lpstr>Test Case Development Process</vt:lpstr>
      <vt:lpstr>Test Case Development Process (Contd.)</vt:lpstr>
      <vt:lpstr>Test Case Development Process (Contd.)</vt:lpstr>
      <vt:lpstr>Test Case Development Process (Contd.)</vt:lpstr>
      <vt:lpstr>Test Case Development Process (Contd.)</vt:lpstr>
      <vt:lpstr>Test Case Development Process (Contd.)</vt:lpstr>
      <vt:lpstr>Test Case Development Process (Contd.)</vt:lpstr>
      <vt:lpstr>Test Case Development Process (Contd.)</vt:lpstr>
      <vt:lpstr>Test Case Development Process (Contd.)</vt:lpstr>
      <vt:lpstr>Test Case Development Process (Contd.)</vt:lpstr>
      <vt:lpstr>Test Case Template- Sample</vt:lpstr>
      <vt:lpstr>Test Case Components</vt:lpstr>
      <vt:lpstr>Test Case Components</vt:lpstr>
      <vt:lpstr>Test Case - Sample1</vt:lpstr>
      <vt:lpstr>Test Case - Sample1 (Contd.)</vt:lpstr>
      <vt:lpstr>Test Case - Sample1 (Contd.)</vt:lpstr>
      <vt:lpstr>Test Case - Sample 2</vt:lpstr>
      <vt:lpstr>Test Case Example: (Details Tab in QC)</vt:lpstr>
      <vt:lpstr>Test Case Example: (Design Steps Tab in QC)</vt:lpstr>
      <vt:lpstr>Test Case Example: (Attachments Tab in QC)</vt:lpstr>
      <vt:lpstr>Review Types – Test Case Review</vt:lpstr>
      <vt:lpstr>Review Types – Test Case Review (Contd.)</vt:lpstr>
      <vt:lpstr>Review Process - Workflow</vt:lpstr>
      <vt:lpstr>Review Process – Workflow (Contd.)</vt:lpstr>
      <vt:lpstr>Test Case Review Checklist</vt:lpstr>
      <vt:lpstr>Test Case Review Report</vt:lpstr>
      <vt:lpstr>Test Case Review Report (Contd.)</vt:lpstr>
      <vt:lpstr>Test Case Review Process (Case Study) </vt:lpstr>
      <vt:lpstr>Test Case Review Process (Case Study) (Contd.) </vt:lpstr>
      <vt:lpstr>Test Case Review Process (Case Study) (Contd.) </vt:lpstr>
      <vt:lpstr>Test Coverage</vt:lpstr>
      <vt:lpstr>Test Coverage (Contd.)</vt:lpstr>
      <vt:lpstr>Regression Test Design</vt:lpstr>
      <vt:lpstr>Common Methods of Regression Testing</vt:lpstr>
      <vt:lpstr>Regression Test Suites</vt:lpstr>
      <vt:lpstr>Types of Test Suites</vt:lpstr>
      <vt:lpstr>Creating the Regression Test Suites</vt:lpstr>
      <vt:lpstr>Selecting Regression Suite</vt:lpstr>
      <vt:lpstr>Selecting Regression Suite (Contd.)</vt:lpstr>
      <vt:lpstr>Impact Analysis</vt:lpstr>
      <vt:lpstr>Impact Analysis (Contd.)</vt:lpstr>
      <vt:lpstr>Impact Analysis (Contd.)</vt:lpstr>
      <vt:lpstr>Building RTM</vt:lpstr>
      <vt:lpstr>RTM in Spread Sheet</vt:lpstr>
      <vt:lpstr>RTM in QC</vt:lpstr>
      <vt:lpstr>RTM in QC</vt:lpstr>
      <vt:lpstr>PowerPoint Presentation</vt:lpstr>
      <vt:lpstr>Test Data Overview – Test Data</vt:lpstr>
      <vt:lpstr>Test Data Overview – Importance of Test Data</vt:lpstr>
      <vt:lpstr>Test Data Overview – Importance of Test Data (Contd.)</vt:lpstr>
      <vt:lpstr>Test Data Overview – Importance of Test Data (Contd.)</vt:lpstr>
      <vt:lpstr>Test Data Overview – Test Data Sources</vt:lpstr>
      <vt:lpstr>Test Data Overview – Organizing the Test Data</vt:lpstr>
      <vt:lpstr>Test Data Overview – Classification of Test Data</vt:lpstr>
      <vt:lpstr>Test Data Overview – Classification of Test Data (Contd.)</vt:lpstr>
      <vt:lpstr>Test Data Overview – Classification of Test Data (Contd.)</vt:lpstr>
      <vt:lpstr>Test Data Overview – Classification of Test Data (Contd.)</vt:lpstr>
      <vt:lpstr>Test Data Preparation Techniques (Recap)</vt:lpstr>
      <vt:lpstr>Test Data Examples</vt:lpstr>
      <vt:lpstr>Test Data Examples (Contd.)</vt:lpstr>
      <vt:lpstr>Test Data Examples (Contd.)</vt:lpstr>
      <vt:lpstr>Test Data Example (Contd.)</vt:lpstr>
      <vt:lpstr>Test Data Example (Contd.)</vt:lpstr>
      <vt:lpstr>Test Data Example (Contd.)</vt:lpstr>
      <vt:lpstr>Test Runs</vt:lpstr>
      <vt:lpstr>Building Test Runs</vt:lpstr>
      <vt:lpstr>Flow of Test Execution</vt:lpstr>
      <vt:lpstr>Creation of Test Sets</vt:lpstr>
      <vt:lpstr>Scheduling Test Runs</vt:lpstr>
      <vt:lpstr>Test Runs in QC</vt:lpstr>
      <vt:lpstr>Test Design: Comparison ‘Application Development’ Vs ‘Application Maintenance’</vt:lpstr>
      <vt:lpstr>Test Design: Comparison ‘Application Development’ Vs ‘Application Maintenance’ (Contd.)</vt:lpstr>
      <vt:lpstr>PowerPoint Presentation</vt:lpstr>
      <vt:lpstr>Test Your Understanding</vt:lpstr>
      <vt:lpstr>Fundamentals of Test Design: Summary</vt:lpstr>
      <vt:lpstr>Fundamentals of Test Design: Summary Contd.,</vt:lpstr>
      <vt:lpstr>Fundamentals of Test Design: Summary Contd.,</vt:lpstr>
      <vt:lpstr>Fundamentals of Test Design: Summary Contd.,</vt:lpstr>
      <vt:lpstr>Fundamentals of Test Design: Summary Contd.,</vt:lpstr>
      <vt:lpstr>Fundamentals of Test Design: Summary Contd.,</vt:lpstr>
      <vt:lpstr>Fundamentals of Test Design: Summary Contd.,</vt:lpstr>
      <vt:lpstr>Fundamentals of Test Design: Summary Contd.,</vt:lpstr>
      <vt:lpstr>Fundamentals of Test Design: Summary Contd.,</vt:lpstr>
      <vt:lpstr>Fundamentals of Test Design: Summary Contd.,</vt:lpstr>
      <vt:lpstr>Sources</vt:lpstr>
      <vt:lpstr>PowerPoint Presentation</vt:lpstr>
    </vt:vector>
  </TitlesOfParts>
  <Manager>Vaidya Nathan</Manager>
  <Company>CTS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Author</dc:title>
  <dc:subject>Training</dc:subject>
  <dc:creator>127217</dc:creator>
  <cp:keywords>Academy templates, Academy presentation, Training</cp:keywords>
  <dc:description>This template is used for a  creating courseware o a training presentation.</dc:description>
  <cp:lastModifiedBy>Rompicherla  S, Ramya Sree (Cognizant)</cp:lastModifiedBy>
  <cp:revision>1633</cp:revision>
  <dcterms:created xsi:type="dcterms:W3CDTF">2005-08-03T11:51:13Z</dcterms:created>
  <dcterms:modified xsi:type="dcterms:W3CDTF">2013-08-28T07:15:07Z</dcterms:modified>
  <cp:category>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TC060888081033</vt:lpwstr>
  </property>
  <property fmtid="{D5CDD505-2E9C-101B-9397-08002B2CF9AE}" pid="3" name="MFTST23">
    <vt:lpwstr>Course Name - Summary</vt:lpwstr>
  </property>
  <property fmtid="{D5CDD505-2E9C-101B-9397-08002B2CF9AE}" pid="4" name="MFTST24">
    <vt:lpwstr>Congratulations!_x000b_You have successfully completed</vt:lpwstr>
  </property>
  <property fmtid="{D5CDD505-2E9C-101B-9397-08002B2CF9AE}" pid="5" name="MFTST15">
    <vt:lpwstr>&lt;Topic Name&gt;</vt:lpwstr>
  </property>
  <property fmtid="{D5CDD505-2E9C-101B-9397-08002B2CF9AE}" pid="6" name="MFTST16">
    <vt:lpwstr>Allow time for questions</vt:lpwstr>
  </property>
  <property fmtid="{D5CDD505-2E9C-101B-9397-08002B2CF9AE}" pid="7" name="MFTST17">
    <vt:lpwstr>Test your Understanding</vt:lpwstr>
  </property>
  <property fmtid="{D5CDD505-2E9C-101B-9397-08002B2CF9AE}" pid="8" name="MFTST18">
    <vt:lpwstr>Hands-on-exercise</vt:lpwstr>
  </property>
  <property fmtid="{D5CDD505-2E9C-101B-9397-08002B2CF9AE}" pid="9" name="MFTST19">
    <vt:lpwstr>&lt;Chapter Name&gt;: Summary</vt:lpwstr>
  </property>
  <property fmtid="{D5CDD505-2E9C-101B-9397-08002B2CF9AE}" pid="10" name="MFTST20">
    <vt:lpwstr>&lt;Course Name&gt;: Next Step</vt:lpwstr>
  </property>
  <property fmtid="{D5CDD505-2E9C-101B-9397-08002B2CF9AE}" pid="11" name="MFTST21">
    <vt:lpwstr>Course Name - Summary</vt:lpwstr>
  </property>
  <property fmtid="{D5CDD505-2E9C-101B-9397-08002B2CF9AE}" pid="12" name="MFTST22">
    <vt:lpwstr>Congratulations!_x000b_You have successfully completed</vt:lpwstr>
  </property>
  <property fmtid="{D5CDD505-2E9C-101B-9397-08002B2CF9AE}" pid="13" name="MFTST13">
    <vt:lpwstr>Course Name - Summary</vt:lpwstr>
  </property>
  <property fmtid="{D5CDD505-2E9C-101B-9397-08002B2CF9AE}" pid="14" name="MFTST14">
    <vt:lpwstr>Congratulations!_x000b_You have successfully completed</vt:lpwstr>
  </property>
  <property fmtid="{D5CDD505-2E9C-101B-9397-08002B2CF9AE}" pid="15" name="MFTSlideTypes">
    <vt:lpwstr>5,5,5,5,5,5,5,5,5,5,5,5</vt:lpwstr>
  </property>
  <property fmtid="{D5CDD505-2E9C-101B-9397-08002B2CF9AE}" pid="16" name="MFTST1">
    <vt:lpwstr>About the Author</vt:lpwstr>
  </property>
  <property fmtid="{D5CDD505-2E9C-101B-9397-08002B2CF9AE}" pid="17" name="MFTST2">
    <vt:lpwstr>Icons used</vt:lpwstr>
  </property>
  <property fmtid="{D5CDD505-2E9C-101B-9397-08002B2CF9AE}" pid="18" name="MFTST3">
    <vt:lpwstr>1.0 &lt;RIO Name&gt; : Overview</vt:lpwstr>
  </property>
  <property fmtid="{D5CDD505-2E9C-101B-9397-08002B2CF9AE}" pid="19" name="MFTST4">
    <vt:lpwstr>&lt;RIO Name&gt;: Objectives</vt:lpwstr>
  </property>
  <property fmtid="{D5CDD505-2E9C-101B-9397-08002B2CF9AE}" pid="20" name="MFTST5">
    <vt:lpwstr>&lt;Topic Name&gt;</vt:lpwstr>
  </property>
  <property fmtid="{D5CDD505-2E9C-101B-9397-08002B2CF9AE}" pid="21" name="MFTST6">
    <vt:lpwstr>&lt;Topic Name&gt;</vt:lpwstr>
  </property>
  <property fmtid="{D5CDD505-2E9C-101B-9397-08002B2CF9AE}" pid="22" name="MFTST7">
    <vt:lpwstr>&lt;Topic Name&gt;</vt:lpwstr>
  </property>
  <property fmtid="{D5CDD505-2E9C-101B-9397-08002B2CF9AE}" pid="23" name="MFTST8">
    <vt:lpwstr>Allow time for questions from participants</vt:lpwstr>
  </property>
  <property fmtid="{D5CDD505-2E9C-101B-9397-08002B2CF9AE}" pid="24" name="MFTST9">
    <vt:lpwstr>Test your Understanding</vt:lpwstr>
  </property>
  <property fmtid="{D5CDD505-2E9C-101B-9397-08002B2CF9AE}" pid="25" name="MFTST10">
    <vt:lpwstr>Hands-on-exercise</vt:lpwstr>
  </property>
  <property fmtid="{D5CDD505-2E9C-101B-9397-08002B2CF9AE}" pid="26" name="MFTST11">
    <vt:lpwstr>&lt;RIO Name&gt;: Summary</vt:lpwstr>
  </property>
  <property fmtid="{D5CDD505-2E9C-101B-9397-08002B2CF9AE}" pid="27" name="MFTST12">
    <vt:lpwstr>&lt;RIO Name&gt;: Source</vt:lpwstr>
  </property>
</Properties>
</file>